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72" r:id="rId5"/>
    <p:sldId id="274" r:id="rId6"/>
    <p:sldId id="266" r:id="rId7"/>
    <p:sldId id="273" r:id="rId8"/>
    <p:sldId id="276" r:id="rId9"/>
    <p:sldId id="262" r:id="rId10"/>
    <p:sldId id="257" r:id="rId11"/>
    <p:sldId id="275" r:id="rId12"/>
    <p:sldId id="260" r:id="rId13"/>
    <p:sldId id="261" r:id="rId14"/>
    <p:sldId id="264" r:id="rId15"/>
    <p:sldId id="271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11A-87D8-41D4-928E-3C3EE5E9B132}" type="datetimeFigureOut">
              <a:rPr lang="sk-SK" smtClean="0"/>
              <a:t>18. 4. 2021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83AC-9AA6-407D-8DB6-58C2C8823B2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11A-87D8-41D4-928E-3C3EE5E9B132}" type="datetimeFigureOut">
              <a:rPr lang="sk-SK" smtClean="0"/>
              <a:t>18. 4. 2021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83AC-9AA6-407D-8DB6-58C2C8823B2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11A-87D8-41D4-928E-3C3EE5E9B132}" type="datetimeFigureOut">
              <a:rPr lang="sk-SK" smtClean="0"/>
              <a:t>18. 4. 2021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83AC-9AA6-407D-8DB6-58C2C8823B2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11A-87D8-41D4-928E-3C3EE5E9B132}" type="datetimeFigureOut">
              <a:rPr lang="sk-SK" smtClean="0"/>
              <a:t>18. 4. 2021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83AC-9AA6-407D-8DB6-58C2C8823B2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11A-87D8-41D4-928E-3C3EE5E9B132}" type="datetimeFigureOut">
              <a:rPr lang="sk-SK" smtClean="0"/>
              <a:t>18. 4. 2021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83AC-9AA6-407D-8DB6-58C2C8823B2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11A-87D8-41D4-928E-3C3EE5E9B132}" type="datetimeFigureOut">
              <a:rPr lang="sk-SK" smtClean="0"/>
              <a:t>18. 4. 2021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83AC-9AA6-407D-8DB6-58C2C8823B2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11A-87D8-41D4-928E-3C3EE5E9B132}" type="datetimeFigureOut">
              <a:rPr lang="sk-SK" smtClean="0"/>
              <a:t>18. 4. 2021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83AC-9AA6-407D-8DB6-58C2C8823B2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11A-87D8-41D4-928E-3C3EE5E9B132}" type="datetimeFigureOut">
              <a:rPr lang="sk-SK" smtClean="0"/>
              <a:t>18. 4. 2021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83AC-9AA6-407D-8DB6-58C2C8823B2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11A-87D8-41D4-928E-3C3EE5E9B132}" type="datetimeFigureOut">
              <a:rPr lang="sk-SK" smtClean="0"/>
              <a:t>18. 4. 2021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83AC-9AA6-407D-8DB6-58C2C8823B2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11A-87D8-41D4-928E-3C3EE5E9B132}" type="datetimeFigureOut">
              <a:rPr lang="sk-SK" smtClean="0"/>
              <a:t>18. 4. 2021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83AC-9AA6-407D-8DB6-58C2C8823B2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1111A-87D8-41D4-928E-3C3EE5E9B132}" type="datetimeFigureOut">
              <a:rPr lang="sk-SK" smtClean="0"/>
              <a:t>18. 4. 2021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183AC-9AA6-407D-8DB6-58C2C8823B2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1111A-87D8-41D4-928E-3C3EE5E9B132}" type="datetimeFigureOut">
              <a:rPr lang="sk-SK" smtClean="0"/>
              <a:t>18. 4. 2021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183AC-9AA6-407D-8DB6-58C2C8823B23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9.png"/><Relationship Id="rId5" Type="http://schemas.openxmlformats.org/officeDocument/2006/relationships/image" Target="../media/image2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28399" y="116632"/>
            <a:ext cx="3124121" cy="1470025"/>
          </a:xfrm>
        </p:spPr>
        <p:txBody>
          <a:bodyPr/>
          <a:lstStyle/>
          <a:p>
            <a:r>
              <a:rPr lang="sk-SK" b="1" dirty="0" smtClean="0"/>
              <a:t>SACHARIDY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7961" y="4149080"/>
            <a:ext cx="3600400" cy="600472"/>
          </a:xfrm>
        </p:spPr>
        <p:txBody>
          <a:bodyPr/>
          <a:lstStyle/>
          <a:p>
            <a:r>
              <a:rPr lang="sk-SK" b="1" dirty="0"/>
              <a:t>CARBOHYDRATES</a:t>
            </a:r>
            <a:endParaRPr lang="sk-SK" b="1" baseline="-25000" dirty="0">
              <a:solidFill>
                <a:srgbClr val="00B050"/>
              </a:solidFill>
            </a:endParaRPr>
          </a:p>
        </p:txBody>
      </p:sp>
      <p:pic>
        <p:nvPicPr>
          <p:cNvPr id="3074" name="Picture 2" descr="Aj zdravé alternatívy sladidiel sú len cukry | Aktuality.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8"/>
            <a:ext cx="6156176" cy="346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acharidy: Rozdelenie, čo to je a aký je ich význam, vplyv na chudnutie,  kde a v čom sú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849" y="3501008"/>
            <a:ext cx="5819151" cy="334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Výsledok vyhľadávania obrázkov pre dopyt fruktoz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2477981"/>
            <a:ext cx="1833924" cy="2381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928694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MONOSACHARIDY</a:t>
            </a:r>
            <a:endParaRPr lang="sk-SK" b="1" dirty="0">
              <a:solidFill>
                <a:srgbClr val="FF0000"/>
              </a:solidFill>
            </a:endParaRPr>
          </a:p>
        </p:txBody>
      </p:sp>
      <p:pic>
        <p:nvPicPr>
          <p:cNvPr id="11266" name="Picture 2" descr="Súvisiaci obráz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163" b="11628"/>
          <a:stretch>
            <a:fillRect/>
          </a:stretch>
        </p:blipFill>
        <p:spPr bwMode="auto">
          <a:xfrm>
            <a:off x="7139152" y="876422"/>
            <a:ext cx="2004025" cy="2928958"/>
          </a:xfrm>
          <a:prstGeom prst="rect">
            <a:avLst/>
          </a:prstGeom>
          <a:noFill/>
        </p:spPr>
      </p:pic>
      <p:pic>
        <p:nvPicPr>
          <p:cNvPr id="11268" name="Picture 4" descr="Súvisiaci obrázo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138" b="17949"/>
          <a:stretch>
            <a:fillRect/>
          </a:stretch>
        </p:blipFill>
        <p:spPr bwMode="auto">
          <a:xfrm>
            <a:off x="6300192" y="4221088"/>
            <a:ext cx="2747954" cy="2411393"/>
          </a:xfrm>
          <a:prstGeom prst="rect">
            <a:avLst/>
          </a:prstGeom>
          <a:noFill/>
        </p:spPr>
      </p:pic>
      <p:pic>
        <p:nvPicPr>
          <p:cNvPr id="11272" name="Picture 8" descr="http://bio-che.szm.com/F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6942" b="15385"/>
          <a:stretch>
            <a:fillRect/>
          </a:stretch>
        </p:blipFill>
        <p:spPr bwMode="auto">
          <a:xfrm>
            <a:off x="71406" y="808556"/>
            <a:ext cx="1857388" cy="3064690"/>
          </a:xfrm>
          <a:prstGeom prst="rect">
            <a:avLst/>
          </a:prstGeom>
          <a:noFill/>
        </p:spPr>
      </p:pic>
      <p:pic>
        <p:nvPicPr>
          <p:cNvPr id="11274" name="Picture 10" descr="http://bio-che.szm.com/F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4497" b="13934"/>
          <a:stretch>
            <a:fillRect/>
          </a:stretch>
        </p:blipFill>
        <p:spPr bwMode="auto">
          <a:xfrm>
            <a:off x="14179" y="3980325"/>
            <a:ext cx="2019287" cy="2200996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1794288" y="1268394"/>
            <a:ext cx="30657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GLUKÓZA</a:t>
            </a:r>
          </a:p>
          <a:p>
            <a:r>
              <a:rPr lang="sk-SK" sz="2400" b="1" dirty="0" smtClean="0">
                <a:solidFill>
                  <a:srgbClr val="7030A0"/>
                </a:solidFill>
              </a:rPr>
              <a:t>hroznový cukor</a:t>
            </a:r>
          </a:p>
          <a:p>
            <a:r>
              <a:rPr lang="sk-SK" sz="2000" b="1" i="1" dirty="0" smtClean="0"/>
              <a:t>- vzniká pri fotosyntéze</a:t>
            </a:r>
            <a:endParaRPr lang="sk-SK" sz="2000" b="1" i="1" dirty="0"/>
          </a:p>
        </p:txBody>
      </p:sp>
      <p:sp>
        <p:nvSpPr>
          <p:cNvPr id="10" name="BlokTextu 9"/>
          <p:cNvSpPr txBox="1"/>
          <p:nvPr/>
        </p:nvSpPr>
        <p:spPr>
          <a:xfrm>
            <a:off x="5019532" y="1383557"/>
            <a:ext cx="19624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 smtClean="0"/>
              <a:t>FRUKTÓZA</a:t>
            </a:r>
          </a:p>
          <a:p>
            <a:r>
              <a:rPr lang="sk-SK" sz="2400" b="1" dirty="0">
                <a:solidFill>
                  <a:srgbClr val="7030A0"/>
                </a:solidFill>
              </a:rPr>
              <a:t>o</a:t>
            </a:r>
            <a:r>
              <a:rPr lang="sk-SK" sz="2400" b="1" dirty="0" smtClean="0">
                <a:solidFill>
                  <a:srgbClr val="7030A0"/>
                </a:solidFill>
              </a:rPr>
              <a:t>vocný cukor</a:t>
            </a:r>
          </a:p>
          <a:p>
            <a:r>
              <a:rPr lang="sk-SK" sz="2000" b="1" i="1" dirty="0" smtClean="0"/>
              <a:t>- v ovocí, mede</a:t>
            </a:r>
            <a:endParaRPr lang="sk-SK" sz="2000" b="1" i="1" dirty="0"/>
          </a:p>
        </p:txBody>
      </p:sp>
      <p:pic>
        <p:nvPicPr>
          <p:cNvPr id="1028" name="Picture 4" descr="Výsledok vyhľadávania obrázkov pre dopyt glukoza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2329070" cy="280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b="1" dirty="0" smtClean="0"/>
              <a:t>RIBÓZA</a:t>
            </a:r>
          </a:p>
          <a:p>
            <a:pPr marL="0" indent="0">
              <a:buNone/>
            </a:pPr>
            <a:r>
              <a:rPr lang="sk-SK" dirty="0" smtClean="0"/>
              <a:t>- Zložka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smtClean="0"/>
              <a:t>nukleových </a:t>
            </a:r>
            <a:br>
              <a:rPr lang="sk-SK" dirty="0" smtClean="0"/>
            </a:br>
            <a:r>
              <a:rPr lang="sk-SK" dirty="0" smtClean="0"/>
              <a:t>kyselín </a:t>
            </a:r>
            <a:r>
              <a:rPr lang="sk-SK" b="1" dirty="0" smtClean="0"/>
              <a:t>			</a:t>
            </a:r>
            <a:endParaRPr lang="sk-SK" b="1" dirty="0"/>
          </a:p>
        </p:txBody>
      </p:sp>
      <p:pic>
        <p:nvPicPr>
          <p:cNvPr id="2050" name="Picture 2" descr="Linear Form (acyclic) Of Ribose And Ribose (cyclic Form) Molecules..  Royalty Free Cliparts, Vectors, And Stock Illustration. Image 96958848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08720"/>
            <a:ext cx="5904656" cy="5509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8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94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DISACHARIDY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-25962" y="3318083"/>
            <a:ext cx="5000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SACHARÓZA – </a:t>
            </a:r>
            <a:r>
              <a:rPr lang="sk-SK" sz="2400" b="1" i="1" dirty="0" smtClean="0">
                <a:solidFill>
                  <a:srgbClr val="7030A0"/>
                </a:solidFill>
              </a:rPr>
              <a:t>repný, trstinový  cukor</a:t>
            </a:r>
          </a:p>
          <a:p>
            <a:pPr algn="ctr"/>
            <a:r>
              <a:rPr lang="sk-SK" sz="2400" b="1" dirty="0" smtClean="0"/>
              <a:t>glukóza + fruktóza</a:t>
            </a:r>
            <a:endParaRPr lang="sk-SK" sz="2400" b="1" dirty="0"/>
          </a:p>
        </p:txBody>
      </p:sp>
      <p:pic>
        <p:nvPicPr>
          <p:cNvPr id="16388" name="Picture 4" descr="Výsledok vyhľadávania obrázkov pre dopyt laktoz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1" y="4308378"/>
            <a:ext cx="3638208" cy="1443157"/>
          </a:xfrm>
          <a:prstGeom prst="rect">
            <a:avLst/>
          </a:prstGeom>
          <a:noFill/>
        </p:spPr>
      </p:pic>
      <p:pic>
        <p:nvPicPr>
          <p:cNvPr id="16390" name="Picture 6" descr="Výsledok vyhľadávania obrázkov pre dopyt maltoz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8144" y="692696"/>
            <a:ext cx="3275856" cy="1731104"/>
          </a:xfrm>
          <a:prstGeom prst="rect">
            <a:avLst/>
          </a:prstGeom>
          <a:noFill/>
        </p:spPr>
      </p:pic>
      <p:pic>
        <p:nvPicPr>
          <p:cNvPr id="16392" name="Picture 8" descr="Výsledok vyhľadávania obrázkov pre dopyt SACHAROZ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98" y="1355933"/>
            <a:ext cx="3810000" cy="1962150"/>
          </a:xfrm>
          <a:prstGeom prst="rect">
            <a:avLst/>
          </a:prstGeom>
          <a:noFill/>
        </p:spPr>
      </p:pic>
      <p:sp>
        <p:nvSpPr>
          <p:cNvPr id="13" name="BlokTextu 12"/>
          <p:cNvSpPr txBox="1"/>
          <p:nvPr/>
        </p:nvSpPr>
        <p:spPr>
          <a:xfrm>
            <a:off x="5286348" y="2423800"/>
            <a:ext cx="38576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MALTÓZA – </a:t>
            </a:r>
            <a:r>
              <a:rPr lang="sk-SK" sz="2000" b="1" i="1" dirty="0" smtClean="0">
                <a:solidFill>
                  <a:srgbClr val="7030A0"/>
                </a:solidFill>
              </a:rPr>
              <a:t>slad, kukuričný si</a:t>
            </a:r>
            <a:r>
              <a:rPr lang="sk-SK" sz="2000" b="1" dirty="0" smtClean="0">
                <a:solidFill>
                  <a:srgbClr val="7030A0"/>
                </a:solidFill>
              </a:rPr>
              <a:t>rup</a:t>
            </a:r>
          </a:p>
          <a:p>
            <a:pPr algn="ctr"/>
            <a:r>
              <a:rPr lang="sk-SK" sz="2400" b="1" dirty="0" smtClean="0"/>
              <a:t>glukóza + glukóza </a:t>
            </a:r>
            <a:endParaRPr lang="sk-SK" sz="2400" b="1" dirty="0"/>
          </a:p>
        </p:txBody>
      </p:sp>
      <p:sp>
        <p:nvSpPr>
          <p:cNvPr id="14" name="BlokTextu 13"/>
          <p:cNvSpPr txBox="1"/>
          <p:nvPr/>
        </p:nvSpPr>
        <p:spPr>
          <a:xfrm>
            <a:off x="0" y="6045317"/>
            <a:ext cx="57463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LAKTÓZA – </a:t>
            </a:r>
            <a:r>
              <a:rPr lang="sk-SK" sz="2400" b="1" i="1" dirty="0" smtClean="0">
                <a:solidFill>
                  <a:srgbClr val="7030A0"/>
                </a:solidFill>
              </a:rPr>
              <a:t>mliečny cukor – čerstvé mlieko</a:t>
            </a:r>
          </a:p>
          <a:p>
            <a:pPr algn="ctr"/>
            <a:r>
              <a:rPr lang="sk-SK" sz="2400" b="1" dirty="0" smtClean="0"/>
              <a:t>galaktóza + glukóza </a:t>
            </a:r>
            <a:endParaRPr lang="sk-SK" sz="2400" b="1" dirty="0"/>
          </a:p>
        </p:txBody>
      </p:sp>
      <p:pic>
        <p:nvPicPr>
          <p:cNvPr id="2050" name="Picture 2" descr="Cukor kryštálový Sweet family 1kg | E-shop | Dovezieme.s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35" t="4485" r="20649" b="10538"/>
          <a:stretch/>
        </p:blipFill>
        <p:spPr bwMode="auto">
          <a:xfrm>
            <a:off x="3160900" y="835536"/>
            <a:ext cx="1195076" cy="1697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Trstinový cukor Demerara - ravita.s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1943"/>
            <a:ext cx="1397099" cy="120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Sirup z jačmenného sladu BIO COUNTRY LIFE 250 ml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3" t="17279" r="22610" b="4346"/>
          <a:stretch/>
        </p:blipFill>
        <p:spPr bwMode="auto">
          <a:xfrm>
            <a:off x="6156176" y="3387726"/>
            <a:ext cx="1584176" cy="253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Sirup kukuričný 250 ml BIO COUNTRY LIFE | CountryLife.sk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86" t="1636" r="23297"/>
          <a:stretch/>
        </p:blipFill>
        <p:spPr bwMode="auto">
          <a:xfrm>
            <a:off x="7586391" y="3387726"/>
            <a:ext cx="1525525" cy="267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aktózová intolerance | Co je laktóza? | Dieta It's my life!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565" y="4603772"/>
            <a:ext cx="1647825" cy="1147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ĺžnik 5"/>
          <p:cNvSpPr/>
          <p:nvPr/>
        </p:nvSpPr>
        <p:spPr>
          <a:xfrm>
            <a:off x="9098" y="4149080"/>
            <a:ext cx="5859046" cy="26642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mylopectin polymer molecular structure Royalty Free Vect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44" t="11692" r="5831" b="50915"/>
          <a:stretch/>
        </p:blipFill>
        <p:spPr bwMode="auto">
          <a:xfrm>
            <a:off x="-13137" y="1022340"/>
            <a:ext cx="3989112" cy="1890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65090" y="45698"/>
            <a:ext cx="5799588" cy="928694"/>
          </a:xfrm>
        </p:spPr>
        <p:txBody>
          <a:bodyPr/>
          <a:lstStyle/>
          <a:p>
            <a:r>
              <a:rPr lang="sk-SK" b="1" dirty="0" smtClean="0">
                <a:solidFill>
                  <a:srgbClr val="FF0000"/>
                </a:solidFill>
              </a:rPr>
              <a:t>POLYSACHARIDY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24730" y="140713"/>
            <a:ext cx="36358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ŠKROB</a:t>
            </a:r>
          </a:p>
          <a:p>
            <a:pPr algn="ctr"/>
            <a:r>
              <a:rPr lang="sk-SK" b="1" i="1" dirty="0" smtClean="0">
                <a:solidFill>
                  <a:srgbClr val="7030A0"/>
                </a:solidFill>
              </a:rPr>
              <a:t>zemiaky, obilniny, kukurica, múka</a:t>
            </a:r>
          </a:p>
        </p:txBody>
      </p:sp>
      <p:pic>
        <p:nvPicPr>
          <p:cNvPr id="18436" name="Picture 4" descr="https://biopedia.sk/uploads/user1/79ae674751da9bcfbb1d62f3cb5c4308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928626"/>
            <a:ext cx="6504336" cy="1245511"/>
          </a:xfrm>
          <a:prstGeom prst="rect">
            <a:avLst/>
          </a:prstGeom>
          <a:noFill/>
        </p:spPr>
      </p:pic>
      <p:pic>
        <p:nvPicPr>
          <p:cNvPr id="18438" name="Picture 6" descr="https://biopedia.sk/uploads/user1/191abcc17bef66d17a34462a4b6ad940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1515" y="2646454"/>
            <a:ext cx="5193035" cy="2004187"/>
          </a:xfrm>
          <a:prstGeom prst="rect">
            <a:avLst/>
          </a:prstGeom>
          <a:noFill/>
        </p:spPr>
      </p:pic>
      <p:sp>
        <p:nvSpPr>
          <p:cNvPr id="15" name="BlokTextu 14"/>
          <p:cNvSpPr txBox="1"/>
          <p:nvPr/>
        </p:nvSpPr>
        <p:spPr>
          <a:xfrm>
            <a:off x="1" y="6112019"/>
            <a:ext cx="6079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CELULÓZA</a:t>
            </a:r>
          </a:p>
          <a:p>
            <a:pPr algn="ctr"/>
            <a:r>
              <a:rPr lang="sk-SK" sz="1600" b="1" i="1" dirty="0">
                <a:solidFill>
                  <a:srgbClr val="7030A0"/>
                </a:solidFill>
              </a:rPr>
              <a:t>b</a:t>
            </a:r>
            <a:r>
              <a:rPr lang="sk-SK" sz="1600" b="1" i="1" dirty="0" smtClean="0">
                <a:solidFill>
                  <a:srgbClr val="7030A0"/>
                </a:solidFill>
              </a:rPr>
              <a:t>unková stena rastlín: vata, bavlna, papier</a:t>
            </a:r>
            <a:endParaRPr lang="sk-SK" sz="1600" b="1" i="1" dirty="0">
              <a:solidFill>
                <a:srgbClr val="7030A0"/>
              </a:solidFill>
            </a:endParaRPr>
          </a:p>
        </p:txBody>
      </p:sp>
      <p:pic>
        <p:nvPicPr>
          <p:cNvPr id="3078" name="Picture 6" descr="Výsledok vyhľadávania obrázkov pre dopyt múka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51520" y="2942591"/>
            <a:ext cx="682508" cy="1002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Výsledok vyhľadávania obrázkov pre dopyt krupica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115616" y="2867235"/>
            <a:ext cx="618336" cy="1065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BlokTextu 12"/>
          <p:cNvSpPr txBox="1"/>
          <p:nvPr/>
        </p:nvSpPr>
        <p:spPr>
          <a:xfrm>
            <a:off x="5796136" y="1988840"/>
            <a:ext cx="32055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/>
              <a:t>GLYKOGÉN</a:t>
            </a:r>
          </a:p>
          <a:p>
            <a:pPr algn="ctr"/>
            <a:r>
              <a:rPr lang="sk-SK" b="1" i="1" dirty="0" smtClean="0">
                <a:solidFill>
                  <a:srgbClr val="7030A0"/>
                </a:solidFill>
              </a:rPr>
              <a:t>Zásobný škrob v trénovaných svaloch a pečeni</a:t>
            </a:r>
            <a:endParaRPr lang="sk-SK" b="1" i="1" dirty="0">
              <a:solidFill>
                <a:srgbClr val="7030A0"/>
              </a:solidFill>
            </a:endParaRPr>
          </a:p>
        </p:txBody>
      </p:sp>
      <p:pic>
        <p:nvPicPr>
          <p:cNvPr id="3082" name="Picture 10" descr="Výsledok vyhľadávania obrázkov pre dopyt bavlna"/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52280" y="5819482"/>
            <a:ext cx="830597" cy="85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Výsledok vyhľadávania obrázkov pre dopyt vata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87001" y="5229200"/>
            <a:ext cx="739843" cy="1518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Výsledok vyhľadávania obrázkov pre dopyt bavlnene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32240" y="4928626"/>
            <a:ext cx="1670679" cy="82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 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5222" y="2956984"/>
            <a:ext cx="817562" cy="1194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 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994006"/>
            <a:ext cx="754155" cy="110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99196"/>
            <a:ext cx="4114800" cy="1143000"/>
          </a:xfrm>
        </p:spPr>
        <p:txBody>
          <a:bodyPr/>
          <a:lstStyle/>
          <a:p>
            <a:r>
              <a:rPr lang="sk-SK" b="1" dirty="0" smtClean="0"/>
              <a:t>ŠKROB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556792"/>
            <a:ext cx="4114800" cy="5069160"/>
          </a:xfrm>
        </p:spPr>
        <p:txBody>
          <a:bodyPr>
            <a:normAutofit/>
          </a:bodyPr>
          <a:lstStyle/>
          <a:p>
            <a:r>
              <a:rPr lang="sk-SK" sz="2400" dirty="0" smtClean="0"/>
              <a:t>Zásobná látka rastlín </a:t>
            </a:r>
          </a:p>
          <a:p>
            <a:pPr marL="0" indent="0">
              <a:buNone/>
            </a:pPr>
            <a:r>
              <a:rPr lang="sk-SK" sz="2400" dirty="0" smtClean="0"/>
              <a:t>(semená a hľuzy)</a:t>
            </a:r>
          </a:p>
          <a:p>
            <a:r>
              <a:rPr lang="sk-SK" sz="2400" dirty="0" smtClean="0"/>
              <a:t>Je hlavnou zložkou našej stravy – energia </a:t>
            </a:r>
          </a:p>
          <a:p>
            <a:r>
              <a:rPr lang="sk-SK" sz="2400" dirty="0" smtClean="0"/>
              <a:t>Nie je sladký, ale už v ústach sa rozkladá na maltózu prostredníctvom tráviaceho enzýmu v slinách</a:t>
            </a:r>
          </a:p>
          <a:p>
            <a:r>
              <a:rPr lang="sk-SK" sz="2400" dirty="0" smtClean="0"/>
              <a:t>Hlavné zdroje škrobu: zemiaky, ryža, obilie, kukurice, </a:t>
            </a:r>
            <a:r>
              <a:rPr lang="sk-SK" sz="2400" dirty="0" err="1" smtClean="0"/>
              <a:t>bataty</a:t>
            </a:r>
            <a:r>
              <a:rPr lang="sk-SK" sz="2400" dirty="0" smtClean="0"/>
              <a:t>, cestoviny, chlieb, pečivo, puding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4772430" y="188640"/>
            <a:ext cx="4114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b="1" dirty="0" smtClean="0"/>
              <a:t>CELULÓZA</a:t>
            </a:r>
            <a:endParaRPr lang="sk-SK" b="1" dirty="0"/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4772430" y="1545738"/>
            <a:ext cx="4114800" cy="5040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2000" dirty="0" smtClean="0"/>
              <a:t>Stavebná látka rastlín</a:t>
            </a:r>
          </a:p>
          <a:p>
            <a:r>
              <a:rPr lang="sk-SK" sz="2000" dirty="0" smtClean="0"/>
              <a:t>Obaľuje každú rastlinnú bunku – tvorí bunkovú stenu</a:t>
            </a:r>
          </a:p>
          <a:p>
            <a:r>
              <a:rPr lang="sk-SK" sz="2000" dirty="0" smtClean="0"/>
              <a:t>Tvorí hlavnú pevnú os rastliny. Pri stromoch aj drevnatie</a:t>
            </a:r>
          </a:p>
          <a:p>
            <a:r>
              <a:rPr lang="sk-SK" sz="2000" dirty="0" smtClean="0"/>
              <a:t>Nie je sladká, pre nás nestráviteľná vláknina</a:t>
            </a:r>
          </a:p>
          <a:p>
            <a:r>
              <a:rPr lang="sk-SK" sz="2000" dirty="0" smtClean="0"/>
              <a:t>Bylinožravce (krava, zajac...) dokážu celulózu stráviť, preto im stačí jesť trávu, koza zožerie aj papier </a:t>
            </a:r>
          </a:p>
          <a:p>
            <a:r>
              <a:rPr lang="sk-SK" sz="2000" dirty="0" smtClean="0"/>
              <a:t>Z celulózy zo stromov sa robí papier, z vláken bavlníka sa robí textil a vata.</a:t>
            </a:r>
          </a:p>
          <a:p>
            <a:r>
              <a:rPr lang="sk-SK" sz="2000" dirty="0" smtClean="0"/>
              <a:t>Seno, slama, bambus</a:t>
            </a:r>
            <a:r>
              <a:rPr lang="sk-SK" sz="2000" dirty="0" smtClean="0"/>
              <a:t>, drevo...</a:t>
            </a:r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182898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SACHARIDY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909072" y="1340767"/>
            <a:ext cx="3096344" cy="452596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sk-SK" b="1" dirty="0" smtClean="0">
                <a:solidFill>
                  <a:srgbClr val="0070C0"/>
                </a:solidFill>
              </a:rPr>
              <a:t>Polysacharidy</a:t>
            </a:r>
            <a:r>
              <a:rPr lang="sk-SK" dirty="0" smtClean="0">
                <a:solidFill>
                  <a:srgbClr val="0070C0"/>
                </a:solidFill>
              </a:rPr>
              <a:t> </a:t>
            </a:r>
            <a:endParaRPr lang="sk-SK" sz="3600" dirty="0" smtClean="0">
              <a:solidFill>
                <a:srgbClr val="0070C0"/>
              </a:solidFill>
            </a:endParaRPr>
          </a:p>
          <a:p>
            <a:pPr marL="0" lvl="1" indent="0" algn="ctr">
              <a:lnSpc>
                <a:spcPct val="150000"/>
              </a:lnSpc>
              <a:buNone/>
            </a:pPr>
            <a:r>
              <a:rPr lang="sk-SK" dirty="0" smtClean="0"/>
              <a:t>Škrob </a:t>
            </a:r>
          </a:p>
          <a:p>
            <a:pPr marL="0" lvl="1" indent="0" algn="ctr">
              <a:lnSpc>
                <a:spcPct val="150000"/>
              </a:lnSpc>
              <a:buNone/>
            </a:pPr>
            <a:r>
              <a:rPr lang="sk-SK" dirty="0" smtClean="0"/>
              <a:t>Glykogén</a:t>
            </a:r>
          </a:p>
          <a:p>
            <a:pPr marL="0" lvl="1" indent="0" algn="ctr">
              <a:lnSpc>
                <a:spcPct val="150000"/>
              </a:lnSpc>
              <a:buNone/>
            </a:pPr>
            <a:r>
              <a:rPr lang="sk-SK" dirty="0" smtClean="0"/>
              <a:t>Celulóza </a:t>
            </a:r>
            <a:endParaRPr lang="sk-SK" dirty="0"/>
          </a:p>
          <a:p>
            <a:pPr algn="ctr"/>
            <a:endParaRPr lang="sk-SK" sz="2800" dirty="0"/>
          </a:p>
        </p:txBody>
      </p:sp>
      <p:sp>
        <p:nvSpPr>
          <p:cNvPr id="4" name="Zástupný symbol obsahu 2"/>
          <p:cNvSpPr txBox="1">
            <a:spLocks/>
          </p:cNvSpPr>
          <p:nvPr/>
        </p:nvSpPr>
        <p:spPr>
          <a:xfrm>
            <a:off x="179512" y="1412776"/>
            <a:ext cx="295232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sk-SK" b="1" dirty="0" smtClean="0">
                <a:solidFill>
                  <a:srgbClr val="FF0000"/>
                </a:solidFill>
              </a:rPr>
              <a:t>Monosacharidy</a:t>
            </a:r>
            <a:endParaRPr lang="sk-SK" sz="2800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sk-SK" sz="2800" dirty="0" smtClean="0"/>
              <a:t>Glukóza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k-SK" sz="2800" dirty="0" smtClean="0"/>
              <a:t>Fruktóza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k-SK" sz="2800" dirty="0" smtClean="0"/>
              <a:t>Ribóza </a:t>
            </a:r>
          </a:p>
        </p:txBody>
      </p:sp>
      <p:sp>
        <p:nvSpPr>
          <p:cNvPr id="5" name="Zástupný symbol obsahu 2"/>
          <p:cNvSpPr txBox="1">
            <a:spLocks/>
          </p:cNvSpPr>
          <p:nvPr/>
        </p:nvSpPr>
        <p:spPr>
          <a:xfrm>
            <a:off x="3131840" y="1412776"/>
            <a:ext cx="274664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sk-SK" b="1" dirty="0" smtClean="0">
                <a:solidFill>
                  <a:srgbClr val="00B050"/>
                </a:solidFill>
              </a:rPr>
              <a:t>Disacharidy </a:t>
            </a:r>
            <a:endParaRPr lang="sk-SK" dirty="0" smtClean="0">
              <a:solidFill>
                <a:srgbClr val="00B050"/>
              </a:solidFill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sk-SK" sz="2800" dirty="0" smtClean="0"/>
              <a:t>Sacharóza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k-SK" sz="2800" dirty="0" smtClean="0"/>
              <a:t>Maltóza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sk-SK" sz="2800" dirty="0" smtClean="0"/>
              <a:t>Laktóza </a:t>
            </a:r>
          </a:p>
        </p:txBody>
      </p:sp>
      <p:sp>
        <p:nvSpPr>
          <p:cNvPr id="6" name="Obdĺžnik 5"/>
          <p:cNvSpPr/>
          <p:nvPr/>
        </p:nvSpPr>
        <p:spPr>
          <a:xfrm>
            <a:off x="3419872" y="5157192"/>
            <a:ext cx="16561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3600" dirty="0"/>
              <a:t>C</a:t>
            </a:r>
            <a:r>
              <a:rPr lang="sk-SK" sz="3600" baseline="-25000" dirty="0"/>
              <a:t>6</a:t>
            </a:r>
            <a:r>
              <a:rPr lang="sk-SK" sz="3600" dirty="0"/>
              <a:t>H</a:t>
            </a:r>
            <a:r>
              <a:rPr lang="sk-SK" sz="3600" baseline="-25000" dirty="0"/>
              <a:t>12</a:t>
            </a:r>
            <a:r>
              <a:rPr lang="sk-SK" sz="3600" dirty="0"/>
              <a:t>O</a:t>
            </a:r>
            <a:r>
              <a:rPr lang="sk-SK" sz="3600" baseline="-25000" dirty="0"/>
              <a:t>6</a:t>
            </a:r>
            <a:endParaRPr lang="sk-SK" sz="3600" dirty="0"/>
          </a:p>
        </p:txBody>
      </p:sp>
    </p:spTree>
    <p:extLst>
      <p:ext uri="{BB962C8B-B14F-4D97-AF65-F5344CB8AC3E}">
        <p14:creationId xmlns:p14="http://schemas.microsoft.com/office/powerpoint/2010/main" val="2497560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5" name="Picture 2" descr="Výsledok vyhľadávania obrázkov pre dopyt fotosyntéza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96" r="6503"/>
          <a:stretch/>
        </p:blipFill>
        <p:spPr bwMode="auto">
          <a:xfrm>
            <a:off x="0" y="2738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73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SACHARIDY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2000241"/>
            <a:ext cx="8229600" cy="4214842"/>
          </a:xfrm>
        </p:spPr>
        <p:txBody>
          <a:bodyPr/>
          <a:lstStyle/>
          <a:p>
            <a:r>
              <a:rPr lang="sk-SK" dirty="0" smtClean="0"/>
              <a:t>Vznikajú v zelených rastlinách pri fotosyntéze</a:t>
            </a:r>
          </a:p>
          <a:p>
            <a:r>
              <a:rPr lang="sk-SK" dirty="0" smtClean="0"/>
              <a:t>Sú zdrojom potravy/energie pre život organizmov.</a:t>
            </a:r>
          </a:p>
          <a:p>
            <a:r>
              <a:rPr lang="sk-SK" dirty="0" smtClean="0"/>
              <a:t>Ukladajú sa aj ako zásobné látky.</a:t>
            </a:r>
          </a:p>
          <a:p>
            <a:r>
              <a:rPr lang="sk-SK" dirty="0" smtClean="0"/>
              <a:t>Je z nich zostavené rastlinné telo.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k-SK" sz="8800" dirty="0" smtClean="0"/>
              <a:t>C</a:t>
            </a:r>
            <a:r>
              <a:rPr lang="sk-SK" sz="8800" baseline="-25000" dirty="0" smtClean="0"/>
              <a:t>6</a:t>
            </a:r>
            <a:r>
              <a:rPr lang="sk-SK" sz="8800" dirty="0" smtClean="0"/>
              <a:t>H</a:t>
            </a:r>
            <a:r>
              <a:rPr lang="sk-SK" sz="8800" baseline="-25000" dirty="0" smtClean="0"/>
              <a:t>12</a:t>
            </a:r>
            <a:r>
              <a:rPr lang="sk-SK" sz="8800" dirty="0" smtClean="0"/>
              <a:t>O</a:t>
            </a:r>
            <a:r>
              <a:rPr lang="sk-SK" sz="8800" baseline="-25000" dirty="0"/>
              <a:t>6</a:t>
            </a:r>
            <a:endParaRPr lang="sk-SK" sz="8800" dirty="0" smtClean="0"/>
          </a:p>
          <a:p>
            <a:pPr marL="0" indent="0" algn="ctr">
              <a:buNone/>
            </a:pPr>
            <a:endParaRPr lang="sk-SK" sz="8800" baseline="-25000" dirty="0"/>
          </a:p>
        </p:txBody>
      </p:sp>
    </p:spTree>
    <p:extLst>
      <p:ext uri="{BB962C8B-B14F-4D97-AF65-F5344CB8AC3E}">
        <p14:creationId xmlns:p14="http://schemas.microsoft.com/office/powerpoint/2010/main" val="203323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3"/>
          <p:cNvGrpSpPr/>
          <p:nvPr/>
        </p:nvGrpSpPr>
        <p:grpSpPr>
          <a:xfrm>
            <a:off x="827584" y="1445846"/>
            <a:ext cx="7268431" cy="4637604"/>
            <a:chOff x="827584" y="1445846"/>
            <a:chExt cx="7268431" cy="4637604"/>
          </a:xfrm>
        </p:grpSpPr>
        <p:pic>
          <p:nvPicPr>
            <p:cNvPr id="3074" name="Picture 2" descr="structural models of carbohydrate isomers, including glucose, galactose,  and fructose | Carbohydrates biology, Study chemistry, Biochemistry note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971"/>
            <a:stretch/>
          </p:blipFill>
          <p:spPr bwMode="auto">
            <a:xfrm>
              <a:off x="827584" y="1445846"/>
              <a:ext cx="7268431" cy="46376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BlokTextu 1"/>
            <p:cNvSpPr txBox="1"/>
            <p:nvPr/>
          </p:nvSpPr>
          <p:spPr>
            <a:xfrm>
              <a:off x="1403648" y="5301208"/>
              <a:ext cx="144016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sk-SK" sz="2400" b="1" dirty="0" smtClean="0"/>
                <a:t>Glukóza </a:t>
              </a:r>
              <a:endParaRPr lang="sk-SK" sz="2400" b="1" dirty="0"/>
            </a:p>
          </p:txBody>
        </p:sp>
        <p:sp>
          <p:nvSpPr>
            <p:cNvPr id="6" name="BlokTextu 5"/>
            <p:cNvSpPr txBox="1"/>
            <p:nvPr/>
          </p:nvSpPr>
          <p:spPr>
            <a:xfrm>
              <a:off x="3635896" y="5301208"/>
              <a:ext cx="158417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sk-SK"/>
              </a:defPPr>
              <a:lvl1pPr>
                <a:defRPr sz="2400" b="1"/>
              </a:lvl1pPr>
            </a:lstStyle>
            <a:p>
              <a:r>
                <a:rPr lang="sk-SK" dirty="0"/>
                <a:t>Galaktóza </a:t>
              </a:r>
            </a:p>
          </p:txBody>
        </p:sp>
        <p:sp>
          <p:nvSpPr>
            <p:cNvPr id="7" name="BlokTextu 6"/>
            <p:cNvSpPr txBox="1"/>
            <p:nvPr/>
          </p:nvSpPr>
          <p:spPr>
            <a:xfrm>
              <a:off x="6267648" y="5279062"/>
              <a:ext cx="144016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>
              <a:defPPr>
                <a:defRPr lang="sk-SK"/>
              </a:defPPr>
              <a:lvl1pPr>
                <a:defRPr sz="2400" b="1"/>
              </a:lvl1pPr>
            </a:lstStyle>
            <a:p>
              <a:r>
                <a:rPr lang="sk-SK" dirty="0"/>
                <a:t>Fruktóza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0621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 smtClean="0"/>
              <a:t>SACHARIDY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Sú to kyslíkaté deriváty uhľovodíkov</a:t>
            </a:r>
          </a:p>
          <a:p>
            <a:r>
              <a:rPr lang="sk-SK" dirty="0" smtClean="0"/>
              <a:t>Majú 6 uhlíkov (aj 5)</a:t>
            </a:r>
          </a:p>
          <a:p>
            <a:r>
              <a:rPr lang="sk-SK" dirty="0" smtClean="0"/>
              <a:t>Majú viacero alkoholových skupín  –OH</a:t>
            </a:r>
          </a:p>
          <a:p>
            <a:r>
              <a:rPr lang="sk-SK" dirty="0" smtClean="0"/>
              <a:t>Majú </a:t>
            </a:r>
            <a:r>
              <a:rPr lang="sk-SK" dirty="0" smtClean="0"/>
              <a:t>aj karbonylovú skupinu C=O</a:t>
            </a:r>
          </a:p>
          <a:p>
            <a:r>
              <a:rPr lang="sk-SK" dirty="0" smtClean="0"/>
              <a:t>Sumárny vzorec je </a:t>
            </a:r>
            <a:r>
              <a:rPr lang="sk-SK" dirty="0" smtClean="0">
                <a:solidFill>
                  <a:srgbClr val="00B050"/>
                </a:solidFill>
              </a:rPr>
              <a:t>C</a:t>
            </a:r>
            <a:r>
              <a:rPr lang="sk-SK" baseline="-25000" dirty="0" smtClean="0">
                <a:solidFill>
                  <a:srgbClr val="00B050"/>
                </a:solidFill>
              </a:rPr>
              <a:t>6</a:t>
            </a:r>
            <a:r>
              <a:rPr lang="sk-SK" dirty="0" smtClean="0">
                <a:solidFill>
                  <a:srgbClr val="00B050"/>
                </a:solidFill>
              </a:rPr>
              <a:t>H</a:t>
            </a:r>
            <a:r>
              <a:rPr lang="sk-SK" baseline="-25000" dirty="0" smtClean="0">
                <a:solidFill>
                  <a:srgbClr val="00B050"/>
                </a:solidFill>
              </a:rPr>
              <a:t>12</a:t>
            </a:r>
            <a:r>
              <a:rPr lang="sk-SK" dirty="0" smtClean="0">
                <a:solidFill>
                  <a:srgbClr val="00B050"/>
                </a:solidFill>
              </a:rPr>
              <a:t>O</a:t>
            </a:r>
            <a:r>
              <a:rPr lang="sk-SK" baseline="-25000" dirty="0" smtClean="0">
                <a:solidFill>
                  <a:srgbClr val="00B050"/>
                </a:solidFill>
              </a:rPr>
              <a:t>6</a:t>
            </a:r>
            <a:r>
              <a:rPr lang="sk-SK" dirty="0" smtClean="0"/>
              <a:t>, ale líšia sa v usporiadaní atómov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2929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661962"/>
            <a:ext cx="8229600" cy="4525963"/>
          </a:xfrm>
        </p:spPr>
        <p:txBody>
          <a:bodyPr/>
          <a:lstStyle/>
          <a:p>
            <a:r>
              <a:rPr lang="sk-SK" dirty="0"/>
              <a:t>Lineárne molekuly, sa </a:t>
            </a:r>
            <a:r>
              <a:rPr lang="sk-SK" dirty="0" smtClean="0"/>
              <a:t>obvykle stáčajú </a:t>
            </a:r>
            <a:r>
              <a:rPr lang="sk-SK" dirty="0"/>
              <a:t>do cyklickej </a:t>
            </a:r>
            <a:r>
              <a:rPr lang="sk-SK" dirty="0" smtClean="0"/>
              <a:t>formy –   </a:t>
            </a:r>
            <a:endParaRPr lang="sk-SK" dirty="0"/>
          </a:p>
          <a:p>
            <a:endParaRPr lang="sk-SK" dirty="0"/>
          </a:p>
        </p:txBody>
      </p:sp>
      <p:pic>
        <p:nvPicPr>
          <p:cNvPr id="5122" name="Picture 2" descr="D:\Video\Náučné videá\Glukoz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312" y="2708920"/>
            <a:ext cx="5505843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idelný päťuholník 4"/>
          <p:cNvSpPr/>
          <p:nvPr/>
        </p:nvSpPr>
        <p:spPr>
          <a:xfrm>
            <a:off x="3923928" y="1236222"/>
            <a:ext cx="792088" cy="720080"/>
          </a:xfrm>
          <a:prstGeom prst="pen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esťuholník 5"/>
          <p:cNvSpPr/>
          <p:nvPr/>
        </p:nvSpPr>
        <p:spPr>
          <a:xfrm>
            <a:off x="5004048" y="1236222"/>
            <a:ext cx="792088" cy="720080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340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661962"/>
            <a:ext cx="8229600" cy="4525963"/>
          </a:xfrm>
        </p:spPr>
        <p:txBody>
          <a:bodyPr/>
          <a:lstStyle/>
          <a:p>
            <a:r>
              <a:rPr lang="sk-SK" dirty="0"/>
              <a:t>Lineárne molekuly, sa </a:t>
            </a:r>
            <a:r>
              <a:rPr lang="sk-SK" dirty="0" smtClean="0"/>
              <a:t>obvykle stáčajú </a:t>
            </a:r>
            <a:r>
              <a:rPr lang="sk-SK" dirty="0"/>
              <a:t>do cyklickej </a:t>
            </a:r>
            <a:r>
              <a:rPr lang="sk-SK" dirty="0" smtClean="0"/>
              <a:t>formy –   </a:t>
            </a:r>
            <a:endParaRPr lang="sk-SK" dirty="0"/>
          </a:p>
          <a:p>
            <a:endParaRPr lang="sk-SK" dirty="0"/>
          </a:p>
        </p:txBody>
      </p:sp>
      <p:sp>
        <p:nvSpPr>
          <p:cNvPr id="5" name="Pravidelný päťuholník 4"/>
          <p:cNvSpPr/>
          <p:nvPr/>
        </p:nvSpPr>
        <p:spPr>
          <a:xfrm>
            <a:off x="3923928" y="1236222"/>
            <a:ext cx="792088" cy="720080"/>
          </a:xfrm>
          <a:prstGeom prst="pent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Šesťuholník 5"/>
          <p:cNvSpPr/>
          <p:nvPr/>
        </p:nvSpPr>
        <p:spPr>
          <a:xfrm>
            <a:off x="5004048" y="1236222"/>
            <a:ext cx="792088" cy="720080"/>
          </a:xfrm>
          <a:prstGeom prst="hexagon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52" t="39295" r="22117" b="7951"/>
          <a:stretch/>
        </p:blipFill>
        <p:spPr bwMode="auto">
          <a:xfrm>
            <a:off x="1763688" y="2636912"/>
            <a:ext cx="5441822" cy="3339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57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SACHARIDY delíme na: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2000240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sk-SK" sz="3600" b="1" dirty="0" smtClean="0"/>
              <a:t>Monosacharidy </a:t>
            </a:r>
            <a:r>
              <a:rPr lang="sk-SK" sz="3600" dirty="0" smtClean="0"/>
              <a:t>(jedno-): 		</a:t>
            </a:r>
            <a:r>
              <a:rPr lang="sk-SK" sz="3600" dirty="0" smtClean="0">
                <a:solidFill>
                  <a:srgbClr val="0070C0"/>
                </a:solidFill>
              </a:rPr>
              <a:t>sladké, rozpustné</a:t>
            </a:r>
            <a:r>
              <a:rPr lang="sk-SK" sz="3600" dirty="0" smtClean="0"/>
              <a:t/>
            </a:r>
            <a:br>
              <a:rPr lang="sk-SK" sz="3600" dirty="0" smtClean="0"/>
            </a:br>
            <a:r>
              <a:rPr lang="sk-SK" sz="3600" dirty="0" smtClean="0"/>
              <a:t>	</a:t>
            </a:r>
            <a:r>
              <a:rPr lang="sk-SK" dirty="0" smtClean="0"/>
              <a:t>glukóza, fruktóza, ribóza (zložka </a:t>
            </a:r>
            <a:r>
              <a:rPr lang="sk-SK" dirty="0" smtClean="0"/>
              <a:t>nukleových kyselín)</a:t>
            </a:r>
            <a:endParaRPr lang="sk-SK" dirty="0" smtClean="0"/>
          </a:p>
          <a:p>
            <a:pPr>
              <a:lnSpc>
                <a:spcPct val="150000"/>
              </a:lnSpc>
            </a:pPr>
            <a:r>
              <a:rPr lang="sk-SK" sz="3600" b="1" dirty="0" smtClean="0"/>
              <a:t>Disacharidy </a:t>
            </a:r>
            <a:r>
              <a:rPr lang="sk-SK" sz="3600" dirty="0" smtClean="0"/>
              <a:t>(dva-):		</a:t>
            </a:r>
            <a:r>
              <a:rPr lang="sk-SK" sz="3600" dirty="0" smtClean="0">
                <a:solidFill>
                  <a:srgbClr val="0070C0"/>
                </a:solidFill>
              </a:rPr>
              <a:t>sladké, rozpustné</a:t>
            </a:r>
            <a:endParaRPr lang="sk-SK" sz="3600" dirty="0" smtClean="0"/>
          </a:p>
          <a:p>
            <a:pPr lvl="1">
              <a:lnSpc>
                <a:spcPct val="150000"/>
              </a:lnSpc>
              <a:buNone/>
            </a:pPr>
            <a:r>
              <a:rPr lang="sk-SK" dirty="0" smtClean="0"/>
              <a:t>	</a:t>
            </a:r>
            <a:r>
              <a:rPr lang="sk-SK" sz="3200" dirty="0" smtClean="0"/>
              <a:t>sacharóza, laktóza, maltóza</a:t>
            </a:r>
            <a:r>
              <a:rPr lang="sk-SK" dirty="0" smtClean="0"/>
              <a:t>	</a:t>
            </a:r>
          </a:p>
          <a:p>
            <a:pPr>
              <a:lnSpc>
                <a:spcPct val="150000"/>
              </a:lnSpc>
            </a:pPr>
            <a:r>
              <a:rPr lang="sk-SK" sz="3600" b="1" dirty="0" smtClean="0"/>
              <a:t>Polysacharidy</a:t>
            </a:r>
            <a:r>
              <a:rPr lang="sk-SK" sz="3600" dirty="0" smtClean="0"/>
              <a:t> (veľa-): 		</a:t>
            </a:r>
            <a:r>
              <a:rPr lang="sk-SK" sz="3600" dirty="0" smtClean="0">
                <a:solidFill>
                  <a:srgbClr val="7030A0"/>
                </a:solidFill>
              </a:rPr>
              <a:t>nesladké, nerozpustné</a:t>
            </a:r>
          </a:p>
          <a:p>
            <a:pPr lvl="1">
              <a:lnSpc>
                <a:spcPct val="150000"/>
              </a:lnSpc>
            </a:pPr>
            <a:r>
              <a:rPr lang="sk-SK" dirty="0" smtClean="0"/>
              <a:t>tvorené veľkým množstvom rôzne pospájaných molekúl glukózy 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sk-SK" sz="3100" dirty="0" smtClean="0"/>
              <a:t>	škrob, glykogén, celulóza</a:t>
            </a:r>
            <a:endParaRPr lang="sk-SK" sz="3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315</Words>
  <Application>Microsoft Office PowerPoint</Application>
  <PresentationFormat>Prezentácia na obrazovke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SACHARIDY</vt:lpstr>
      <vt:lpstr>Prezentácia programu PowerPoint</vt:lpstr>
      <vt:lpstr>SACHARIDY</vt:lpstr>
      <vt:lpstr>Prezentácia programu PowerPoint</vt:lpstr>
      <vt:lpstr>Prezentácia programu PowerPoint</vt:lpstr>
      <vt:lpstr>SACHARIDY</vt:lpstr>
      <vt:lpstr>Prezentácia programu PowerPoint</vt:lpstr>
      <vt:lpstr>Prezentácia programu PowerPoint</vt:lpstr>
      <vt:lpstr>SACHARIDY delíme na: </vt:lpstr>
      <vt:lpstr>MONOSACHARIDY</vt:lpstr>
      <vt:lpstr>Prezentácia programu PowerPoint</vt:lpstr>
      <vt:lpstr>DISACHARIDY</vt:lpstr>
      <vt:lpstr>POLYSACHARIDY</vt:lpstr>
      <vt:lpstr>ŠKROB</vt:lpstr>
      <vt:lpstr>SACHARIDY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SACHARIDY</dc:title>
  <dc:creator>PC</dc:creator>
  <cp:lastModifiedBy>Katka Radvanská</cp:lastModifiedBy>
  <cp:revision>68</cp:revision>
  <dcterms:created xsi:type="dcterms:W3CDTF">2019-03-28T06:26:51Z</dcterms:created>
  <dcterms:modified xsi:type="dcterms:W3CDTF">2021-04-18T10:47:26Z</dcterms:modified>
</cp:coreProperties>
</file>