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7" r:id="rId8"/>
    <p:sldId id="268" r:id="rId9"/>
    <p:sldId id="269" r:id="rId10"/>
    <p:sldId id="270" r:id="rId11"/>
    <p:sldId id="265" r:id="rId12"/>
    <p:sldId id="26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82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2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96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409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855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1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382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2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873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8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97D0-AA1F-4E24-AA2D-899D288BE257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70D1-C900-42E2-BE8D-F3B5C407A8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65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cnb.cz/export/sites/cnb/cs/o_cnb/.galleries/blog/clanek/20190212_moravec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425"/>
            <a:ext cx="9237119" cy="66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8967" y="188641"/>
            <a:ext cx="3526160" cy="100811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DRAHOKAMY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5803" y="1052736"/>
            <a:ext cx="3992488" cy="766936"/>
          </a:xfrm>
        </p:spPr>
        <p:txBody>
          <a:bodyPr/>
          <a:lstStyle/>
          <a:p>
            <a:r>
              <a:rPr lang="sk-SK" dirty="0" smtClean="0"/>
              <a:t>Drahé kamene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96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apphire and Diamond Five-Stone Ring in 14k White Gold | Blue Ni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147" y="2420889"/>
            <a:ext cx="25847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sk-SK" b="1" dirty="0" smtClean="0"/>
              <a:t>ZAFÍR    </a:t>
            </a:r>
            <a:r>
              <a:rPr lang="sk-SK" b="1" dirty="0" err="1" smtClean="0"/>
              <a:t>sapphire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Tmavomodrá odroda </a:t>
            </a:r>
            <a:r>
              <a:rPr lang="sk-SK" dirty="0"/>
              <a:t>korundu </a:t>
            </a:r>
          </a:p>
          <a:p>
            <a:r>
              <a:rPr lang="sk-SK" dirty="0"/>
              <a:t>Al</a:t>
            </a:r>
            <a:r>
              <a:rPr lang="sk-SK" baseline="-25000" dirty="0"/>
              <a:t>2</a:t>
            </a:r>
            <a:r>
              <a:rPr lang="sk-SK" dirty="0"/>
              <a:t>O</a:t>
            </a:r>
            <a:r>
              <a:rPr lang="sk-SK" baseline="-25000" dirty="0"/>
              <a:t>3</a:t>
            </a:r>
            <a:endParaRPr lang="sk-SK" dirty="0"/>
          </a:p>
          <a:p>
            <a:endParaRPr lang="sk-SK" dirty="0"/>
          </a:p>
        </p:txBody>
      </p:sp>
      <p:pic>
        <p:nvPicPr>
          <p:cNvPr id="7170" name="Picture 2" descr="https://upload.wikimedia.org/wikipedia/commons/2/26/Szafir_Madagaska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16762"/>
            <a:ext cx="2916172" cy="30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pphire – SIZE AND CUT | Jem Bo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147" y="4389410"/>
            <a:ext cx="5139005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orld's largest blue star sapphire discovered - CNN 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32731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DRAHÝ OPÁL    </a:t>
            </a:r>
            <a:r>
              <a:rPr lang="sk-SK" b="1" dirty="0" err="1" smtClean="0"/>
              <a:t>precious</a:t>
            </a:r>
            <a:r>
              <a:rPr lang="sk-SK" b="1" dirty="0" smtClean="0"/>
              <a:t> opal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Amorfná modifikácia kremeňa   SiO</a:t>
            </a:r>
            <a:r>
              <a:rPr lang="sk-SK" baseline="-25000" dirty="0" smtClean="0"/>
              <a:t>2</a:t>
            </a:r>
          </a:p>
          <a:p>
            <a:r>
              <a:rPr lang="sk-SK" dirty="0"/>
              <a:t>mliečnobiely alebo čierny a prekrásne hrá rozličnými dúhovými farbami, zvyčajne červenou, modrou a žltou (opalizuje</a:t>
            </a:r>
            <a:r>
              <a:rPr lang="sk-SK" dirty="0" smtClean="0"/>
              <a:t>).</a:t>
            </a:r>
          </a:p>
          <a:p>
            <a:r>
              <a:rPr lang="sk-SK" dirty="0"/>
              <a:t>So zohrievaním vody, ktorá je v ňom viazaná, sa jeho farba často mení. Napríklad ak sa drahý opál zohreje v dlani, bude sa mimoriadne lesknúť</a:t>
            </a:r>
            <a:r>
              <a:rPr lang="sk-SK" dirty="0" smtClean="0"/>
              <a:t>.</a:t>
            </a:r>
          </a:p>
          <a:p>
            <a:r>
              <a:rPr lang="sk-SK" b="1" dirty="0" smtClean="0"/>
              <a:t>Opálové bane Dubník</a:t>
            </a:r>
            <a:endParaRPr lang="sk-SK" b="1" dirty="0"/>
          </a:p>
        </p:txBody>
      </p:sp>
      <p:pic>
        <p:nvPicPr>
          <p:cNvPr id="9218" name="Picture 2" descr="Opál a jeho účinky na naše zdraví | Rehabilitace.inf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65022" y="4606198"/>
            <a:ext cx="2060848" cy="24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1728192" cy="24342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Slovenský opál</a:t>
            </a:r>
            <a:endParaRPr lang="sk-SK" sz="2800" dirty="0"/>
          </a:p>
        </p:txBody>
      </p:sp>
      <p:pic>
        <p:nvPicPr>
          <p:cNvPr id="2050" name="Picture 2" descr="https://upload.wikimedia.org/wikipedia/commons/thumb/d/de/Op%C3%A1l_Slovakia.jpg/1024px-Op%C3%A1l_Slovaki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475" y="0"/>
            <a:ext cx="49625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2/22/SLOVAKIAN_OPAL_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845" y="3933056"/>
            <a:ext cx="3965826" cy="26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ýsledok vyhľadávania obrázkov pre dopyt drahý opál dubní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08711"/>
            <a:ext cx="5228916" cy="34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275856" y="3501008"/>
            <a:ext cx="19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Harlekýn - Viedeň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" name="Picture 6" descr="Výsledok vyhľadávania obrázkov pre dopyt drahý opál dubní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4" y="188640"/>
            <a:ext cx="2017634" cy="29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DRAHOKAM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Gem, </a:t>
            </a:r>
            <a:r>
              <a:rPr lang="sk-SK" dirty="0" err="1" smtClean="0"/>
              <a:t>gemstone</a:t>
            </a:r>
            <a:r>
              <a:rPr lang="sk-SK" dirty="0" smtClean="0"/>
              <a:t>, </a:t>
            </a:r>
            <a:r>
              <a:rPr lang="sk-SK" dirty="0" err="1" smtClean="0"/>
              <a:t>jewel</a:t>
            </a:r>
            <a:endParaRPr lang="sk-SK" dirty="0" smtClean="0"/>
          </a:p>
          <a:p>
            <a:r>
              <a:rPr lang="sk-SK" dirty="0" smtClean="0"/>
              <a:t>minerál</a:t>
            </a:r>
            <a:r>
              <a:rPr lang="sk-SK" dirty="0"/>
              <a:t>, </a:t>
            </a:r>
            <a:r>
              <a:rPr lang="sk-SK" dirty="0" smtClean="0"/>
              <a:t>cenený </a:t>
            </a:r>
            <a:r>
              <a:rPr lang="sk-SK" dirty="0"/>
              <a:t>pre svoje výnimočné estetické vlastnosti a používaný na ozdobné </a:t>
            </a:r>
            <a:r>
              <a:rPr lang="sk-SK" dirty="0" smtClean="0"/>
              <a:t>účely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Povinné vlastnosti </a:t>
            </a:r>
            <a:r>
              <a:rPr lang="sk-SK" dirty="0" smtClean="0"/>
              <a:t>drahokamu: </a:t>
            </a:r>
            <a:endParaRPr lang="sk-SK" dirty="0"/>
          </a:p>
          <a:p>
            <a:pPr lvl="2"/>
            <a:r>
              <a:rPr lang="sk-SK" dirty="0"/>
              <a:t>nádherný lesk a farba</a:t>
            </a:r>
          </a:p>
          <a:p>
            <a:pPr lvl="2"/>
            <a:r>
              <a:rPr lang="sk-SK" dirty="0"/>
              <a:t>č</a:t>
            </a:r>
            <a:r>
              <a:rPr lang="sk-SK" dirty="0" smtClean="0"/>
              <a:t>istota - čírosť</a:t>
            </a:r>
            <a:endParaRPr lang="sk-SK" dirty="0"/>
          </a:p>
          <a:p>
            <a:pPr lvl="2"/>
            <a:r>
              <a:rPr lang="sk-SK" dirty="0"/>
              <a:t>stálosť</a:t>
            </a:r>
          </a:p>
          <a:p>
            <a:pPr lvl="2"/>
            <a:r>
              <a:rPr lang="sk-SK" dirty="0"/>
              <a:t>mechanická odolnosť</a:t>
            </a:r>
          </a:p>
          <a:p>
            <a:pPr lvl="2"/>
            <a:r>
              <a:rPr lang="sk-SK" dirty="0"/>
              <a:t>zriedkavosť v prírode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36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Briliant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sk-SK" dirty="0" smtClean="0"/>
              <a:t>Briliantový </a:t>
            </a:r>
            <a:r>
              <a:rPr lang="sk-SK" dirty="0" smtClean="0"/>
              <a:t>výbrus</a:t>
            </a:r>
          </a:p>
          <a:p>
            <a:pPr marL="0" indent="0" algn="r">
              <a:buNone/>
            </a:pPr>
            <a:r>
              <a:rPr lang="sk-SK" dirty="0" smtClean="0"/>
              <a:t>- </a:t>
            </a:r>
            <a:r>
              <a:rPr lang="sk-SK" dirty="0" err="1" smtClean="0"/>
              <a:t>fazety</a:t>
            </a:r>
            <a:endParaRPr lang="sk-SK" dirty="0"/>
          </a:p>
        </p:txBody>
      </p:sp>
      <p:pic>
        <p:nvPicPr>
          <p:cNvPr id="2050" name="Picture 2" descr="Image result for brilia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614758"/>
            <a:ext cx="5111399" cy="35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illiant cut dia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217540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3/36/Ceratonia_siliqua_MHNT.BOT.2011.3.89.jpg/1920px-Ceratonia_siliqua_MHNT.BOT.2011.3.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667381" y="44624"/>
            <a:ext cx="448087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" y="332656"/>
            <a:ext cx="4906888" cy="1143000"/>
          </a:xfrm>
        </p:spPr>
        <p:txBody>
          <a:bodyPr/>
          <a:lstStyle/>
          <a:p>
            <a:r>
              <a:rPr lang="sk-SK" b="1" dirty="0" smtClean="0"/>
              <a:t>KARÁT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964005"/>
            <a:ext cx="8229600" cy="1324744"/>
          </a:xfrm>
        </p:spPr>
        <p:txBody>
          <a:bodyPr/>
          <a:lstStyle/>
          <a:p>
            <a:r>
              <a:rPr lang="sk-SK" dirty="0" smtClean="0"/>
              <a:t>1 karát = 200 mg = 0,2 g</a:t>
            </a:r>
          </a:p>
          <a:p>
            <a:r>
              <a:rPr lang="sk-SK" dirty="0"/>
              <a:t>Jednotka hmotnosti pre diamanty</a:t>
            </a:r>
          </a:p>
          <a:p>
            <a:endParaRPr lang="sk-SK" dirty="0"/>
          </a:p>
        </p:txBody>
      </p:sp>
      <p:pic>
        <p:nvPicPr>
          <p:cNvPr id="1026" name="Picture 2" descr="https://upload.wikimedia.org/wikipedia/commons/thumb/4/43/%C4%8Cistota_diamantov.png/1920px-%C4%8Cistota_diamantov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229201"/>
            <a:ext cx="9001000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862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ČÍROSŤ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7145458" y="3316074"/>
            <a:ext cx="200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Svätojánsky chlieb</a:t>
            </a:r>
          </a:p>
          <a:p>
            <a:r>
              <a:rPr lang="la-Latn" i="1" dirty="0"/>
              <a:t>Ceratonia siliqua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95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Drahokamy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0" y="1268760"/>
            <a:ext cx="4464496" cy="518457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Diamant		C</a:t>
            </a:r>
          </a:p>
          <a:p>
            <a:endParaRPr lang="sk-SK" dirty="0" smtClean="0"/>
          </a:p>
          <a:p>
            <a:r>
              <a:rPr lang="sk-SK" dirty="0" smtClean="0"/>
              <a:t>Smaragd	  </a:t>
            </a:r>
            <a:r>
              <a:rPr lang="sk-SK" sz="2600" dirty="0" smtClean="0"/>
              <a:t>Be</a:t>
            </a:r>
            <a:r>
              <a:rPr lang="sk-SK" sz="2600" baseline="-25000" dirty="0" smtClean="0"/>
              <a:t>3</a:t>
            </a:r>
            <a:r>
              <a:rPr lang="sk-SK" sz="2600" dirty="0" smtClean="0"/>
              <a:t>(Al,Cr)</a:t>
            </a:r>
            <a:r>
              <a:rPr lang="sk-SK" sz="2600" baseline="-25000" dirty="0" smtClean="0"/>
              <a:t>2</a:t>
            </a:r>
            <a:r>
              <a:rPr lang="sk-SK" sz="2600" dirty="0" smtClean="0"/>
              <a:t>Si</a:t>
            </a:r>
            <a:r>
              <a:rPr lang="sk-SK" sz="2600" baseline="-25000" dirty="0" smtClean="0"/>
              <a:t>6</a:t>
            </a:r>
            <a:r>
              <a:rPr lang="sk-SK" sz="2600" dirty="0" smtClean="0"/>
              <a:t>O</a:t>
            </a:r>
            <a:r>
              <a:rPr lang="sk-SK" sz="2600" baseline="-25000" dirty="0" smtClean="0"/>
              <a:t>18</a:t>
            </a:r>
            <a:endParaRPr lang="sk-SK" sz="2600" dirty="0" smtClean="0"/>
          </a:p>
          <a:p>
            <a:endParaRPr lang="sk-SK" dirty="0" smtClean="0"/>
          </a:p>
          <a:p>
            <a:r>
              <a:rPr lang="sk-SK" dirty="0" smtClean="0"/>
              <a:t>Rubín	</a:t>
            </a:r>
            <a:r>
              <a:rPr lang="sk-SK" dirty="0"/>
              <a:t>Al</a:t>
            </a:r>
            <a:r>
              <a:rPr lang="sk-SK" baseline="-25000" dirty="0"/>
              <a:t>2</a:t>
            </a:r>
            <a:r>
              <a:rPr lang="sk-SK" dirty="0"/>
              <a:t>O</a:t>
            </a:r>
            <a:r>
              <a:rPr lang="sk-SK" baseline="-25000" dirty="0"/>
              <a:t>3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Zafír	</a:t>
            </a:r>
            <a:r>
              <a:rPr lang="sk-SK" dirty="0" smtClean="0"/>
              <a:t>Al</a:t>
            </a:r>
            <a:r>
              <a:rPr lang="sk-SK" baseline="-25000" dirty="0" smtClean="0"/>
              <a:t>2</a:t>
            </a:r>
            <a:r>
              <a:rPr lang="sk-SK" dirty="0" smtClean="0"/>
              <a:t>O</a:t>
            </a:r>
            <a:r>
              <a:rPr lang="sk-SK" baseline="-25000" dirty="0" smtClean="0"/>
              <a:t>3</a:t>
            </a:r>
          </a:p>
          <a:p>
            <a:endParaRPr lang="sk-SK" dirty="0" smtClean="0"/>
          </a:p>
          <a:p>
            <a:r>
              <a:rPr lang="sk-SK" dirty="0" smtClean="0"/>
              <a:t>Drahý opál   SiO</a:t>
            </a:r>
            <a:r>
              <a:rPr lang="sk-SK" baseline="-25000" dirty="0"/>
              <a:t>2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Picture 20" descr="Diama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35" y="1124744"/>
            <a:ext cx="30575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marag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049" y="2060848"/>
            <a:ext cx="3742841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ubí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489" y="3068960"/>
            <a:ext cx="3146156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Zafír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6381" y="4149080"/>
            <a:ext cx="2960176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ec a okolie | Obec Soľ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448" y="5079286"/>
            <a:ext cx="2907197" cy="16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mant | kamene na vzostu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b="1" dirty="0" smtClean="0"/>
              <a:t>DIAMANT    </a:t>
            </a:r>
            <a:r>
              <a:rPr lang="sk-SK" b="1" dirty="0" err="1" smtClean="0"/>
              <a:t>diamond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Kryštalická modifikácia uhlíka  C</a:t>
            </a:r>
          </a:p>
          <a:p>
            <a:r>
              <a:rPr lang="sk-SK" dirty="0" err="1" smtClean="0"/>
              <a:t>Gr</a:t>
            </a:r>
            <a:r>
              <a:rPr lang="sk-SK" dirty="0" smtClean="0"/>
              <a:t>.</a:t>
            </a:r>
            <a:r>
              <a:rPr lang="el-GR" dirty="0" smtClean="0"/>
              <a:t> </a:t>
            </a:r>
            <a:r>
              <a:rPr lang="sk-SK" dirty="0" err="1" smtClean="0"/>
              <a:t>adamas</a:t>
            </a:r>
            <a:r>
              <a:rPr lang="sk-SK" dirty="0" smtClean="0"/>
              <a:t> = nepremožiteľný</a:t>
            </a:r>
          </a:p>
          <a:p>
            <a:r>
              <a:rPr lang="sk-SK" dirty="0" smtClean="0"/>
              <a:t>Najtvrdší </a:t>
            </a:r>
            <a:r>
              <a:rPr lang="sk-SK" dirty="0"/>
              <a:t>prírodný </a:t>
            </a:r>
            <a:r>
              <a:rPr lang="sk-SK" dirty="0" smtClean="0"/>
              <a:t>materiál</a:t>
            </a:r>
          </a:p>
          <a:p>
            <a:r>
              <a:rPr lang="sk-SK" dirty="0" smtClean="0"/>
              <a:t>Krehký, vysoký lesk, horí pri 800°C</a:t>
            </a:r>
          </a:p>
          <a:p>
            <a:r>
              <a:rPr lang="sk-SK" dirty="0"/>
              <a:t>bezfarebné, biele, sivé, modré, žlté, oranžové, červené, zelené, ružové, hnedé, prípadne </a:t>
            </a:r>
            <a:r>
              <a:rPr lang="sk-SK" dirty="0" smtClean="0"/>
              <a:t>čierne</a:t>
            </a:r>
          </a:p>
          <a:p>
            <a:r>
              <a:rPr lang="sk-SK" dirty="0" smtClean="0"/>
              <a:t>Vzniká </a:t>
            </a:r>
            <a:r>
              <a:rPr lang="sk-SK" dirty="0"/>
              <a:t>pri obrovských tlakoch a vysokých </a:t>
            </a:r>
            <a:r>
              <a:rPr lang="sk-SK" dirty="0" smtClean="0"/>
              <a:t>teplotách aspoň </a:t>
            </a:r>
            <a:r>
              <a:rPr lang="sk-SK" dirty="0"/>
              <a:t>150 km pod povrchom Zeme</a:t>
            </a:r>
          </a:p>
        </p:txBody>
      </p:sp>
      <p:pic>
        <p:nvPicPr>
          <p:cNvPr id="5" name="Picture 8" descr="Buying Guide: Coloured Diamonds from Least to Most Valuab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095874"/>
            <a:ext cx="5809506" cy="17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grafie diamant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308048"/>
            <a:ext cx="2442291" cy="29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mond and Jewellery - SATO Vici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525" y="-13821"/>
            <a:ext cx="53244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ant 910-carat diamond found in Lesotho | News | DW | 15.01.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31" y="3789040"/>
            <a:ext cx="5406815" cy="30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enchbluediamond on Instagram: “Rough Diamond Crystal.” | Crystals, Raw  diamond jewelry, Diamond cryst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989785"/>
            <a:ext cx="2641773" cy="26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5886"/>
          </a:xfrm>
        </p:spPr>
        <p:txBody>
          <a:bodyPr/>
          <a:lstStyle/>
          <a:p>
            <a:r>
              <a:rPr lang="sk-SK" b="1" dirty="0" smtClean="0"/>
              <a:t>SMARAGD</a:t>
            </a:r>
            <a:br>
              <a:rPr lang="sk-SK" b="1" dirty="0" smtClean="0"/>
            </a:br>
            <a:r>
              <a:rPr lang="sk-SK" b="1" dirty="0" err="1" smtClean="0"/>
              <a:t>emerald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sk-SK" dirty="0" smtClean="0"/>
              <a:t>Zelená odroda berylu</a:t>
            </a:r>
          </a:p>
          <a:p>
            <a:r>
              <a:rPr lang="sk-SK" dirty="0" smtClean="0"/>
              <a:t>V štruktúre obsahuje chróm</a:t>
            </a:r>
            <a:endParaRPr lang="sk-SK" dirty="0"/>
          </a:p>
        </p:txBody>
      </p:sp>
      <p:pic>
        <p:nvPicPr>
          <p:cNvPr id="5122" name="Picture 2" descr="https://upload.wikimedia.org/wikipedia/commons/thumb/3/36/IMG_0119_-_Wien_-_Schatzkammer_-_2860-carat_Columbian_Emerald.JPG/800px-IMG_0119_-_Wien_-_Schatzkammer_-_2860-carat_Columbian_Emeral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3473"/>
            <a:ext cx="2448273" cy="32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Émeraude, phlogopite, quartz 7100.0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3"/>
            <a:ext cx="4192332" cy="28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gnificent Emeralds: Fura's Tears” exhibition comes to New York, featuring  the world's largest... - Artwire Press Release from ArtfixDaily.co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214" y="0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merald Value, Price, and Jewelry Information - International Gem Society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0"/>
            <a:ext cx="2808312" cy="21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merald and Diamond Halo Ring | Lugar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0506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sk-SK" b="1" dirty="0" smtClean="0"/>
              <a:t>RUBÍN    ruby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Sýtočervená odroda korundu </a:t>
            </a:r>
          </a:p>
          <a:p>
            <a:r>
              <a:rPr lang="sk-SK" dirty="0" smtClean="0"/>
              <a:t>Al</a:t>
            </a:r>
            <a:r>
              <a:rPr lang="sk-SK" baseline="-25000" dirty="0" smtClean="0"/>
              <a:t>2</a:t>
            </a:r>
            <a:r>
              <a:rPr lang="sk-SK" dirty="0" smtClean="0"/>
              <a:t>O</a:t>
            </a:r>
            <a:r>
              <a:rPr lang="sk-SK" baseline="-25000" dirty="0" smtClean="0"/>
              <a:t>3</a:t>
            </a:r>
            <a:endParaRPr lang="sk-SK" dirty="0"/>
          </a:p>
          <a:p>
            <a:endParaRPr lang="sk-SK" dirty="0"/>
          </a:p>
        </p:txBody>
      </p:sp>
      <p:pic>
        <p:nvPicPr>
          <p:cNvPr id="6146" name="Picture 2" descr="Rubín - Cesta minerálov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037" y="321297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ubín – Wikiped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5632"/>
            <a:ext cx="36003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RONES | Rubín, kameň mesiaca Júl - Drahé kam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-19423"/>
            <a:ext cx="2800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202</Words>
  <Application>Microsoft Office PowerPoint</Application>
  <PresentationFormat>Prezentácia na obrazovke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DRAHOKAMY</vt:lpstr>
      <vt:lpstr>DRAHOKAM</vt:lpstr>
      <vt:lpstr>Briliant</vt:lpstr>
      <vt:lpstr>KARÁT</vt:lpstr>
      <vt:lpstr>Drahokamy</vt:lpstr>
      <vt:lpstr>DIAMANT    diamond</vt:lpstr>
      <vt:lpstr>Prezentácia programu PowerPoint</vt:lpstr>
      <vt:lpstr>SMARAGD emerald</vt:lpstr>
      <vt:lpstr>RUBÍN    ruby</vt:lpstr>
      <vt:lpstr>ZAFÍR    sapphire</vt:lpstr>
      <vt:lpstr>DRAHÝ OPÁL    precious opal</vt:lpstr>
      <vt:lpstr>Slovenský opál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Katka Radvanska</dc:creator>
  <cp:lastModifiedBy>Katka Radvanska</cp:lastModifiedBy>
  <cp:revision>24</cp:revision>
  <dcterms:created xsi:type="dcterms:W3CDTF">2020-12-10T22:05:13Z</dcterms:created>
  <dcterms:modified xsi:type="dcterms:W3CDTF">2020-12-14T08:26:31Z</dcterms:modified>
</cp:coreProperties>
</file>