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5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28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32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38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330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62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51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9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030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628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1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8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01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05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086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708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D92EF-90CD-4ACB-8B36-298913A131CD}" type="datetimeFigureOut">
              <a:rPr lang="sk-SK" smtClean="0"/>
              <a:t>24.01.2021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8E0C-6DAF-43E7-8D43-927989A4158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9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D259D-09F0-473E-9A00-2F0D3DA6D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330" y="530088"/>
            <a:ext cx="10263809" cy="3283944"/>
          </a:xfrm>
        </p:spPr>
        <p:txBody>
          <a:bodyPr>
            <a:normAutofit/>
          </a:bodyPr>
          <a:lstStyle/>
          <a:p>
            <a:pPr algn="ctr"/>
            <a:r>
              <a:rPr lang="sk-SK" sz="8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Ľudské telo - opakovanie</a:t>
            </a:r>
          </a:p>
        </p:txBody>
      </p:sp>
    </p:spTree>
    <p:extLst>
      <p:ext uri="{BB962C8B-B14F-4D97-AF65-F5344CB8AC3E}">
        <p14:creationId xmlns:p14="http://schemas.microsoft.com/office/powerpoint/2010/main" val="40819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4: Živiny a vodu odvádza krv do: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tenkého čreva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konečníka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pečene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5: Nepotrebné zvyšky potravy telo ukladá v: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tenkom čreve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hrubom čreve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konečníku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6: Nepotrebné zvyšky potravy sa z ľudského tela dostávajú von vo forme: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stolice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moču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potu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ZDRAVÁ STRAVA...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č.4: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Prečítajte si nasledujúce vety. Rozhodnite, či je veta pravdivá, alebo nie. Nepravdivé vety opravte!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2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Príjem cukrov a tukov vôbec nie je dôležitý pre ľudské zdravie.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2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4288569" y="4563915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9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Pre rast kostí a svalov sú dôležité najmä bielkoviny.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2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1839569" y="4569862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1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Zdrojom minerálov a vláknin sú pre človeka cukry.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1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4428738" y="4563915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7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Potravinová pyramída má 3 základné poschodia.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1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4292943" y="4526492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3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Nadmerné množstvo cukrov a tukov vedie k obezite.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2928034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1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1948770" y="4525851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69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/>
          </a:bodyPr>
          <a:lstStyle/>
          <a:p>
            <a:r>
              <a:rPr lang="sk-SK" sz="6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PRAVDA – LOŽ?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2654511" y="1813610"/>
            <a:ext cx="3909392" cy="253310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Človek by mal jesť 15-krát do dňa.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2928034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1813609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d Green Ok Not Ok Icons clip art (117413) Free SVG Download / 4 Vector">
            <a:extLst>
              <a:ext uri="{FF2B5EF4-FFF2-40B4-BE49-F238E27FC236}">
                <a16:creationId xmlns:a16="http://schemas.microsoft.com/office/drawing/2014/main" id="{6158BC38-36EA-45F0-B489-CDA1AF17A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31" y="4550916"/>
            <a:ext cx="4620039" cy="2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F6D5E494-1DF1-4C93-B983-30E5EFDD7ABE}"/>
              </a:ext>
            </a:extLst>
          </p:cNvPr>
          <p:cNvSpPr/>
          <p:nvPr/>
        </p:nvSpPr>
        <p:spPr>
          <a:xfrm>
            <a:off x="4443050" y="4550916"/>
            <a:ext cx="2584845" cy="2186818"/>
          </a:xfrm>
          <a:prstGeom prst="round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tRáVIACA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č.1: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Ako dobre si spomínaš na činnosť tráviacej sústavy? Pokús sa správne vyriešiť prešmyčky, zoraď písmená v slovách a vylúšti názvy orgánov tráviacej sústavy!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0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ZDRAVÁ STRAVA...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č.5: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Potraviny v potravinovej pyramíde sa pomiešali. Zistite, ktoré potraviny do jednotlivých poschodí pyramídy nepatria!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07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kids brain clip art - Clip Art Library">
            <a:extLst>
              <a:ext uri="{FF2B5EF4-FFF2-40B4-BE49-F238E27FC236}">
                <a16:creationId xmlns:a16="http://schemas.microsoft.com/office/drawing/2014/main" id="{EE36A170-0F6F-48C5-A5A3-897093A6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079" y="724443"/>
            <a:ext cx="2096329" cy="242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7131" y="1354093"/>
            <a:ext cx="5340626" cy="1293028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POTRAVINOVÁ PYRAMÍDA</a:t>
            </a:r>
          </a:p>
        </p:txBody>
      </p:sp>
      <p:sp>
        <p:nvSpPr>
          <p:cNvPr id="3" name="Rovnoramenný trojuholník 2">
            <a:extLst>
              <a:ext uri="{FF2B5EF4-FFF2-40B4-BE49-F238E27FC236}">
                <a16:creationId xmlns:a16="http://schemas.microsoft.com/office/drawing/2014/main" id="{E1F41DED-D226-49D3-B89F-C04C37FC9294}"/>
              </a:ext>
            </a:extLst>
          </p:cNvPr>
          <p:cNvSpPr/>
          <p:nvPr/>
        </p:nvSpPr>
        <p:spPr>
          <a:xfrm>
            <a:off x="4810539" y="190501"/>
            <a:ext cx="7030278" cy="6476998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DDB8A4FB-E868-4CE5-98DD-F2DC5839AC33}"/>
              </a:ext>
            </a:extLst>
          </p:cNvPr>
          <p:cNvCxnSpPr/>
          <p:nvPr/>
        </p:nvCxnSpPr>
        <p:spPr>
          <a:xfrm>
            <a:off x="7116417" y="2385391"/>
            <a:ext cx="24516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83811173-7F30-4437-8A94-B2E2828E7917}"/>
              </a:ext>
            </a:extLst>
          </p:cNvPr>
          <p:cNvCxnSpPr>
            <a:cxnSpLocks/>
          </p:cNvCxnSpPr>
          <p:nvPr/>
        </p:nvCxnSpPr>
        <p:spPr>
          <a:xfrm>
            <a:off x="6314660" y="3889513"/>
            <a:ext cx="40352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1CEFC86E-521A-48E9-8E6A-AA322E400DC4}"/>
              </a:ext>
            </a:extLst>
          </p:cNvPr>
          <p:cNvCxnSpPr>
            <a:cxnSpLocks/>
          </p:cNvCxnSpPr>
          <p:nvPr/>
        </p:nvCxnSpPr>
        <p:spPr>
          <a:xfrm>
            <a:off x="5632173" y="5194852"/>
            <a:ext cx="53936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ublina: šípka doprava 9">
            <a:extLst>
              <a:ext uri="{FF2B5EF4-FFF2-40B4-BE49-F238E27FC236}">
                <a16:creationId xmlns:a16="http://schemas.microsoft.com/office/drawing/2014/main" id="{668A4587-117E-4797-A68B-8523DAE77DC6}"/>
              </a:ext>
            </a:extLst>
          </p:cNvPr>
          <p:cNvSpPr/>
          <p:nvPr/>
        </p:nvSpPr>
        <p:spPr>
          <a:xfrm>
            <a:off x="1590261" y="5391261"/>
            <a:ext cx="3458817" cy="98303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SACHARIDY</a:t>
            </a:r>
          </a:p>
        </p:txBody>
      </p:sp>
      <p:sp>
        <p:nvSpPr>
          <p:cNvPr id="14" name="Bublina: šípka doprava 13">
            <a:extLst>
              <a:ext uri="{FF2B5EF4-FFF2-40B4-BE49-F238E27FC236}">
                <a16:creationId xmlns:a16="http://schemas.microsoft.com/office/drawing/2014/main" id="{CCCC5678-99B7-4BAB-A2F2-DE506AA51A4E}"/>
              </a:ext>
            </a:extLst>
          </p:cNvPr>
          <p:cNvSpPr/>
          <p:nvPr/>
        </p:nvSpPr>
        <p:spPr>
          <a:xfrm>
            <a:off x="2286000" y="3889513"/>
            <a:ext cx="3458817" cy="98303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OVOCIE, ZELENINA</a:t>
            </a:r>
          </a:p>
        </p:txBody>
      </p:sp>
      <p:sp>
        <p:nvSpPr>
          <p:cNvPr id="15" name="Bublina: šípka doprava 14">
            <a:extLst>
              <a:ext uri="{FF2B5EF4-FFF2-40B4-BE49-F238E27FC236}">
                <a16:creationId xmlns:a16="http://schemas.microsoft.com/office/drawing/2014/main" id="{A7C774D7-F99F-42BA-80DE-78198AB77FF0}"/>
              </a:ext>
            </a:extLst>
          </p:cNvPr>
          <p:cNvSpPr/>
          <p:nvPr/>
        </p:nvSpPr>
        <p:spPr>
          <a:xfrm>
            <a:off x="3193774" y="2647121"/>
            <a:ext cx="3458817" cy="98303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BIELKOVINY</a:t>
            </a:r>
          </a:p>
        </p:txBody>
      </p:sp>
      <p:sp>
        <p:nvSpPr>
          <p:cNvPr id="16" name="Bublina: šípka doprava 15">
            <a:extLst>
              <a:ext uri="{FF2B5EF4-FFF2-40B4-BE49-F238E27FC236}">
                <a16:creationId xmlns:a16="http://schemas.microsoft.com/office/drawing/2014/main" id="{EF8A486A-9143-4BA6-B896-56076A11F70C}"/>
              </a:ext>
            </a:extLst>
          </p:cNvPr>
          <p:cNvSpPr/>
          <p:nvPr/>
        </p:nvSpPr>
        <p:spPr>
          <a:xfrm>
            <a:off x="3949147" y="852170"/>
            <a:ext cx="3458817" cy="983035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CUKRY, TUKY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84184CE-123D-4615-B52C-15CCC758C753}"/>
              </a:ext>
            </a:extLst>
          </p:cNvPr>
          <p:cNvSpPr txBox="1"/>
          <p:nvPr/>
        </p:nvSpPr>
        <p:spPr>
          <a:xfrm>
            <a:off x="5595729" y="5242676"/>
            <a:ext cx="5347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ryža, mlieko, hranolky, zemiaky, fazuľa, rožok, cestoviny, jogurt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C62C8B0D-1F75-4841-9C8C-EC20C35E0714}"/>
              </a:ext>
            </a:extLst>
          </p:cNvPr>
          <p:cNvSpPr txBox="1"/>
          <p:nvPr/>
        </p:nvSpPr>
        <p:spPr>
          <a:xfrm>
            <a:off x="5907156" y="3857681"/>
            <a:ext cx="4442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banán, paradajka, chlieb, cibuľa, ovsená kaša, mrkva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D7AFCDBA-F518-4C5D-81C0-7ED6C0BBB21B}"/>
              </a:ext>
            </a:extLst>
          </p:cNvPr>
          <p:cNvSpPr txBox="1"/>
          <p:nvPr/>
        </p:nvSpPr>
        <p:spPr>
          <a:xfrm>
            <a:off x="7003773" y="2492307"/>
            <a:ext cx="2706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mäso, špagety, ryby, syr, hamburger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D2834A6B-F731-4A04-9E8A-0D3B6E027A2F}"/>
              </a:ext>
            </a:extLst>
          </p:cNvPr>
          <p:cNvSpPr txBox="1"/>
          <p:nvPr/>
        </p:nvSpPr>
        <p:spPr>
          <a:xfrm>
            <a:off x="7302775" y="1460728"/>
            <a:ext cx="2045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zákusok, kivi, mliečny nápoj,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kebab</a:t>
            </a:r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841BEAD1-0E62-4F24-8569-2505493C5865}"/>
              </a:ext>
            </a:extLst>
          </p:cNvPr>
          <p:cNvCxnSpPr>
            <a:cxnSpLocks/>
          </p:cNvCxnSpPr>
          <p:nvPr/>
        </p:nvCxnSpPr>
        <p:spPr>
          <a:xfrm flipV="1">
            <a:off x="7407964" y="5242676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AFF9F839-D3B4-49AF-ACA5-5BE5CE0E140E}"/>
              </a:ext>
            </a:extLst>
          </p:cNvPr>
          <p:cNvCxnSpPr/>
          <p:nvPr/>
        </p:nvCxnSpPr>
        <p:spPr>
          <a:xfrm flipV="1">
            <a:off x="8908772" y="5290175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B7364743-2BCB-463E-BC85-8DE89533D285}"/>
              </a:ext>
            </a:extLst>
          </p:cNvPr>
          <p:cNvCxnSpPr/>
          <p:nvPr/>
        </p:nvCxnSpPr>
        <p:spPr>
          <a:xfrm flipV="1">
            <a:off x="8600661" y="6117606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136B5F62-CCBC-4145-B34B-E0EF89BDC254}"/>
              </a:ext>
            </a:extLst>
          </p:cNvPr>
          <p:cNvCxnSpPr/>
          <p:nvPr/>
        </p:nvCxnSpPr>
        <p:spPr>
          <a:xfrm flipV="1">
            <a:off x="6189591" y="4309548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01F413AD-BFC2-4E5E-9F72-7DF818B2C903}"/>
              </a:ext>
            </a:extLst>
          </p:cNvPr>
          <p:cNvCxnSpPr/>
          <p:nvPr/>
        </p:nvCxnSpPr>
        <p:spPr>
          <a:xfrm flipV="1">
            <a:off x="8908772" y="4285064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9669B06A-68A8-4F23-84D0-D4CC3BC0D2F7}"/>
              </a:ext>
            </a:extLst>
          </p:cNvPr>
          <p:cNvCxnSpPr/>
          <p:nvPr/>
        </p:nvCxnSpPr>
        <p:spPr>
          <a:xfrm flipV="1">
            <a:off x="8444946" y="2461304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1D801197-F9E0-473B-BDD8-8150EAF18279}"/>
              </a:ext>
            </a:extLst>
          </p:cNvPr>
          <p:cNvCxnSpPr/>
          <p:nvPr/>
        </p:nvCxnSpPr>
        <p:spPr>
          <a:xfrm flipV="1">
            <a:off x="7822092" y="3356297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8858B420-209A-4DB8-A2E4-750C5E27D6DC}"/>
              </a:ext>
            </a:extLst>
          </p:cNvPr>
          <p:cNvCxnSpPr>
            <a:cxnSpLocks/>
          </p:cNvCxnSpPr>
          <p:nvPr/>
        </p:nvCxnSpPr>
        <p:spPr>
          <a:xfrm flipV="1">
            <a:off x="8600656" y="1534732"/>
            <a:ext cx="533403" cy="22334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71CFD681-CEA7-46F8-B751-FACC6944BDE1}"/>
              </a:ext>
            </a:extLst>
          </p:cNvPr>
          <p:cNvCxnSpPr>
            <a:cxnSpLocks/>
          </p:cNvCxnSpPr>
          <p:nvPr/>
        </p:nvCxnSpPr>
        <p:spPr>
          <a:xfrm flipV="1">
            <a:off x="7851905" y="1883651"/>
            <a:ext cx="1056867" cy="20023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Thinking Clipart. | Clipart Panda - Free Clipart Images">
            <a:extLst>
              <a:ext uri="{FF2B5EF4-FFF2-40B4-BE49-F238E27FC236}">
                <a16:creationId xmlns:a16="http://schemas.microsoft.com/office/drawing/2014/main" id="{9EB07F7C-4A5D-4C0F-85DC-197B090A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" y="2492307"/>
            <a:ext cx="1960674" cy="32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VYLUČoVACIA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SÚSTAVA...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č.6: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Spomenieš si na orgány vylučovacej sústavy? Pokús sa ich správne pomenovať a doplniť do obrázka.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00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609" y="1317625"/>
            <a:ext cx="6728791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Orgány vylučovacej sústavy...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481B3CA-8C41-45AF-A932-90BD8FBF5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2" t="13913" r="55448" b="31533"/>
          <a:stretch/>
        </p:blipFill>
        <p:spPr>
          <a:xfrm flipH="1">
            <a:off x="6702752" y="403224"/>
            <a:ext cx="5369979" cy="6342130"/>
          </a:xfrm>
          <a:prstGeom prst="rect">
            <a:avLst/>
          </a:prstGeom>
        </p:spPr>
      </p:pic>
      <p:sp>
        <p:nvSpPr>
          <p:cNvPr id="7" name="Vývojový diagram: proces 6">
            <a:extLst>
              <a:ext uri="{FF2B5EF4-FFF2-40B4-BE49-F238E27FC236}">
                <a16:creationId xmlns:a16="http://schemas.microsoft.com/office/drawing/2014/main" id="{3BEF592E-F0A1-4E0E-90CF-F976A9843BB4}"/>
              </a:ext>
            </a:extLst>
          </p:cNvPr>
          <p:cNvSpPr/>
          <p:nvPr/>
        </p:nvSpPr>
        <p:spPr>
          <a:xfrm>
            <a:off x="7447722" y="3004456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Vývojový diagram: proces 7">
            <a:extLst>
              <a:ext uri="{FF2B5EF4-FFF2-40B4-BE49-F238E27FC236}">
                <a16:creationId xmlns:a16="http://schemas.microsoft.com/office/drawing/2014/main" id="{0AD9263C-0F10-43E1-A362-272F01472BFB}"/>
              </a:ext>
            </a:extLst>
          </p:cNvPr>
          <p:cNvSpPr/>
          <p:nvPr/>
        </p:nvSpPr>
        <p:spPr>
          <a:xfrm>
            <a:off x="7447722" y="4177273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Vývojový diagram: proces 8">
            <a:extLst>
              <a:ext uri="{FF2B5EF4-FFF2-40B4-BE49-F238E27FC236}">
                <a16:creationId xmlns:a16="http://schemas.microsoft.com/office/drawing/2014/main" id="{0A1A5216-2E58-4F3B-B8FD-EC67485856D1}"/>
              </a:ext>
            </a:extLst>
          </p:cNvPr>
          <p:cNvSpPr/>
          <p:nvPr/>
        </p:nvSpPr>
        <p:spPr>
          <a:xfrm>
            <a:off x="7447722" y="5065173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Vývojový diagram: proces 9">
            <a:extLst>
              <a:ext uri="{FF2B5EF4-FFF2-40B4-BE49-F238E27FC236}">
                <a16:creationId xmlns:a16="http://schemas.microsoft.com/office/drawing/2014/main" id="{D8801733-0B85-44CE-B70B-BCEC49BD2129}"/>
              </a:ext>
            </a:extLst>
          </p:cNvPr>
          <p:cNvSpPr/>
          <p:nvPr/>
        </p:nvSpPr>
        <p:spPr>
          <a:xfrm>
            <a:off x="7447722" y="5962535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4E072523-2C83-497D-AE3D-99AD052DB3FF}"/>
              </a:ext>
            </a:extLst>
          </p:cNvPr>
          <p:cNvCxnSpPr>
            <a:cxnSpLocks/>
          </p:cNvCxnSpPr>
          <p:nvPr/>
        </p:nvCxnSpPr>
        <p:spPr>
          <a:xfrm>
            <a:off x="5208105" y="3429000"/>
            <a:ext cx="20673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9A13BEEE-FEF3-41E6-85DA-7B322BE19936}"/>
              </a:ext>
            </a:extLst>
          </p:cNvPr>
          <p:cNvCxnSpPr>
            <a:cxnSpLocks/>
          </p:cNvCxnSpPr>
          <p:nvPr/>
        </p:nvCxnSpPr>
        <p:spPr>
          <a:xfrm>
            <a:off x="5148470" y="4575313"/>
            <a:ext cx="20673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1EE75C40-9C5A-4FD3-8D65-28C86E54C7D8}"/>
              </a:ext>
            </a:extLst>
          </p:cNvPr>
          <p:cNvCxnSpPr>
            <a:cxnSpLocks/>
          </p:cNvCxnSpPr>
          <p:nvPr/>
        </p:nvCxnSpPr>
        <p:spPr>
          <a:xfrm>
            <a:off x="5148470" y="5410200"/>
            <a:ext cx="20673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6201E45D-C194-4819-89B5-0372EBCA4A2B}"/>
              </a:ext>
            </a:extLst>
          </p:cNvPr>
          <p:cNvCxnSpPr>
            <a:cxnSpLocks/>
          </p:cNvCxnSpPr>
          <p:nvPr/>
        </p:nvCxnSpPr>
        <p:spPr>
          <a:xfrm>
            <a:off x="5148470" y="6258339"/>
            <a:ext cx="20673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Vývojový diagram: proces 14">
            <a:extLst>
              <a:ext uri="{FF2B5EF4-FFF2-40B4-BE49-F238E27FC236}">
                <a16:creationId xmlns:a16="http://schemas.microsoft.com/office/drawing/2014/main" id="{A5BE382F-B3E7-43AA-972E-97A14DD9345B}"/>
              </a:ext>
            </a:extLst>
          </p:cNvPr>
          <p:cNvSpPr/>
          <p:nvPr/>
        </p:nvSpPr>
        <p:spPr>
          <a:xfrm>
            <a:off x="682959" y="3072358"/>
            <a:ext cx="4358542" cy="74969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OBLIČKY</a:t>
            </a:r>
          </a:p>
        </p:txBody>
      </p:sp>
      <p:sp>
        <p:nvSpPr>
          <p:cNvPr id="16" name="Vývojový diagram: proces 15">
            <a:extLst>
              <a:ext uri="{FF2B5EF4-FFF2-40B4-BE49-F238E27FC236}">
                <a16:creationId xmlns:a16="http://schemas.microsoft.com/office/drawing/2014/main" id="{1AB4A1E5-A8C9-4136-B0E3-B71988EF8947}"/>
              </a:ext>
            </a:extLst>
          </p:cNvPr>
          <p:cNvSpPr/>
          <p:nvPr/>
        </p:nvSpPr>
        <p:spPr>
          <a:xfrm>
            <a:off x="673972" y="4059650"/>
            <a:ext cx="4358542" cy="74969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MOČOVODY</a:t>
            </a:r>
          </a:p>
        </p:txBody>
      </p:sp>
      <p:sp>
        <p:nvSpPr>
          <p:cNvPr id="17" name="Vývojový diagram: proces 16">
            <a:extLst>
              <a:ext uri="{FF2B5EF4-FFF2-40B4-BE49-F238E27FC236}">
                <a16:creationId xmlns:a16="http://schemas.microsoft.com/office/drawing/2014/main" id="{A68BF273-1973-469B-89AF-8AC1BF925FC3}"/>
              </a:ext>
            </a:extLst>
          </p:cNvPr>
          <p:cNvSpPr/>
          <p:nvPr/>
        </p:nvSpPr>
        <p:spPr>
          <a:xfrm>
            <a:off x="709935" y="4975243"/>
            <a:ext cx="4358542" cy="74969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MOČOVÝ MECHÚR</a:t>
            </a:r>
          </a:p>
        </p:txBody>
      </p:sp>
      <p:sp>
        <p:nvSpPr>
          <p:cNvPr id="18" name="Vývojový diagram: proces 17">
            <a:extLst>
              <a:ext uri="{FF2B5EF4-FFF2-40B4-BE49-F238E27FC236}">
                <a16:creationId xmlns:a16="http://schemas.microsoft.com/office/drawing/2014/main" id="{77FB2689-9D0C-45B1-8CFC-C51A143772BF}"/>
              </a:ext>
            </a:extLst>
          </p:cNvPr>
          <p:cNvSpPr/>
          <p:nvPr/>
        </p:nvSpPr>
        <p:spPr>
          <a:xfrm>
            <a:off x="709935" y="5962535"/>
            <a:ext cx="4358542" cy="74969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MOČOVÁ RÚRA</a:t>
            </a:r>
          </a:p>
        </p:txBody>
      </p:sp>
    </p:spTree>
    <p:extLst>
      <p:ext uri="{BB962C8B-B14F-4D97-AF65-F5344CB8AC3E}">
        <p14:creationId xmlns:p14="http://schemas.microsoft.com/office/powerpoint/2010/main" val="4571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VYLUČoVACIA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SÚSTAVA...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č.7: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Na nasledujúcej strane uvidíte nedokončené vety. Čítajte vetu po vete a pokúste sa ich správne doplniť podľa toho, čo už o vylučovaní viete.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87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113" y="-136775"/>
            <a:ext cx="8610600" cy="1293028"/>
          </a:xfrm>
        </p:spPr>
        <p:txBody>
          <a:bodyPr>
            <a:normAutofit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DokonČi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VETY...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18661" y="1421297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1. Voda je životne dôležitá pre ...</a:t>
            </a:r>
            <a:endParaRPr lang="sk-SK" dirty="0"/>
          </a:p>
        </p:txBody>
      </p:sp>
      <p:sp>
        <p:nvSpPr>
          <p:cNvPr id="7" name="Bublina reči: obdĺžnik so zaoblenými rohmi 6">
            <a:extLst>
              <a:ext uri="{FF2B5EF4-FFF2-40B4-BE49-F238E27FC236}">
                <a16:creationId xmlns:a16="http://schemas.microsoft.com/office/drawing/2014/main" id="{1F82D6DE-A264-4333-B9A3-F3A455526B75}"/>
              </a:ext>
            </a:extLst>
          </p:cNvPr>
          <p:cNvSpPr/>
          <p:nvPr/>
        </p:nvSpPr>
        <p:spPr>
          <a:xfrm>
            <a:off x="218661" y="3215309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2. Tekutina, v podobe ktorej sa vylučujú škodlivé a nadbytočné látky z ľudského tela, sa nazýva ...</a:t>
            </a:r>
            <a:endParaRPr lang="sk-SK" sz="1400" dirty="0"/>
          </a:p>
        </p:txBody>
      </p:sp>
      <p:sp>
        <p:nvSpPr>
          <p:cNvPr id="8" name="Bublina reči: obdĺžnik so zaoblenými rohmi 7">
            <a:extLst>
              <a:ext uri="{FF2B5EF4-FFF2-40B4-BE49-F238E27FC236}">
                <a16:creationId xmlns:a16="http://schemas.microsoft.com/office/drawing/2014/main" id="{F0159AF2-75E8-40B5-ABCA-8FE3C1DF90B7}"/>
              </a:ext>
            </a:extLst>
          </p:cNvPr>
          <p:cNvSpPr/>
          <p:nvPr/>
        </p:nvSpPr>
        <p:spPr>
          <a:xfrm>
            <a:off x="218661" y="5009321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3. Orgány, v ktorých sa tvorí moč, nazývame ...</a:t>
            </a:r>
            <a:endParaRPr lang="sk-SK" dirty="0"/>
          </a:p>
        </p:txBody>
      </p:sp>
      <p:sp>
        <p:nvSpPr>
          <p:cNvPr id="9" name="Bublina reči: obdĺžnik so zaoblenými rohmi 8">
            <a:extLst>
              <a:ext uri="{FF2B5EF4-FFF2-40B4-BE49-F238E27FC236}">
                <a16:creationId xmlns:a16="http://schemas.microsoft.com/office/drawing/2014/main" id="{5F664D19-01B5-49AE-9096-0FFDE65F5600}"/>
              </a:ext>
            </a:extLst>
          </p:cNvPr>
          <p:cNvSpPr/>
          <p:nvPr/>
        </p:nvSpPr>
        <p:spPr>
          <a:xfrm>
            <a:off x="6188766" y="1321906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4. Moč sa zhromažďuje v ...</a:t>
            </a:r>
            <a:endParaRPr lang="sk-SK" dirty="0"/>
          </a:p>
        </p:txBody>
      </p:sp>
      <p:sp>
        <p:nvSpPr>
          <p:cNvPr id="10" name="Bublina reči: obdĺžnik so zaoblenými rohmi 9">
            <a:extLst>
              <a:ext uri="{FF2B5EF4-FFF2-40B4-BE49-F238E27FC236}">
                <a16:creationId xmlns:a16="http://schemas.microsoft.com/office/drawing/2014/main" id="{B8E0EB09-0007-48A9-A950-8074493C1591}"/>
              </a:ext>
            </a:extLst>
          </p:cNvPr>
          <p:cNvSpPr/>
          <p:nvPr/>
        </p:nvSpPr>
        <p:spPr>
          <a:xfrm>
            <a:off x="6188766" y="3165613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5. Ľudské telo vylučuje moč pomocou ...</a:t>
            </a:r>
            <a:endParaRPr lang="sk-SK" dirty="0"/>
          </a:p>
        </p:txBody>
      </p:sp>
      <p:sp>
        <p:nvSpPr>
          <p:cNvPr id="11" name="Bublina reči: obdĺžnik so zaoblenými rohmi 10">
            <a:extLst>
              <a:ext uri="{FF2B5EF4-FFF2-40B4-BE49-F238E27FC236}">
                <a16:creationId xmlns:a16="http://schemas.microsoft.com/office/drawing/2014/main" id="{27EA0F1B-A052-4C02-8EC4-170953D11235}"/>
              </a:ext>
            </a:extLst>
          </p:cNvPr>
          <p:cNvSpPr/>
          <p:nvPr/>
        </p:nvSpPr>
        <p:spPr>
          <a:xfrm>
            <a:off x="6072809" y="5009320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6. Potenie chráni človeka pred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340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VYLUČoVACIA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SÚSTAVA...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č.8: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Určte pomocou obrázkov činnosti, pri ktorých dochádza k poteniu.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1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69" y="0"/>
            <a:ext cx="8610600" cy="1293028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Kedy sa potíme?</a:t>
            </a:r>
          </a:p>
        </p:txBody>
      </p:sp>
      <p:pic>
        <p:nvPicPr>
          <p:cNvPr id="6146" name="Picture 2" descr="Ako sa dostať do formy po lete, keď sme cvičenie flákali - Fitness -  Cvičte.sk">
            <a:extLst>
              <a:ext uri="{FF2B5EF4-FFF2-40B4-BE49-F238E27FC236}">
                <a16:creationId xmlns:a16="http://schemas.microsoft.com/office/drawing/2014/main" id="{86A1C361-7C8C-40B9-9091-93283176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997225"/>
            <a:ext cx="3790122" cy="2842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unovanie v tehotenstve, počas choroby, počas menštruácie – ako často,  postup, výhody | NaseZdravie.sk">
            <a:extLst>
              <a:ext uri="{FF2B5EF4-FFF2-40B4-BE49-F238E27FC236}">
                <a16:creationId xmlns:a16="http://schemas.microsoft.com/office/drawing/2014/main" id="{61635C8E-DA57-466B-AB8A-2C867593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55" y="997225"/>
            <a:ext cx="3765689" cy="2842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rúčka liečba, príznaky, domáce recepty | Zdravopedia">
            <a:extLst>
              <a:ext uri="{FF2B5EF4-FFF2-40B4-BE49-F238E27FC236}">
                <a16:creationId xmlns:a16="http://schemas.microsoft.com/office/drawing/2014/main" id="{B8B7CE2E-CEDF-49A3-B22D-F135E58A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22" y="993911"/>
            <a:ext cx="3524250" cy="2842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admerné potenie dlaní | Wavita">
            <a:extLst>
              <a:ext uri="{FF2B5EF4-FFF2-40B4-BE49-F238E27FC236}">
                <a16:creationId xmlns:a16="http://schemas.microsoft.com/office/drawing/2014/main" id="{78B6BEFB-20FF-4A29-B95A-E5EA0962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8" y="4015408"/>
            <a:ext cx="4029377" cy="2683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paľovacie krémy s bronzerom – najlepšie na opaľovanie do hneda |  NaseZdravie.sk">
            <a:extLst>
              <a:ext uri="{FF2B5EF4-FFF2-40B4-BE49-F238E27FC236}">
                <a16:creationId xmlns:a16="http://schemas.microsoft.com/office/drawing/2014/main" id="{E3438D8C-F3D1-4525-9043-DFD0601B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34" y="4115213"/>
            <a:ext cx="3725931" cy="2583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Šport | Strom života">
            <a:extLst>
              <a:ext uri="{FF2B5EF4-FFF2-40B4-BE49-F238E27FC236}">
                <a16:creationId xmlns:a16="http://schemas.microsoft.com/office/drawing/2014/main" id="{836ECE00-CE21-48F0-8906-8A2BB0A9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23" y="4184787"/>
            <a:ext cx="3524250" cy="2583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Vývojový diagram: proces 11">
            <a:extLst>
              <a:ext uri="{FF2B5EF4-FFF2-40B4-BE49-F238E27FC236}">
                <a16:creationId xmlns:a16="http://schemas.microsoft.com/office/drawing/2014/main" id="{6538CE3A-8B76-4A63-9074-CB2EBF99385E}"/>
              </a:ext>
            </a:extLst>
          </p:cNvPr>
          <p:cNvSpPr/>
          <p:nvPr/>
        </p:nvSpPr>
        <p:spPr>
          <a:xfrm>
            <a:off x="113214" y="821634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Vývojový diagram: proces 12">
            <a:extLst>
              <a:ext uri="{FF2B5EF4-FFF2-40B4-BE49-F238E27FC236}">
                <a16:creationId xmlns:a16="http://schemas.microsoft.com/office/drawing/2014/main" id="{7EB6D926-CBE4-40FA-B375-B231851CCD5A}"/>
              </a:ext>
            </a:extLst>
          </p:cNvPr>
          <p:cNvSpPr/>
          <p:nvPr/>
        </p:nvSpPr>
        <p:spPr>
          <a:xfrm>
            <a:off x="4119716" y="898786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4" name="Vývojový diagram: proces 13">
            <a:extLst>
              <a:ext uri="{FF2B5EF4-FFF2-40B4-BE49-F238E27FC236}">
                <a16:creationId xmlns:a16="http://schemas.microsoft.com/office/drawing/2014/main" id="{89786D7D-0140-4A7B-B651-3B685979E233}"/>
              </a:ext>
            </a:extLst>
          </p:cNvPr>
          <p:cNvSpPr/>
          <p:nvPr/>
        </p:nvSpPr>
        <p:spPr>
          <a:xfrm>
            <a:off x="8237157" y="938540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Vývojový diagram: proces 14">
            <a:extLst>
              <a:ext uri="{FF2B5EF4-FFF2-40B4-BE49-F238E27FC236}">
                <a16:creationId xmlns:a16="http://schemas.microsoft.com/office/drawing/2014/main" id="{013B23D6-1B75-498A-9049-F5D44C6E1578}"/>
              </a:ext>
            </a:extLst>
          </p:cNvPr>
          <p:cNvSpPr/>
          <p:nvPr/>
        </p:nvSpPr>
        <p:spPr>
          <a:xfrm>
            <a:off x="113214" y="3951506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6" name="Vývojový diagram: proces 15">
            <a:extLst>
              <a:ext uri="{FF2B5EF4-FFF2-40B4-BE49-F238E27FC236}">
                <a16:creationId xmlns:a16="http://schemas.microsoft.com/office/drawing/2014/main" id="{DD4AA47A-9A19-4E58-8642-669F242E61D4}"/>
              </a:ext>
            </a:extLst>
          </p:cNvPr>
          <p:cNvSpPr/>
          <p:nvPr/>
        </p:nvSpPr>
        <p:spPr>
          <a:xfrm>
            <a:off x="4332218" y="4005887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Vývojový diagram: proces 16">
            <a:extLst>
              <a:ext uri="{FF2B5EF4-FFF2-40B4-BE49-F238E27FC236}">
                <a16:creationId xmlns:a16="http://schemas.microsoft.com/office/drawing/2014/main" id="{E64EBE82-F225-4C50-8B68-7AFBA8C9E76D}"/>
              </a:ext>
            </a:extLst>
          </p:cNvPr>
          <p:cNvSpPr/>
          <p:nvPr/>
        </p:nvSpPr>
        <p:spPr>
          <a:xfrm>
            <a:off x="8244715" y="4141715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3" name="Šípka: päťuholník 2">
            <a:extLst>
              <a:ext uri="{FF2B5EF4-FFF2-40B4-BE49-F238E27FC236}">
                <a16:creationId xmlns:a16="http://schemas.microsoft.com/office/drawing/2014/main" id="{7572F044-2010-40F8-9533-09D8E5154E09}"/>
              </a:ext>
            </a:extLst>
          </p:cNvPr>
          <p:cNvSpPr/>
          <p:nvPr/>
        </p:nvSpPr>
        <p:spPr>
          <a:xfrm>
            <a:off x="1510748" y="3429000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cvičenie</a:t>
            </a:r>
          </a:p>
        </p:txBody>
      </p:sp>
      <p:sp>
        <p:nvSpPr>
          <p:cNvPr id="19" name="Šípka: päťuholník 18">
            <a:extLst>
              <a:ext uri="{FF2B5EF4-FFF2-40B4-BE49-F238E27FC236}">
                <a16:creationId xmlns:a16="http://schemas.microsoft.com/office/drawing/2014/main" id="{D3A515FD-D579-4DEA-B0B7-4CD6FC5D7447}"/>
              </a:ext>
            </a:extLst>
          </p:cNvPr>
          <p:cNvSpPr/>
          <p:nvPr/>
        </p:nvSpPr>
        <p:spPr>
          <a:xfrm>
            <a:off x="5541948" y="3377649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saunovanie</a:t>
            </a:r>
          </a:p>
        </p:txBody>
      </p:sp>
      <p:sp>
        <p:nvSpPr>
          <p:cNvPr id="20" name="Šípka: päťuholník 19">
            <a:extLst>
              <a:ext uri="{FF2B5EF4-FFF2-40B4-BE49-F238E27FC236}">
                <a16:creationId xmlns:a16="http://schemas.microsoft.com/office/drawing/2014/main" id="{8F3702FB-8570-40F5-81C1-DB11CF87E251}"/>
              </a:ext>
            </a:extLst>
          </p:cNvPr>
          <p:cNvSpPr/>
          <p:nvPr/>
        </p:nvSpPr>
        <p:spPr>
          <a:xfrm>
            <a:off x="9448800" y="3371021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horúčka</a:t>
            </a:r>
          </a:p>
        </p:txBody>
      </p:sp>
      <p:sp>
        <p:nvSpPr>
          <p:cNvPr id="21" name="Šípka: päťuholník 20">
            <a:extLst>
              <a:ext uri="{FF2B5EF4-FFF2-40B4-BE49-F238E27FC236}">
                <a16:creationId xmlns:a16="http://schemas.microsoft.com/office/drawing/2014/main" id="{E8DEE345-BA80-48FA-A73C-0C05A4DB5FF3}"/>
              </a:ext>
            </a:extLst>
          </p:cNvPr>
          <p:cNvSpPr/>
          <p:nvPr/>
        </p:nvSpPr>
        <p:spPr>
          <a:xfrm>
            <a:off x="1752343" y="6273248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stres</a:t>
            </a:r>
          </a:p>
        </p:txBody>
      </p:sp>
      <p:sp>
        <p:nvSpPr>
          <p:cNvPr id="22" name="Šípka: päťuholník 21">
            <a:extLst>
              <a:ext uri="{FF2B5EF4-FFF2-40B4-BE49-F238E27FC236}">
                <a16:creationId xmlns:a16="http://schemas.microsoft.com/office/drawing/2014/main" id="{7725A3C8-32EE-4B13-943D-2153B02BA5D2}"/>
              </a:ext>
            </a:extLst>
          </p:cNvPr>
          <p:cNvSpPr/>
          <p:nvPr/>
        </p:nvSpPr>
        <p:spPr>
          <a:xfrm>
            <a:off x="5723386" y="6291471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opaľovanie</a:t>
            </a:r>
          </a:p>
        </p:txBody>
      </p:sp>
      <p:sp>
        <p:nvSpPr>
          <p:cNvPr id="23" name="Šípka: päťuholník 22">
            <a:extLst>
              <a:ext uri="{FF2B5EF4-FFF2-40B4-BE49-F238E27FC236}">
                <a16:creationId xmlns:a16="http://schemas.microsoft.com/office/drawing/2014/main" id="{44C0ADF4-7ADE-43B4-834C-1012C0A717F7}"/>
              </a:ext>
            </a:extLst>
          </p:cNvPr>
          <p:cNvSpPr/>
          <p:nvPr/>
        </p:nvSpPr>
        <p:spPr>
          <a:xfrm>
            <a:off x="9443160" y="6361044"/>
            <a:ext cx="2464904" cy="40750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šport</a:t>
            </a:r>
          </a:p>
        </p:txBody>
      </p:sp>
    </p:spTree>
    <p:extLst>
      <p:ext uri="{BB962C8B-B14F-4D97-AF65-F5344CB8AC3E}">
        <p14:creationId xmlns:p14="http://schemas.microsoft.com/office/powerpoint/2010/main" val="22178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PITNÝ REŽIM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č.9: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Prečítajte si nasledujúce vety. Zvládnete v nich nájsť chyby?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79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92" y="28878"/>
            <a:ext cx="8610600" cy="1293028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Kde sa ukrýva chyba?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18661" y="1421297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1. Pitný režim je nepravidelný príjem tekutín.</a:t>
            </a:r>
            <a:endParaRPr lang="sk-SK" dirty="0"/>
          </a:p>
        </p:txBody>
      </p:sp>
      <p:sp>
        <p:nvSpPr>
          <p:cNvPr id="7" name="Bublina reči: obdĺžnik so zaoblenými rohmi 6">
            <a:extLst>
              <a:ext uri="{FF2B5EF4-FFF2-40B4-BE49-F238E27FC236}">
                <a16:creationId xmlns:a16="http://schemas.microsoft.com/office/drawing/2014/main" id="{1F82D6DE-A264-4333-B9A3-F3A455526B75}"/>
              </a:ext>
            </a:extLst>
          </p:cNvPr>
          <p:cNvSpPr/>
          <p:nvPr/>
        </p:nvSpPr>
        <p:spPr>
          <a:xfrm>
            <a:off x="218661" y="3215309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sk-SK" sz="2800" dirty="0" err="1">
                <a:solidFill>
                  <a:schemeClr val="accent1">
                    <a:lumMod val="75000"/>
                  </a:schemeClr>
                </a:solidFill>
              </a:rPr>
              <a:t>Nedosatočný</a:t>
            </a:r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 príjem tekutín spôsobuje deformáciu.</a:t>
            </a:r>
            <a:endParaRPr lang="sk-SK" sz="1600" dirty="0"/>
          </a:p>
        </p:txBody>
      </p:sp>
      <p:sp>
        <p:nvSpPr>
          <p:cNvPr id="8" name="Bublina reči: obdĺžnik so zaoblenými rohmi 7">
            <a:extLst>
              <a:ext uri="{FF2B5EF4-FFF2-40B4-BE49-F238E27FC236}">
                <a16:creationId xmlns:a16="http://schemas.microsoft.com/office/drawing/2014/main" id="{F0159AF2-75E8-40B5-ABCA-8FE3C1DF90B7}"/>
              </a:ext>
            </a:extLst>
          </p:cNvPr>
          <p:cNvSpPr/>
          <p:nvPr/>
        </p:nvSpPr>
        <p:spPr>
          <a:xfrm>
            <a:off x="218661" y="5009321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3. Pramenitá voda obsahuje veľa vitamínov.</a:t>
            </a:r>
            <a:endParaRPr lang="sk-SK" dirty="0"/>
          </a:p>
        </p:txBody>
      </p:sp>
      <p:sp>
        <p:nvSpPr>
          <p:cNvPr id="9" name="Bublina reči: obdĺžnik so zaoblenými rohmi 8">
            <a:extLst>
              <a:ext uri="{FF2B5EF4-FFF2-40B4-BE49-F238E27FC236}">
                <a16:creationId xmlns:a16="http://schemas.microsoft.com/office/drawing/2014/main" id="{5F664D19-01B5-49AE-9096-0FFDE65F5600}"/>
              </a:ext>
            </a:extLst>
          </p:cNvPr>
          <p:cNvSpPr/>
          <p:nvPr/>
        </p:nvSpPr>
        <p:spPr>
          <a:xfrm>
            <a:off x="6188766" y="1321906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4. Každý človek by mal denne vypiť najviac 1,5 litra vody.</a:t>
            </a:r>
            <a:endParaRPr lang="sk-SK" dirty="0"/>
          </a:p>
        </p:txBody>
      </p:sp>
      <p:sp>
        <p:nvSpPr>
          <p:cNvPr id="10" name="Bublina reči: obdĺžnik so zaoblenými rohmi 9">
            <a:extLst>
              <a:ext uri="{FF2B5EF4-FFF2-40B4-BE49-F238E27FC236}">
                <a16:creationId xmlns:a16="http://schemas.microsoft.com/office/drawing/2014/main" id="{B8E0EB09-0007-48A9-A950-8074493C1591}"/>
              </a:ext>
            </a:extLst>
          </p:cNvPr>
          <p:cNvSpPr/>
          <p:nvPr/>
        </p:nvSpPr>
        <p:spPr>
          <a:xfrm>
            <a:off x="6188766" y="3165613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5. Sladené nápoje človeku neubližujú.</a:t>
            </a:r>
            <a:endParaRPr lang="sk-SK" dirty="0"/>
          </a:p>
        </p:txBody>
      </p:sp>
      <p:sp>
        <p:nvSpPr>
          <p:cNvPr id="11" name="Bublina reči: obdĺžnik so zaoblenými rohmi 10">
            <a:extLst>
              <a:ext uri="{FF2B5EF4-FFF2-40B4-BE49-F238E27FC236}">
                <a16:creationId xmlns:a16="http://schemas.microsoft.com/office/drawing/2014/main" id="{27EA0F1B-A052-4C02-8EC4-170953D11235}"/>
              </a:ext>
            </a:extLst>
          </p:cNvPr>
          <p:cNvSpPr/>
          <p:nvPr/>
        </p:nvSpPr>
        <p:spPr>
          <a:xfrm>
            <a:off x="6072809" y="5009320"/>
            <a:ext cx="5512904" cy="1480930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6. Piť nektáre a zeleninové šťavy nie je zdravé.</a:t>
            </a:r>
            <a:endParaRPr lang="sk-SK" dirty="0"/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ADE27BD1-93B0-4E00-9DA6-30FCF5356E6F}"/>
              </a:ext>
            </a:extLst>
          </p:cNvPr>
          <p:cNvCxnSpPr>
            <a:cxnSpLocks/>
          </p:cNvCxnSpPr>
          <p:nvPr/>
        </p:nvCxnSpPr>
        <p:spPr>
          <a:xfrm flipV="1">
            <a:off x="1861929" y="1907378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53C05765-AA03-4B33-A1EF-A9DE289FDDD8}"/>
              </a:ext>
            </a:extLst>
          </p:cNvPr>
          <p:cNvCxnSpPr>
            <a:cxnSpLocks/>
          </p:cNvCxnSpPr>
          <p:nvPr/>
        </p:nvCxnSpPr>
        <p:spPr>
          <a:xfrm flipV="1">
            <a:off x="3339546" y="3955774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956BB5E1-D381-4BC3-9151-C1E42E2452DB}"/>
              </a:ext>
            </a:extLst>
          </p:cNvPr>
          <p:cNvCxnSpPr>
            <a:cxnSpLocks/>
          </p:cNvCxnSpPr>
          <p:nvPr/>
        </p:nvCxnSpPr>
        <p:spPr>
          <a:xfrm flipV="1">
            <a:off x="3896138" y="5775462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2DD5F9E3-1616-47AE-B3C0-A748FDD7BE28}"/>
              </a:ext>
            </a:extLst>
          </p:cNvPr>
          <p:cNvCxnSpPr>
            <a:cxnSpLocks/>
          </p:cNvCxnSpPr>
          <p:nvPr/>
        </p:nvCxnSpPr>
        <p:spPr>
          <a:xfrm flipV="1">
            <a:off x="9216887" y="1807987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B426DCCD-A2F3-4E48-A8C6-D8F9F7950BB9}"/>
              </a:ext>
            </a:extLst>
          </p:cNvPr>
          <p:cNvCxnSpPr>
            <a:cxnSpLocks/>
          </p:cNvCxnSpPr>
          <p:nvPr/>
        </p:nvCxnSpPr>
        <p:spPr>
          <a:xfrm flipV="1">
            <a:off x="9203634" y="3955774"/>
            <a:ext cx="1113184" cy="508767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2AC67D16-18F2-4E27-A495-C1ECFF6A93F0}"/>
              </a:ext>
            </a:extLst>
          </p:cNvPr>
          <p:cNvCxnSpPr>
            <a:cxnSpLocks/>
          </p:cNvCxnSpPr>
          <p:nvPr/>
        </p:nvCxnSpPr>
        <p:spPr>
          <a:xfrm flipV="1">
            <a:off x="7974496" y="5749785"/>
            <a:ext cx="854765" cy="515755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48" y="527023"/>
            <a:ext cx="8610600" cy="1293028"/>
          </a:xfrm>
        </p:spPr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PREŠMYČKY...</a:t>
            </a:r>
          </a:p>
        </p:txBody>
      </p:sp>
      <p:sp>
        <p:nvSpPr>
          <p:cNvPr id="3" name="Obdĺžnik: odstrihnuté horné rohy 2">
            <a:extLst>
              <a:ext uri="{FF2B5EF4-FFF2-40B4-BE49-F238E27FC236}">
                <a16:creationId xmlns:a16="http://schemas.microsoft.com/office/drawing/2014/main" id="{3020ED5D-417F-4A01-AE0A-F815C0975871}"/>
              </a:ext>
            </a:extLst>
          </p:cNvPr>
          <p:cNvSpPr/>
          <p:nvPr/>
        </p:nvSpPr>
        <p:spPr>
          <a:xfrm>
            <a:off x="318052" y="1646583"/>
            <a:ext cx="3591339" cy="82163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sk-SK" sz="4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kadolúž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ĺžnik: odstrihnuté horné rohy 10">
            <a:extLst>
              <a:ext uri="{FF2B5EF4-FFF2-40B4-BE49-F238E27FC236}">
                <a16:creationId xmlns:a16="http://schemas.microsoft.com/office/drawing/2014/main" id="{0EE839CD-F9C5-49B0-A65A-DBFBBDFADDEC}"/>
              </a:ext>
            </a:extLst>
          </p:cNvPr>
          <p:cNvSpPr/>
          <p:nvPr/>
        </p:nvSpPr>
        <p:spPr>
          <a:xfrm>
            <a:off x="318052" y="2739886"/>
            <a:ext cx="3591339" cy="82163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sk-SK" sz="4000" b="1" dirty="0" err="1">
                <a:solidFill>
                  <a:schemeClr val="accent1">
                    <a:lumMod val="75000"/>
                  </a:schemeClr>
                </a:solidFill>
              </a:rPr>
              <a:t>čenokník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bdĺžnik: odstrihnuté horné rohy 11">
            <a:extLst>
              <a:ext uri="{FF2B5EF4-FFF2-40B4-BE49-F238E27FC236}">
                <a16:creationId xmlns:a16="http://schemas.microsoft.com/office/drawing/2014/main" id="{36B9221A-ED8B-40F2-9F5C-E9C88783ADF8}"/>
              </a:ext>
            </a:extLst>
          </p:cNvPr>
          <p:cNvSpPr/>
          <p:nvPr/>
        </p:nvSpPr>
        <p:spPr>
          <a:xfrm>
            <a:off x="337930" y="3830817"/>
            <a:ext cx="3591339" cy="82163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sk-SK" sz="4000" b="1" dirty="0" err="1">
                <a:solidFill>
                  <a:schemeClr val="accent1">
                    <a:lumMod val="75000"/>
                  </a:schemeClr>
                </a:solidFill>
              </a:rPr>
              <a:t>talnh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ĺžnik: odstrihnuté horné rohy 12">
            <a:extLst>
              <a:ext uri="{FF2B5EF4-FFF2-40B4-BE49-F238E27FC236}">
                <a16:creationId xmlns:a16="http://schemas.microsoft.com/office/drawing/2014/main" id="{F1F8F07B-1164-42B4-BE12-795B76433A73}"/>
              </a:ext>
            </a:extLst>
          </p:cNvPr>
          <p:cNvSpPr/>
          <p:nvPr/>
        </p:nvSpPr>
        <p:spPr>
          <a:xfrm>
            <a:off x="337930" y="4924119"/>
            <a:ext cx="3591339" cy="82163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sk-SK" sz="4000" b="1" dirty="0" err="1">
                <a:solidFill>
                  <a:schemeClr val="accent1">
                    <a:lumMod val="75000"/>
                  </a:schemeClr>
                </a:solidFill>
              </a:rPr>
              <a:t>kaprežá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bdĺžnik: odstrihnuté horné rohy 13">
            <a:extLst>
              <a:ext uri="{FF2B5EF4-FFF2-40B4-BE49-F238E27FC236}">
                <a16:creationId xmlns:a16="http://schemas.microsoft.com/office/drawing/2014/main" id="{8123A353-B127-4404-A267-F2E6CDF340F2}"/>
              </a:ext>
            </a:extLst>
          </p:cNvPr>
          <p:cNvSpPr/>
          <p:nvPr/>
        </p:nvSpPr>
        <p:spPr>
          <a:xfrm>
            <a:off x="337930" y="5891530"/>
            <a:ext cx="3591339" cy="821635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sk-SK" sz="4000" b="1" dirty="0" err="1">
                <a:solidFill>
                  <a:schemeClr val="accent1">
                    <a:lumMod val="75000"/>
                  </a:schemeClr>
                </a:solidFill>
              </a:rPr>
              <a:t>ňepeč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Bublina: šípka doľava 5">
            <a:extLst>
              <a:ext uri="{FF2B5EF4-FFF2-40B4-BE49-F238E27FC236}">
                <a16:creationId xmlns:a16="http://schemas.microsoft.com/office/drawing/2014/main" id="{A91176A1-66BA-41F2-95A1-948F5107F6AA}"/>
              </a:ext>
            </a:extLst>
          </p:cNvPr>
          <p:cNvSpPr/>
          <p:nvPr/>
        </p:nvSpPr>
        <p:spPr>
          <a:xfrm>
            <a:off x="4174434" y="1633333"/>
            <a:ext cx="4598505" cy="924338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ŽALÚDOK</a:t>
            </a:r>
          </a:p>
        </p:txBody>
      </p:sp>
      <p:sp>
        <p:nvSpPr>
          <p:cNvPr id="16" name="Bublina: šípka doľava 15">
            <a:extLst>
              <a:ext uri="{FF2B5EF4-FFF2-40B4-BE49-F238E27FC236}">
                <a16:creationId xmlns:a16="http://schemas.microsoft.com/office/drawing/2014/main" id="{71EB5C6D-A5C3-4DB2-8432-A83A80ECB929}"/>
              </a:ext>
            </a:extLst>
          </p:cNvPr>
          <p:cNvSpPr/>
          <p:nvPr/>
        </p:nvSpPr>
        <p:spPr>
          <a:xfrm>
            <a:off x="4174430" y="2637183"/>
            <a:ext cx="4598505" cy="924338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KONEČNÍK</a:t>
            </a:r>
          </a:p>
        </p:txBody>
      </p:sp>
      <p:sp>
        <p:nvSpPr>
          <p:cNvPr id="17" name="Bublina: šípka doľava 16">
            <a:extLst>
              <a:ext uri="{FF2B5EF4-FFF2-40B4-BE49-F238E27FC236}">
                <a16:creationId xmlns:a16="http://schemas.microsoft.com/office/drawing/2014/main" id="{45E96089-C3FA-47E1-8C46-1E0AB38CA9F6}"/>
              </a:ext>
            </a:extLst>
          </p:cNvPr>
          <p:cNvSpPr/>
          <p:nvPr/>
        </p:nvSpPr>
        <p:spPr>
          <a:xfrm>
            <a:off x="4174431" y="3728114"/>
            <a:ext cx="4598505" cy="924338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HLTAN</a:t>
            </a:r>
          </a:p>
        </p:txBody>
      </p:sp>
      <p:sp>
        <p:nvSpPr>
          <p:cNvPr id="18" name="Bublina: šípka doľava 17">
            <a:extLst>
              <a:ext uri="{FF2B5EF4-FFF2-40B4-BE49-F238E27FC236}">
                <a16:creationId xmlns:a16="http://schemas.microsoft.com/office/drawing/2014/main" id="{C2D36229-28C8-4E37-A357-2FF95627AFE2}"/>
              </a:ext>
            </a:extLst>
          </p:cNvPr>
          <p:cNvSpPr/>
          <p:nvPr/>
        </p:nvSpPr>
        <p:spPr>
          <a:xfrm>
            <a:off x="4174429" y="4800599"/>
            <a:ext cx="4598505" cy="924338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PAŽERÁK</a:t>
            </a:r>
          </a:p>
        </p:txBody>
      </p:sp>
      <p:sp>
        <p:nvSpPr>
          <p:cNvPr id="19" name="Bublina: šípka doľava 18">
            <a:extLst>
              <a:ext uri="{FF2B5EF4-FFF2-40B4-BE49-F238E27FC236}">
                <a16:creationId xmlns:a16="http://schemas.microsoft.com/office/drawing/2014/main" id="{8F76FBE6-5467-40E4-8B33-072A314CB3B7}"/>
              </a:ext>
            </a:extLst>
          </p:cNvPr>
          <p:cNvSpPr/>
          <p:nvPr/>
        </p:nvSpPr>
        <p:spPr>
          <a:xfrm>
            <a:off x="4174428" y="5788827"/>
            <a:ext cx="4598505" cy="924338"/>
          </a:xfrm>
          <a:prstGeom prst="lef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PEČEŇ</a:t>
            </a:r>
          </a:p>
        </p:txBody>
      </p:sp>
      <p:sp>
        <p:nvSpPr>
          <p:cNvPr id="20" name="Bublina reči: obdĺžnik so zaoblenými rohmi 19">
            <a:extLst>
              <a:ext uri="{FF2B5EF4-FFF2-40B4-BE49-F238E27FC236}">
                <a16:creationId xmlns:a16="http://schemas.microsoft.com/office/drawing/2014/main" id="{A7E5F669-F654-413C-B1E3-18ABEBD2A1DA}"/>
              </a:ext>
            </a:extLst>
          </p:cNvPr>
          <p:cNvSpPr/>
          <p:nvPr/>
        </p:nvSpPr>
        <p:spPr>
          <a:xfrm>
            <a:off x="9037972" y="1730474"/>
            <a:ext cx="3034758" cy="425063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Spomenieš si na názvy ďalších orgánov tráviacej sústavy?</a:t>
            </a:r>
          </a:p>
        </p:txBody>
      </p:sp>
    </p:spTree>
    <p:extLst>
      <p:ext uri="{BB962C8B-B14F-4D97-AF65-F5344CB8AC3E}">
        <p14:creationId xmlns:p14="http://schemas.microsoft.com/office/powerpoint/2010/main" val="26298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PITNÝ REŽIM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č.10: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Roztrieďte nápoje v zozname na nasledujúcej strane na zdravé a nezdravé.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67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ugar-Sweetened Beverages: What are they and why should you avoid them? »  BMC Wellness Program | Blog Archive | Boston University">
            <a:extLst>
              <a:ext uri="{FF2B5EF4-FFF2-40B4-BE49-F238E27FC236}">
                <a16:creationId xmlns:a16="http://schemas.microsoft.com/office/drawing/2014/main" id="{5CC4C7F1-D843-4482-AAE8-48A45012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282" y="4707780"/>
            <a:ext cx="1912675" cy="21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113" y="419816"/>
            <a:ext cx="8610600" cy="1293028"/>
          </a:xfrm>
        </p:spPr>
        <p:txBody>
          <a:bodyPr>
            <a:normAutofit/>
          </a:bodyPr>
          <a:lstStyle/>
          <a:p>
            <a:r>
              <a:rPr lang="sk-SK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ZDRAVÉ – NEZDRAVÉ?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5923722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Nápoje: </a:t>
            </a:r>
            <a:r>
              <a:rPr lang="sk-SK" sz="3600" dirty="0">
                <a:solidFill>
                  <a:schemeClr val="accent1">
                    <a:lumMod val="75000"/>
                  </a:schemeClr>
                </a:solidFill>
              </a:rPr>
              <a:t>ovocný čaj, kofola, káva, minerálna voda, čistá voda, Fanta, nektár, bylinkový čaj, Coca-Cola, alkohol, pramenitá voda</a:t>
            </a:r>
            <a:r>
              <a:rPr lang="sk-SK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id="{F868C723-03D2-43D5-896E-2E233645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62604"/>
              </p:ext>
            </p:extLst>
          </p:nvPr>
        </p:nvGraphicFramePr>
        <p:xfrm>
          <a:off x="6378713" y="1712843"/>
          <a:ext cx="5641010" cy="296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505">
                  <a:extLst>
                    <a:ext uri="{9D8B030D-6E8A-4147-A177-3AD203B41FA5}">
                      <a16:colId xmlns:a16="http://schemas.microsoft.com/office/drawing/2014/main" val="1936506777"/>
                    </a:ext>
                  </a:extLst>
                </a:gridCol>
                <a:gridCol w="2820505">
                  <a:extLst>
                    <a:ext uri="{9D8B030D-6E8A-4147-A177-3AD203B41FA5}">
                      <a16:colId xmlns:a16="http://schemas.microsoft.com/office/drawing/2014/main" val="1359711148"/>
                    </a:ext>
                  </a:extLst>
                </a:gridCol>
              </a:tblGrid>
              <a:tr h="573411">
                <a:tc>
                  <a:txBody>
                    <a:bodyPr/>
                    <a:lstStyle/>
                    <a:p>
                      <a:r>
                        <a:rPr lang="sk-SK" dirty="0"/>
                        <a:t>ZDRAVÉ NÁPOJE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NEZDRAVÉ NÁPOJE</a:t>
                      </a:r>
                    </a:p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1662104"/>
                  </a:ext>
                </a:extLst>
              </a:tr>
              <a:tr h="232550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917294"/>
                  </a:ext>
                </a:extLst>
              </a:tr>
            </a:tbl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DA657B05-3F4E-43BD-902E-4603988916D4}"/>
              </a:ext>
            </a:extLst>
          </p:cNvPr>
          <p:cNvSpPr txBox="1"/>
          <p:nvPr/>
        </p:nvSpPr>
        <p:spPr>
          <a:xfrm>
            <a:off x="6378713" y="2398641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ovocný čaj,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5D375D5-D3A1-4555-AEBB-B960C7A46DAD}"/>
              </a:ext>
            </a:extLst>
          </p:cNvPr>
          <p:cNvSpPr txBox="1"/>
          <p:nvPr/>
        </p:nvSpPr>
        <p:spPr>
          <a:xfrm>
            <a:off x="9199218" y="2381703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kofola,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5A5B541-E7B5-400F-8EE4-8F93E35374BF}"/>
              </a:ext>
            </a:extLst>
          </p:cNvPr>
          <p:cNvSpPr txBox="1"/>
          <p:nvPr/>
        </p:nvSpPr>
        <p:spPr>
          <a:xfrm>
            <a:off x="10365409" y="2381702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káva,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34188CB-A667-4392-864F-D11B6DE7DB8B}"/>
              </a:ext>
            </a:extLst>
          </p:cNvPr>
          <p:cNvSpPr txBox="1"/>
          <p:nvPr/>
        </p:nvSpPr>
        <p:spPr>
          <a:xfrm>
            <a:off x="6378713" y="2733968"/>
            <a:ext cx="272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minerálna voda,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878E7B6-42BD-4911-AFCD-4334FF6B921C}"/>
              </a:ext>
            </a:extLst>
          </p:cNvPr>
          <p:cNvSpPr txBox="1"/>
          <p:nvPr/>
        </p:nvSpPr>
        <p:spPr>
          <a:xfrm>
            <a:off x="6378713" y="3069295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čistá voda,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182E848-F85D-44AE-B63D-E91477F3CDDA}"/>
              </a:ext>
            </a:extLst>
          </p:cNvPr>
          <p:cNvSpPr txBox="1"/>
          <p:nvPr/>
        </p:nvSpPr>
        <p:spPr>
          <a:xfrm>
            <a:off x="9199218" y="2733968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Fanta,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B8DD32E6-EA11-46E0-A662-2A047097E051}"/>
              </a:ext>
            </a:extLst>
          </p:cNvPr>
          <p:cNvSpPr txBox="1"/>
          <p:nvPr/>
        </p:nvSpPr>
        <p:spPr>
          <a:xfrm>
            <a:off x="6386442" y="3431535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nektár,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6BAFAC08-AD08-49B9-A2E9-0060BEAE9620}"/>
              </a:ext>
            </a:extLst>
          </p:cNvPr>
          <p:cNvSpPr txBox="1"/>
          <p:nvPr/>
        </p:nvSpPr>
        <p:spPr>
          <a:xfrm>
            <a:off x="6378713" y="3767043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bylinkový čaj,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E2A8E61-293B-4B3A-A1DD-0AF9E9B1944C}"/>
              </a:ext>
            </a:extLst>
          </p:cNvPr>
          <p:cNvSpPr txBox="1"/>
          <p:nvPr/>
        </p:nvSpPr>
        <p:spPr>
          <a:xfrm>
            <a:off x="10175464" y="2748348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Coca-Cola,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12F027C-BA64-4A31-811E-BF6DF702E15E}"/>
              </a:ext>
            </a:extLst>
          </p:cNvPr>
          <p:cNvSpPr txBox="1"/>
          <p:nvPr/>
        </p:nvSpPr>
        <p:spPr>
          <a:xfrm>
            <a:off x="9227380" y="3123096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alkohol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9F5F54A-CB30-42C7-A31C-737355E820F7}"/>
              </a:ext>
            </a:extLst>
          </p:cNvPr>
          <p:cNvSpPr txBox="1"/>
          <p:nvPr/>
        </p:nvSpPr>
        <p:spPr>
          <a:xfrm>
            <a:off x="6370984" y="4154178"/>
            <a:ext cx="282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pramenitá voda</a:t>
            </a:r>
          </a:p>
        </p:txBody>
      </p:sp>
      <p:pic>
        <p:nvPicPr>
          <p:cNvPr id="8196" name="Picture 4" descr="Premium Vector | Delicious healthy smoothie cartoon">
            <a:extLst>
              <a:ext uri="{FF2B5EF4-FFF2-40B4-BE49-F238E27FC236}">
                <a16:creationId xmlns:a16="http://schemas.microsoft.com/office/drawing/2014/main" id="{752B25B4-AD8C-47EA-AD2D-A6A1A3DB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95" y="4799133"/>
            <a:ext cx="1353006" cy="20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artoon cooking | ... Smoothie Recipe Book” (Children Can Cook Cookbook)  Coloring Pages | Desenho de bolo">
            <a:extLst>
              <a:ext uri="{FF2B5EF4-FFF2-40B4-BE49-F238E27FC236}">
                <a16:creationId xmlns:a16="http://schemas.microsoft.com/office/drawing/2014/main" id="{D213A9DF-0BBE-4751-A211-F34F40BE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0" y="4678423"/>
            <a:ext cx="3065669" cy="235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EA937-465E-4FA0-8687-58217521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>
                <a:solidFill>
                  <a:schemeClr val="accent1">
                    <a:lumMod val="75000"/>
                  </a:schemeClr>
                </a:solidFill>
              </a:rPr>
              <a:t>Zvládli sme to výborne! </a:t>
            </a:r>
            <a:r>
              <a:rPr lang="sk-SK" sz="4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Pin on Huumori">
            <a:extLst>
              <a:ext uri="{FF2B5EF4-FFF2-40B4-BE49-F238E27FC236}">
                <a16:creationId xmlns:a16="http://schemas.microsoft.com/office/drawing/2014/main" id="{957E9775-F1E8-4CFE-990C-614697B5C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68" y="2339421"/>
            <a:ext cx="9749458" cy="44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5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tRáVIACA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č.2: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Zvládneš aj správne určiť poradie orgánov tráviacej sústavy podľa obrázka?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9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quently asked questions - NVKT">
            <a:extLst>
              <a:ext uri="{FF2B5EF4-FFF2-40B4-BE49-F238E27FC236}">
                <a16:creationId xmlns:a16="http://schemas.microsoft.com/office/drawing/2014/main" id="{B38B05A9-3A6D-4337-8282-0C960B6E9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34" y="2998315"/>
            <a:ext cx="2541791" cy="37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CD43A95-1EEE-4A0A-85B1-748137B646D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6743" y="290512"/>
            <a:ext cx="4361830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93549199-F38A-4548-8E35-3BB1121937AB}"/>
              </a:ext>
            </a:extLst>
          </p:cNvPr>
          <p:cNvCxnSpPr>
            <a:cxnSpLocks/>
          </p:cNvCxnSpPr>
          <p:nvPr/>
        </p:nvCxnSpPr>
        <p:spPr>
          <a:xfrm>
            <a:off x="5738191" y="1537252"/>
            <a:ext cx="20673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CAFD3782-89B0-40F8-BA51-A404BD1945E6}"/>
              </a:ext>
            </a:extLst>
          </p:cNvPr>
          <p:cNvCxnSpPr>
            <a:cxnSpLocks/>
          </p:cNvCxnSpPr>
          <p:nvPr/>
        </p:nvCxnSpPr>
        <p:spPr>
          <a:xfrm flipH="1">
            <a:off x="8971722" y="1928191"/>
            <a:ext cx="28094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id="{848475BB-762F-41BC-A7AF-E4751E75DC9F}"/>
              </a:ext>
            </a:extLst>
          </p:cNvPr>
          <p:cNvCxnSpPr>
            <a:cxnSpLocks/>
          </p:cNvCxnSpPr>
          <p:nvPr/>
        </p:nvCxnSpPr>
        <p:spPr>
          <a:xfrm>
            <a:off x="6480313" y="2816087"/>
            <a:ext cx="24914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075F3EC6-FB7F-4E75-A772-4E73CE61566F}"/>
              </a:ext>
            </a:extLst>
          </p:cNvPr>
          <p:cNvCxnSpPr>
            <a:cxnSpLocks/>
          </p:cNvCxnSpPr>
          <p:nvPr/>
        </p:nvCxnSpPr>
        <p:spPr>
          <a:xfrm flipH="1">
            <a:off x="9190383" y="4041913"/>
            <a:ext cx="28094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9087D1C6-CD8A-4BD2-BB43-1FDC5F4805DF}"/>
              </a:ext>
            </a:extLst>
          </p:cNvPr>
          <p:cNvCxnSpPr>
            <a:cxnSpLocks/>
          </p:cNvCxnSpPr>
          <p:nvPr/>
        </p:nvCxnSpPr>
        <p:spPr>
          <a:xfrm flipH="1">
            <a:off x="9190383" y="5426766"/>
            <a:ext cx="28094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7A06B99C-7ACB-4E20-A448-5F63AF245D8A}"/>
              </a:ext>
            </a:extLst>
          </p:cNvPr>
          <p:cNvCxnSpPr>
            <a:cxnSpLocks/>
          </p:cNvCxnSpPr>
          <p:nvPr/>
        </p:nvCxnSpPr>
        <p:spPr>
          <a:xfrm>
            <a:off x="5738191" y="4041913"/>
            <a:ext cx="24914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:a16="http://schemas.microsoft.com/office/drawing/2014/main" id="{03E85359-7E59-43EA-873E-5A746DF7D55E}"/>
              </a:ext>
            </a:extLst>
          </p:cNvPr>
          <p:cNvCxnSpPr>
            <a:cxnSpLocks/>
          </p:cNvCxnSpPr>
          <p:nvPr/>
        </p:nvCxnSpPr>
        <p:spPr>
          <a:xfrm>
            <a:off x="5971086" y="4883431"/>
            <a:ext cx="24914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1ABC6B98-1E0D-4781-94A3-BFAE4879FB01}"/>
              </a:ext>
            </a:extLst>
          </p:cNvPr>
          <p:cNvCxnSpPr>
            <a:cxnSpLocks/>
          </p:cNvCxnSpPr>
          <p:nvPr/>
        </p:nvCxnSpPr>
        <p:spPr>
          <a:xfrm>
            <a:off x="6361043" y="6188766"/>
            <a:ext cx="24914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Vývojový diagram: proces 13">
            <a:extLst>
              <a:ext uri="{FF2B5EF4-FFF2-40B4-BE49-F238E27FC236}">
                <a16:creationId xmlns:a16="http://schemas.microsoft.com/office/drawing/2014/main" id="{29440789-F837-4138-A6ED-067AF978A723}"/>
              </a:ext>
            </a:extLst>
          </p:cNvPr>
          <p:cNvSpPr/>
          <p:nvPr/>
        </p:nvSpPr>
        <p:spPr>
          <a:xfrm>
            <a:off x="5261113" y="1020428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3" name="Vývojový diagram: proces 22">
            <a:extLst>
              <a:ext uri="{FF2B5EF4-FFF2-40B4-BE49-F238E27FC236}">
                <a16:creationId xmlns:a16="http://schemas.microsoft.com/office/drawing/2014/main" id="{7DAC16AC-4B21-4D17-B955-61EA29FFC07B}"/>
              </a:ext>
            </a:extLst>
          </p:cNvPr>
          <p:cNvSpPr/>
          <p:nvPr/>
        </p:nvSpPr>
        <p:spPr>
          <a:xfrm>
            <a:off x="11733867" y="1590261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4" name="Vývojový diagram: proces 23">
            <a:extLst>
              <a:ext uri="{FF2B5EF4-FFF2-40B4-BE49-F238E27FC236}">
                <a16:creationId xmlns:a16="http://schemas.microsoft.com/office/drawing/2014/main" id="{3910E9D9-E1F6-4898-A106-468C7C9BE9AA}"/>
              </a:ext>
            </a:extLst>
          </p:cNvPr>
          <p:cNvSpPr/>
          <p:nvPr/>
        </p:nvSpPr>
        <p:spPr>
          <a:xfrm>
            <a:off x="5971086" y="2342338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5" name="Vývojový diagram: proces 24">
            <a:extLst>
              <a:ext uri="{FF2B5EF4-FFF2-40B4-BE49-F238E27FC236}">
                <a16:creationId xmlns:a16="http://schemas.microsoft.com/office/drawing/2014/main" id="{06AD9812-E0FE-4CB8-BE46-C3564F519990}"/>
              </a:ext>
            </a:extLst>
          </p:cNvPr>
          <p:cNvSpPr/>
          <p:nvPr/>
        </p:nvSpPr>
        <p:spPr>
          <a:xfrm>
            <a:off x="11750947" y="3694048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6" name="Vývojový diagram: proces 25">
            <a:extLst>
              <a:ext uri="{FF2B5EF4-FFF2-40B4-BE49-F238E27FC236}">
                <a16:creationId xmlns:a16="http://schemas.microsoft.com/office/drawing/2014/main" id="{2EE3CF2B-02C8-465C-8E96-D2FECE7795AA}"/>
              </a:ext>
            </a:extLst>
          </p:cNvPr>
          <p:cNvSpPr/>
          <p:nvPr/>
        </p:nvSpPr>
        <p:spPr>
          <a:xfrm>
            <a:off x="11760372" y="4982822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7" name="Vývojový diagram: proces 26">
            <a:extLst>
              <a:ext uri="{FF2B5EF4-FFF2-40B4-BE49-F238E27FC236}">
                <a16:creationId xmlns:a16="http://schemas.microsoft.com/office/drawing/2014/main" id="{AA91CF47-45BF-4437-B72E-8C756D95729C}"/>
              </a:ext>
            </a:extLst>
          </p:cNvPr>
          <p:cNvSpPr/>
          <p:nvPr/>
        </p:nvSpPr>
        <p:spPr>
          <a:xfrm>
            <a:off x="5261113" y="3694047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8" name="Vývojový diagram: proces 27">
            <a:extLst>
              <a:ext uri="{FF2B5EF4-FFF2-40B4-BE49-F238E27FC236}">
                <a16:creationId xmlns:a16="http://schemas.microsoft.com/office/drawing/2014/main" id="{BF580FF1-BF21-4942-BBDC-970966BC1688}"/>
              </a:ext>
            </a:extLst>
          </p:cNvPr>
          <p:cNvSpPr/>
          <p:nvPr/>
        </p:nvSpPr>
        <p:spPr>
          <a:xfrm>
            <a:off x="5435258" y="4598509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29" name="Vývojový diagram: proces 28">
            <a:extLst>
              <a:ext uri="{FF2B5EF4-FFF2-40B4-BE49-F238E27FC236}">
                <a16:creationId xmlns:a16="http://schemas.microsoft.com/office/drawing/2014/main" id="{F278E15B-DE8F-4150-AC83-34DEAD5C99CF}"/>
              </a:ext>
            </a:extLst>
          </p:cNvPr>
          <p:cNvSpPr/>
          <p:nvPr/>
        </p:nvSpPr>
        <p:spPr>
          <a:xfrm>
            <a:off x="5866886" y="5824335"/>
            <a:ext cx="431628" cy="569833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F95C10C-B23F-4795-8229-9F00320B5592}"/>
              </a:ext>
            </a:extLst>
          </p:cNvPr>
          <p:cNvSpPr txBox="1"/>
          <p:nvPr/>
        </p:nvSpPr>
        <p:spPr>
          <a:xfrm>
            <a:off x="5725896" y="452002"/>
            <a:ext cx="2061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ústna dutina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8D681ABC-040A-4D81-B83E-635BC832BFD6}"/>
              </a:ext>
            </a:extLst>
          </p:cNvPr>
          <p:cNvSpPr txBox="1"/>
          <p:nvPr/>
        </p:nvSpPr>
        <p:spPr>
          <a:xfrm>
            <a:off x="9622034" y="1334296"/>
            <a:ext cx="20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hltan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096F6CE9-FF96-401E-8340-F3F787649EB6}"/>
              </a:ext>
            </a:extLst>
          </p:cNvPr>
          <p:cNvSpPr txBox="1"/>
          <p:nvPr/>
        </p:nvSpPr>
        <p:spPr>
          <a:xfrm>
            <a:off x="6679144" y="2231312"/>
            <a:ext cx="20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pažerák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3661B8F-244B-4520-815E-F23DAFC8DAE3}"/>
              </a:ext>
            </a:extLst>
          </p:cNvPr>
          <p:cNvSpPr txBox="1"/>
          <p:nvPr/>
        </p:nvSpPr>
        <p:spPr>
          <a:xfrm>
            <a:off x="9946737" y="3464758"/>
            <a:ext cx="20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žalúdok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2AA4ABA1-E754-470F-91B0-216ADBB32D46}"/>
              </a:ext>
            </a:extLst>
          </p:cNvPr>
          <p:cNvSpPr txBox="1"/>
          <p:nvPr/>
        </p:nvSpPr>
        <p:spPr>
          <a:xfrm>
            <a:off x="10034228" y="4349548"/>
            <a:ext cx="2061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tenké črevo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9FA024EB-CD4F-475D-8976-BBB8A8B8DE30}"/>
              </a:ext>
            </a:extLst>
          </p:cNvPr>
          <p:cNvSpPr txBox="1"/>
          <p:nvPr/>
        </p:nvSpPr>
        <p:spPr>
          <a:xfrm>
            <a:off x="6007016" y="3414912"/>
            <a:ext cx="20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pečeň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8730A012-001A-442E-96B9-0777F90B67E6}"/>
              </a:ext>
            </a:extLst>
          </p:cNvPr>
          <p:cNvSpPr txBox="1"/>
          <p:nvPr/>
        </p:nvSpPr>
        <p:spPr>
          <a:xfrm>
            <a:off x="6068331" y="4017100"/>
            <a:ext cx="206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accent1">
                    <a:lumMod val="75000"/>
                  </a:schemeClr>
                </a:solidFill>
              </a:rPr>
              <a:t>hrubé črevo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2D19ED85-2966-4149-9E9D-6ED2EAD0DD03}"/>
              </a:ext>
            </a:extLst>
          </p:cNvPr>
          <p:cNvSpPr txBox="1"/>
          <p:nvPr/>
        </p:nvSpPr>
        <p:spPr>
          <a:xfrm>
            <a:off x="6336356" y="5612257"/>
            <a:ext cx="206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konečník</a:t>
            </a:r>
          </a:p>
        </p:txBody>
      </p:sp>
      <p:sp>
        <p:nvSpPr>
          <p:cNvPr id="38" name="Nadpis 1">
            <a:extLst>
              <a:ext uri="{FF2B5EF4-FFF2-40B4-BE49-F238E27FC236}">
                <a16:creationId xmlns:a16="http://schemas.microsoft.com/office/drawing/2014/main" id="{79E09877-BAB4-4B56-AACC-9428A977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8345" y="1657619"/>
            <a:ext cx="6807349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ORGÁNY TRÁVIACEJ SÚSTAVY...</a:t>
            </a:r>
          </a:p>
        </p:txBody>
      </p:sp>
      <p:pic>
        <p:nvPicPr>
          <p:cNvPr id="2052" name="Picture 4" descr="Brain Clipart Stock Photos And Images - 123RF">
            <a:extLst>
              <a:ext uri="{FF2B5EF4-FFF2-40B4-BE49-F238E27FC236}">
                <a16:creationId xmlns:a16="http://schemas.microsoft.com/office/drawing/2014/main" id="{5C8F26E1-D00E-4E48-82A9-EC84618D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21" y="2860604"/>
            <a:ext cx="3252138" cy="37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tRáVIACA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SúSTAVA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3C417B96-B483-47DD-8340-216A81F3714F}"/>
              </a:ext>
            </a:extLst>
          </p:cNvPr>
          <p:cNvSpPr/>
          <p:nvPr/>
        </p:nvSpPr>
        <p:spPr>
          <a:xfrm>
            <a:off x="265043" y="1886063"/>
            <a:ext cx="6374296" cy="4250634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>
                <a:solidFill>
                  <a:schemeClr val="accent1">
                    <a:lumMod val="75000"/>
                  </a:schemeClr>
                </a:solidFill>
              </a:rPr>
              <a:t>Úloha č.3: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Zahrajte si kvíz! Čítajte otázku po otázke a vyberte z ponuky možností jednu, ktorá je správna. Zopakujete si tak fungovanie tráviacej sústavy. </a:t>
            </a:r>
            <a:r>
              <a:rPr lang="sk-SK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24" y="2217368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brain clip art - Clip Art Library">
            <a:extLst>
              <a:ext uri="{FF2B5EF4-FFF2-40B4-BE49-F238E27FC236}">
                <a16:creationId xmlns:a16="http://schemas.microsoft.com/office/drawing/2014/main" id="{34FE5F2B-AA8E-4686-AE02-9C679BD0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502" y="2707698"/>
            <a:ext cx="2823541" cy="32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3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1: Ústnej dutine pomáhajú potravu rozkladať: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sk-SK" sz="2800" b="1" dirty="0" err="1">
                <a:solidFill>
                  <a:schemeClr val="accent1">
                    <a:lumMod val="75000"/>
                  </a:schemeClr>
                </a:solidFill>
              </a:rPr>
              <a:t>sánkové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 svaly a hltan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žuvacie svaly, jazyk a zuby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žalúdok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2: Pre zvlhčovanie potravy je dôležité vylučovanie: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potu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moču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slín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72E7B-A905-4787-B6CF-4CCAF1B9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91" y="5930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FUNGOVANIE TRÁVIACEJ </a:t>
            </a:r>
            <a:r>
              <a:rPr lang="sk-SK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SúSTAVY</a:t>
            </a:r>
            <a:r>
              <a:rPr lang="sk-SK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...</a:t>
            </a:r>
          </a:p>
        </p:txBody>
      </p:sp>
      <p:pic>
        <p:nvPicPr>
          <p:cNvPr id="1028" name="Picture 4" descr="Thinking Clipart. | Clipart Panda - Free Clipart Images">
            <a:extLst>
              <a:ext uri="{FF2B5EF4-FFF2-40B4-BE49-F238E27FC236}">
                <a16:creationId xmlns:a16="http://schemas.microsoft.com/office/drawing/2014/main" id="{6DC602BF-829A-448B-8806-79BA345E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28" y="2014331"/>
            <a:ext cx="2584845" cy="425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vojový diagram: proces 2">
            <a:extLst>
              <a:ext uri="{FF2B5EF4-FFF2-40B4-BE49-F238E27FC236}">
                <a16:creationId xmlns:a16="http://schemas.microsoft.com/office/drawing/2014/main" id="{DBDB78BD-D502-4029-8265-71B74BD598E5}"/>
              </a:ext>
            </a:extLst>
          </p:cNvPr>
          <p:cNvSpPr/>
          <p:nvPr/>
        </p:nvSpPr>
        <p:spPr>
          <a:xfrm>
            <a:off x="769608" y="1323316"/>
            <a:ext cx="7354957" cy="17459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accent1">
                    <a:lumMod val="75000"/>
                  </a:schemeClr>
                </a:solidFill>
              </a:rPr>
              <a:t>Otázka č. 3: Potrava sa rozkladá a trávi v:</a:t>
            </a:r>
          </a:p>
        </p:txBody>
      </p:sp>
      <p:sp>
        <p:nvSpPr>
          <p:cNvPr id="5" name="Šípka: päťuholník 4">
            <a:extLst>
              <a:ext uri="{FF2B5EF4-FFF2-40B4-BE49-F238E27FC236}">
                <a16:creationId xmlns:a16="http://schemas.microsoft.com/office/drawing/2014/main" id="{61404BA7-2173-410C-8A37-3FE549EF4FE7}"/>
              </a:ext>
            </a:extLst>
          </p:cNvPr>
          <p:cNvSpPr/>
          <p:nvPr/>
        </p:nvSpPr>
        <p:spPr>
          <a:xfrm>
            <a:off x="2419503" y="32231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A) žalúdku</a:t>
            </a:r>
          </a:p>
        </p:txBody>
      </p:sp>
      <p:sp>
        <p:nvSpPr>
          <p:cNvPr id="8" name="Šípka: päťuholník 7">
            <a:extLst>
              <a:ext uri="{FF2B5EF4-FFF2-40B4-BE49-F238E27FC236}">
                <a16:creationId xmlns:a16="http://schemas.microsoft.com/office/drawing/2014/main" id="{57DAC21F-D7F1-46EE-BE79-C7CBD1868753}"/>
              </a:ext>
            </a:extLst>
          </p:cNvPr>
          <p:cNvSpPr/>
          <p:nvPr/>
        </p:nvSpPr>
        <p:spPr>
          <a:xfrm>
            <a:off x="2435087" y="44215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B) pečeni</a:t>
            </a:r>
          </a:p>
        </p:txBody>
      </p:sp>
      <p:sp>
        <p:nvSpPr>
          <p:cNvPr id="9" name="Šípka: päťuholník 8">
            <a:extLst>
              <a:ext uri="{FF2B5EF4-FFF2-40B4-BE49-F238E27FC236}">
                <a16:creationId xmlns:a16="http://schemas.microsoft.com/office/drawing/2014/main" id="{046ACE5B-3BA3-4163-8BF8-B4C0251334D2}"/>
              </a:ext>
            </a:extLst>
          </p:cNvPr>
          <p:cNvSpPr/>
          <p:nvPr/>
        </p:nvSpPr>
        <p:spPr>
          <a:xfrm>
            <a:off x="2455949" y="5619901"/>
            <a:ext cx="4055165" cy="1152939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C) pažeráku</a:t>
            </a:r>
          </a:p>
        </p:txBody>
      </p:sp>
      <p:pic>
        <p:nvPicPr>
          <p:cNvPr id="4098" name="Picture 2" descr="Brain clipart 7 - Clipartix">
            <a:extLst>
              <a:ext uri="{FF2B5EF4-FFF2-40B4-BE49-F238E27FC236}">
                <a16:creationId xmlns:a16="http://schemas.microsoft.com/office/drawing/2014/main" id="{424E77D2-CF66-45C2-9945-EA2AA62A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1" y="3196673"/>
            <a:ext cx="2419350" cy="24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ain clipart cognitive, Picture #297673 brain clipart cognitive">
            <a:extLst>
              <a:ext uri="{FF2B5EF4-FFF2-40B4-BE49-F238E27FC236}">
                <a16:creationId xmlns:a16="http://schemas.microsoft.com/office/drawing/2014/main" id="{E4381C59-634A-4BB7-9031-0FF6A126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3069291"/>
            <a:ext cx="2400584" cy="37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ymová stopa">
  <a:themeElements>
    <a:clrScheme name="Dymová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Dymová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ymová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120</TotalTime>
  <Words>838</Words>
  <Application>Microsoft Office PowerPoint</Application>
  <PresentationFormat>Širokouhlá</PresentationFormat>
  <Paragraphs>153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6" baseType="lpstr">
      <vt:lpstr>Arial</vt:lpstr>
      <vt:lpstr>Calibri</vt:lpstr>
      <vt:lpstr>Century Gothic</vt:lpstr>
      <vt:lpstr>Dymová stopa</vt:lpstr>
      <vt:lpstr>Ľudské telo - opakovanie</vt:lpstr>
      <vt:lpstr>tRáVIACA SúSTAVA...</vt:lpstr>
      <vt:lpstr>PREŠMYČKY...</vt:lpstr>
      <vt:lpstr>tRáVIACA SúSTAVA...</vt:lpstr>
      <vt:lpstr>ORGÁNY TRÁVIACEJ SÚSTAVY...</vt:lpstr>
      <vt:lpstr>tRáVIACA SúSTAVA...</vt:lpstr>
      <vt:lpstr>FUNGOVANIE TRÁVIACEJ SúSTAVY...</vt:lpstr>
      <vt:lpstr>FUNGOVANIE TRÁVIACEJ SúSTAVY...</vt:lpstr>
      <vt:lpstr>FUNGOVANIE TRÁVIACEJ SúSTAVY...</vt:lpstr>
      <vt:lpstr>FUNGOVANIE TRÁVIACEJ SúSTAVY...</vt:lpstr>
      <vt:lpstr>FUNGOVANIE TRÁVIACEJ SúSTAVY...</vt:lpstr>
      <vt:lpstr>FUNGOVANIE TRÁVIACEJ SúSTAVY...</vt:lpstr>
      <vt:lpstr>ZDRAVÁ STRAVA...</vt:lpstr>
      <vt:lpstr>PRAVDA – LOŽ?</vt:lpstr>
      <vt:lpstr>PRAVDA – LOŽ?</vt:lpstr>
      <vt:lpstr>PRAVDA – LOŽ?</vt:lpstr>
      <vt:lpstr>PRAVDA – LOŽ?</vt:lpstr>
      <vt:lpstr>PRAVDA – LOŽ?</vt:lpstr>
      <vt:lpstr>PRAVDA – LOŽ?</vt:lpstr>
      <vt:lpstr>ZDRAVÁ STRAVA...</vt:lpstr>
      <vt:lpstr>POTRAVINOVÁ PYRAMÍDA</vt:lpstr>
      <vt:lpstr>VYLUČoVACIA SÚSTAVA...</vt:lpstr>
      <vt:lpstr>Orgány vylučovacej sústavy...</vt:lpstr>
      <vt:lpstr>VYLUČoVACIA SÚSTAVA...</vt:lpstr>
      <vt:lpstr>DokonČi VETY...</vt:lpstr>
      <vt:lpstr>VYLUČoVACIA SÚSTAVA...</vt:lpstr>
      <vt:lpstr>Kedy sa potíme?</vt:lpstr>
      <vt:lpstr>PITNÝ REŽIM</vt:lpstr>
      <vt:lpstr>Kde sa ukrýva chyba?</vt:lpstr>
      <vt:lpstr>PITNÝ REŽIM</vt:lpstr>
      <vt:lpstr>ZDRAVÉ – NEZDRAVÉ?</vt:lpstr>
      <vt:lpstr>Zvládli sme to výborne!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Ľudské telo - opakovanie</dc:title>
  <dc:creator>Hrebenakova Nikola</dc:creator>
  <cp:lastModifiedBy>Hrebenakova Nikola</cp:lastModifiedBy>
  <cp:revision>15</cp:revision>
  <dcterms:created xsi:type="dcterms:W3CDTF">2021-01-24T07:47:08Z</dcterms:created>
  <dcterms:modified xsi:type="dcterms:W3CDTF">2021-01-24T09:47:40Z</dcterms:modified>
</cp:coreProperties>
</file>