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18"/>
    <a:srgbClr val="33CD09"/>
    <a:srgbClr val="C58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8046D5-06A7-463F-BE5F-991E0D06FDFA}" type="datetimeFigureOut">
              <a:rPr lang="sk-SK" smtClean="0"/>
              <a:t>18. 4. 2020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2BDCCD-771F-4632-B0B8-41D619B2FF93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A </a:t>
            </a:r>
            <a:r>
              <a:rPr lang="hu-HU" sz="6000" dirty="0" err="1" smtClean="0">
                <a:solidFill>
                  <a:srgbClr val="FFC000"/>
                </a:solidFill>
              </a:rPr>
              <a:t>légzőrendszer</a:t>
            </a:r>
            <a:r>
              <a:rPr lang="hu-HU" dirty="0" smtClean="0">
                <a:solidFill>
                  <a:srgbClr val="FFC000"/>
                </a:solidFill>
              </a:rPr>
              <a:t/>
            </a:r>
            <a:br>
              <a:rPr lang="hu-HU" dirty="0" smtClean="0">
                <a:solidFill>
                  <a:srgbClr val="FFC000"/>
                </a:solidFill>
              </a:rPr>
            </a:br>
            <a:r>
              <a:rPr lang="hu-HU" dirty="0" err="1" smtClean="0">
                <a:solidFill>
                  <a:srgbClr val="FFC000"/>
                </a:solidFill>
              </a:rPr>
              <a:t>Dýchacia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sústava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456384" cy="29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70916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rgbClr val="FF0000"/>
                </a:solidFill>
              </a:rPr>
              <a:t>tüdő</a:t>
            </a:r>
            <a:r>
              <a:rPr lang="hu-HU" dirty="0" smtClean="0">
                <a:solidFill>
                  <a:schemeClr val="bg1"/>
                </a:solidFill>
              </a:rPr>
              <a:t> a mellüregben helyezkedik el. </a:t>
            </a:r>
          </a:p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</a:rPr>
              <a:t>	Páros</a:t>
            </a:r>
            <a:r>
              <a:rPr lang="hu-HU" dirty="0" smtClean="0">
                <a:solidFill>
                  <a:schemeClr val="bg1"/>
                </a:solidFill>
              </a:rPr>
              <a:t> és </a:t>
            </a:r>
            <a:r>
              <a:rPr lang="hu-HU" b="1" dirty="0" smtClean="0">
                <a:solidFill>
                  <a:srgbClr val="FF0000"/>
                </a:solidFill>
              </a:rPr>
              <a:t>lebenyes</a:t>
            </a:r>
            <a:r>
              <a:rPr lang="hu-HU" dirty="0" smtClean="0">
                <a:solidFill>
                  <a:schemeClr val="bg1"/>
                </a:solidFill>
              </a:rPr>
              <a:t> szerv, könnyű, rugalmas, szivacsos. 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	A </a:t>
            </a:r>
            <a:r>
              <a:rPr lang="hu-HU" b="1" dirty="0" smtClean="0">
                <a:solidFill>
                  <a:srgbClr val="FF0000"/>
                </a:solidFill>
              </a:rPr>
              <a:t>bal</a:t>
            </a:r>
            <a:r>
              <a:rPr lang="hu-HU" dirty="0" smtClean="0">
                <a:solidFill>
                  <a:schemeClr val="bg1"/>
                </a:solidFill>
              </a:rPr>
              <a:t> tüdő 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 lebenyből, a </a:t>
            </a:r>
            <a:r>
              <a:rPr lang="hu-HU" b="1" dirty="0" smtClean="0">
                <a:solidFill>
                  <a:srgbClr val="FF0000"/>
                </a:solidFill>
              </a:rPr>
              <a:t>jobb</a:t>
            </a:r>
            <a:r>
              <a:rPr lang="hu-HU" dirty="0" smtClean="0">
                <a:solidFill>
                  <a:schemeClr val="bg1"/>
                </a:solidFill>
              </a:rPr>
              <a:t> pedig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3</a:t>
            </a:r>
            <a:r>
              <a:rPr lang="hu-HU" dirty="0" smtClean="0">
                <a:solidFill>
                  <a:schemeClr val="bg1"/>
                </a:solidFill>
              </a:rPr>
              <a:t> lebenyből áll. A tüdőnek </a:t>
            </a:r>
            <a:r>
              <a:rPr lang="hu-HU" b="1" dirty="0" smtClean="0">
                <a:solidFill>
                  <a:srgbClr val="FF0000"/>
                </a:solidFill>
              </a:rPr>
              <a:t>nincs saját izomzata</a:t>
            </a:r>
            <a:r>
              <a:rPr lang="hu-HU" dirty="0" smtClean="0">
                <a:solidFill>
                  <a:schemeClr val="bg1"/>
                </a:solidFill>
              </a:rPr>
              <a:t>, ezért a mellkas és a rekeszizom mozgása hozza létre a légcserét.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	</a:t>
            </a:r>
            <a:r>
              <a:rPr lang="hu-HU" b="1" dirty="0" smtClean="0">
                <a:solidFill>
                  <a:srgbClr val="FF0000"/>
                </a:solidFill>
              </a:rPr>
              <a:t>Mellhártya</a:t>
            </a:r>
            <a:r>
              <a:rPr lang="hu-HU" dirty="0" smtClean="0">
                <a:solidFill>
                  <a:schemeClr val="bg1"/>
                </a:solidFill>
              </a:rPr>
              <a:t> borítja, amelynek külső rétege a mellkashoz tapad.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Alsó légutak: </a:t>
            </a:r>
            <a:endParaRPr lang="sk-SK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vegafood.freeblog.hu/files/2008.04/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596336" cy="689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nk.ize.hu/_files/pics/00002/0000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00600" cy="63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ctrs.network.hu/clubpicture/3/7/2/_/tudo_372777_1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LÉGZÉS </a:t>
            </a:r>
            <a:endParaRPr lang="sk-SK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http://www.beavizbe.hu/wp-content/uploads/2010/10/L%C3%A9gz%C3%A9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904656" cy="4428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02433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légzést a bordaközi izmok és a rekeszizom teszi lehetővé. A </a:t>
            </a:r>
            <a:r>
              <a:rPr lang="hu-HU" b="1" dirty="0" smtClean="0">
                <a:solidFill>
                  <a:srgbClr val="FF0000"/>
                </a:solidFill>
              </a:rPr>
              <a:t>rekeszizom</a:t>
            </a:r>
            <a:r>
              <a:rPr lang="hu-HU" dirty="0" smtClean="0">
                <a:solidFill>
                  <a:schemeClr val="bg1"/>
                </a:solidFill>
              </a:rPr>
              <a:t> belégzéskor lesüllyed, kilégzéskor felemelkedik.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Nyugodt légzéskor egy felnőtt ember </a:t>
            </a:r>
            <a:r>
              <a:rPr lang="hu-HU" b="1" dirty="0" smtClean="0">
                <a:solidFill>
                  <a:srgbClr val="FF0000"/>
                </a:solidFill>
              </a:rPr>
              <a:t>percenként</a:t>
            </a:r>
            <a:r>
              <a:rPr lang="hu-HU" dirty="0" smtClean="0">
                <a:solidFill>
                  <a:schemeClr val="bg1"/>
                </a:solidFill>
              </a:rPr>
              <a:t> átlagosan </a:t>
            </a:r>
            <a:r>
              <a:rPr lang="hu-HU" b="1" dirty="0" smtClean="0">
                <a:solidFill>
                  <a:srgbClr val="FF0000"/>
                </a:solidFill>
              </a:rPr>
              <a:t>16-szor</a:t>
            </a:r>
            <a:r>
              <a:rPr lang="hu-HU" dirty="0" smtClean="0">
                <a:solidFill>
                  <a:schemeClr val="bg1"/>
                </a:solidFill>
              </a:rPr>
              <a:t> lélegzik. Egy légvételkor kb. 0,5 liter levegő cserélődik ki.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media.hazipatika.com/cikkek/main/83/2883/2883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77686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tiszta légkör nélkülözhetetlen az egészséges élet számára.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légkört legnagyobb mennyiségben a szén-dioxid és a kén-dioxid szennyezi (</a:t>
            </a:r>
            <a:r>
              <a:rPr lang="hu-HU" b="1" dirty="0" smtClean="0">
                <a:solidFill>
                  <a:srgbClr val="FF0000"/>
                </a:solidFill>
              </a:rPr>
              <a:t>gyárak, kipufogógáz, erőművek, távfűtés, stb</a:t>
            </a:r>
            <a:r>
              <a:rPr lang="hu-HU" dirty="0" smtClean="0">
                <a:solidFill>
                  <a:schemeClr val="bg1"/>
                </a:solidFill>
              </a:rPr>
              <a:t>.). Ezek légúti betegségeket okozhatnak.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A dohánytermékekben található </a:t>
            </a:r>
            <a:r>
              <a:rPr lang="hu-HU" dirty="0" smtClean="0">
                <a:solidFill>
                  <a:srgbClr val="FF0000"/>
                </a:solidFill>
              </a:rPr>
              <a:t>nikotin</a:t>
            </a:r>
            <a:r>
              <a:rPr lang="hu-HU" dirty="0" smtClean="0">
                <a:solidFill>
                  <a:schemeClr val="bg1"/>
                </a:solidFill>
              </a:rPr>
              <a:t>, a belélegzett toxikus anyagok (</a:t>
            </a:r>
            <a:r>
              <a:rPr lang="hu-HU" dirty="0" smtClean="0">
                <a:solidFill>
                  <a:srgbClr val="FF0000"/>
                </a:solidFill>
              </a:rPr>
              <a:t>drogok</a:t>
            </a:r>
            <a:r>
              <a:rPr lang="hu-HU" dirty="0" smtClean="0">
                <a:solidFill>
                  <a:schemeClr val="bg1"/>
                </a:solidFill>
              </a:rPr>
              <a:t>) is károsítják a légutakat.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légkör hatása a </a:t>
            </a:r>
            <a:r>
              <a:rPr lang="hu-H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légzőrendszerre</a:t>
            </a:r>
            <a:endParaRPr lang="sk-SK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2.gstatic.com/images?q=tbn:ANd9GcTFHyIki5fTXu8XSXD0G7BaTuM7ixBXsBpqiuAjeuKjMQ24kTBN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593253" cy="2391148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SDWYpN9U2r37FtO54UksqMhIyINHf_YOsqWtKCJr3AirFLVDI8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960440" cy="2625946"/>
          </a:xfrm>
          <a:prstGeom prst="rect">
            <a:avLst/>
          </a:prstGeom>
          <a:noFill/>
        </p:spPr>
      </p:pic>
      <p:pic>
        <p:nvPicPr>
          <p:cNvPr id="31750" name="Picture 6" descr="http://t2.gstatic.com/images?q=tbn:ANd9GcS4l5BH6ZCQJWDKzGLuRk1ae2dHDvhFYJ5nnXypZDs9bsMgwKT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714" y="260648"/>
            <a:ext cx="3557279" cy="2088232"/>
          </a:xfrm>
          <a:prstGeom prst="rect">
            <a:avLst/>
          </a:prstGeom>
          <a:noFill/>
        </p:spPr>
      </p:pic>
      <p:pic>
        <p:nvPicPr>
          <p:cNvPr id="31752" name="Picture 8" descr="http://t1.gstatic.com/images?q=tbn:ANd9GcQ80l9wBXqhmoP1zeu0aXpAiFzHPiliO2mipWDhFXi0sF5bDEcz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4220049" cy="2722612"/>
          </a:xfrm>
          <a:prstGeom prst="rect">
            <a:avLst/>
          </a:prstGeom>
          <a:noFill/>
        </p:spPr>
      </p:pic>
      <p:pic>
        <p:nvPicPr>
          <p:cNvPr id="31756" name="Picture 12" descr="http://sitemaker.umich.edu/section4group1/files/sm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2656"/>
            <a:ext cx="8666512" cy="577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légzés az élet alapvető megnyilvánulása. Nem tudatos jelenség. 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Az oxigén és szén-dioxid cseréjét </a:t>
            </a:r>
            <a:r>
              <a:rPr lang="hu-HU" b="1" dirty="0" smtClean="0">
                <a:solidFill>
                  <a:srgbClr val="33CD09"/>
                </a:solidFill>
              </a:rPr>
              <a:t>légzésnek</a:t>
            </a:r>
            <a:r>
              <a:rPr lang="hu-HU" dirty="0" smtClean="0">
                <a:solidFill>
                  <a:schemeClr val="bg1"/>
                </a:solidFill>
              </a:rPr>
              <a:t> nevezzük. Ez a folyamat a tüdőben játszódik le. 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Megkülönböztetünk: </a:t>
            </a:r>
          </a:p>
          <a:p>
            <a:pPr lvl="1"/>
            <a:r>
              <a:rPr lang="hu-HU" b="1" dirty="0" smtClean="0">
                <a:solidFill>
                  <a:srgbClr val="FF0000"/>
                </a:solidFill>
              </a:rPr>
              <a:t>külső légzés</a:t>
            </a:r>
            <a:r>
              <a:rPr lang="hu-HU" dirty="0" smtClean="0">
                <a:solidFill>
                  <a:schemeClr val="bg1"/>
                </a:solidFill>
              </a:rPr>
              <a:t>t – az oxigén és a szén-dioxid kicserélődése a külső környezet és a légzőszerv között</a:t>
            </a:r>
          </a:p>
          <a:p>
            <a:pPr lvl="1"/>
            <a:r>
              <a:rPr lang="hu-HU" b="1" dirty="0" smtClean="0">
                <a:solidFill>
                  <a:srgbClr val="FF0000"/>
                </a:solidFill>
              </a:rPr>
              <a:t>belső légzés</a:t>
            </a:r>
            <a:r>
              <a:rPr lang="hu-HU" dirty="0" smtClean="0">
                <a:solidFill>
                  <a:schemeClr val="bg1"/>
                </a:solidFill>
              </a:rPr>
              <a:t>t – a vérben található oxigén eljut minden testsejthez, a sejtekből a szén-dioxid a véráramba kerül. </a:t>
            </a:r>
          </a:p>
        </p:txBody>
      </p:sp>
      <p:pic>
        <p:nvPicPr>
          <p:cNvPr id="2050" name="Picture 2" descr="http://t2.gstatic.com/images?q=tbn:ANd9GcTQQWm1uyIIzl-3wADnSaW0zJ5jBt1C3NgOZ8o-1atB5jhf6z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85184"/>
            <a:ext cx="1392932" cy="1392933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RgHhHmluuXmvapywsUm7-Xdi8-038rpV7mz0GNwqDPT3V3wiO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57192"/>
            <a:ext cx="182420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2.gstatic.com/images?q=tbn:ANd9GcTccjHU34AMkzyxwINwXKaNJtoGmUYcn1OUJxIsHnhzqv4DKs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143125" cy="2143125"/>
          </a:xfrm>
          <a:prstGeom prst="rect">
            <a:avLst/>
          </a:prstGeom>
          <a:noFill/>
        </p:spPr>
      </p:pic>
      <p:pic>
        <p:nvPicPr>
          <p:cNvPr id="34820" name="Picture 4" descr="http://www.pluska.sk/images/gallery/zdravie/2008/05/cigiwebm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267200" cy="3048001"/>
          </a:xfrm>
          <a:prstGeom prst="rect">
            <a:avLst/>
          </a:prstGeom>
          <a:noFill/>
        </p:spPr>
      </p:pic>
      <p:pic>
        <p:nvPicPr>
          <p:cNvPr id="34826" name="Picture 10" descr="http://www.hetek.hu/files/images/2006/10.009/arcok/dro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1905000" cy="1800225"/>
          </a:xfrm>
          <a:prstGeom prst="rect">
            <a:avLst/>
          </a:prstGeom>
          <a:noFill/>
        </p:spPr>
      </p:pic>
      <p:pic>
        <p:nvPicPr>
          <p:cNvPr id="34828" name="Picture 12" descr="http://t1.gstatic.com/images?q=tbn:ANd9GcTYCM4p-6P0AjtEC6bI7h30LcKeZQ1SNmkctZs1LGuWY5Y1l9ZJ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2428875" cy="1885950"/>
          </a:xfrm>
          <a:prstGeom prst="rect">
            <a:avLst/>
          </a:prstGeom>
          <a:noFill/>
        </p:spPr>
      </p:pic>
      <p:pic>
        <p:nvPicPr>
          <p:cNvPr id="34830" name="Picture 14" descr="http://t0.gstatic.com/images?q=tbn:ANd9GcT411FI2XqmXMl1DyWMdNN_WJwNiwaG1uaXjCQz2U7wDPNXO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836712"/>
            <a:ext cx="2295525" cy="1990725"/>
          </a:xfrm>
          <a:prstGeom prst="rect">
            <a:avLst/>
          </a:prstGeom>
          <a:noFill/>
        </p:spPr>
      </p:pic>
      <p:pic>
        <p:nvPicPr>
          <p:cNvPr id="34824" name="Picture 8" descr="http://i.idnes.cz/06/113/cl/AD172d72_pl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5" y="332656"/>
            <a:ext cx="816090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légzőszerveket felosztjuk: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2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Felső légutak</a:t>
            </a:r>
          </a:p>
          <a:p>
            <a:pPr lvl="1"/>
            <a:r>
              <a:rPr lang="hu-HU" dirty="0" smtClean="0"/>
              <a:t>orrüreg</a:t>
            </a:r>
          </a:p>
          <a:p>
            <a:pPr lvl="1"/>
            <a:r>
              <a:rPr lang="hu-HU" dirty="0" smtClean="0"/>
              <a:t>orrgarat</a:t>
            </a:r>
          </a:p>
          <a:p>
            <a:pPr lvl="1"/>
            <a:r>
              <a:rPr lang="hu-HU" dirty="0" smtClean="0"/>
              <a:t>garat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Alsó légutak</a:t>
            </a:r>
          </a:p>
          <a:p>
            <a:pPr lvl="1"/>
            <a:r>
              <a:rPr lang="hu-HU" dirty="0" smtClean="0"/>
              <a:t>gége </a:t>
            </a:r>
          </a:p>
          <a:p>
            <a:pPr lvl="2"/>
            <a:r>
              <a:rPr lang="hu-HU" dirty="0" smtClean="0"/>
              <a:t>pajzsporc</a:t>
            </a:r>
          </a:p>
          <a:p>
            <a:pPr lvl="1"/>
            <a:r>
              <a:rPr lang="hu-HU" dirty="0" smtClean="0"/>
              <a:t>hangképző szervek</a:t>
            </a:r>
          </a:p>
          <a:p>
            <a:pPr lvl="2"/>
            <a:r>
              <a:rPr lang="hu-HU" dirty="0" smtClean="0"/>
              <a:t>hangszálak</a:t>
            </a:r>
          </a:p>
          <a:p>
            <a:pPr lvl="1"/>
            <a:r>
              <a:rPr lang="hu-HU" dirty="0" smtClean="0"/>
              <a:t>légcső </a:t>
            </a:r>
          </a:p>
          <a:p>
            <a:pPr lvl="1"/>
            <a:r>
              <a:rPr lang="hu-HU" dirty="0" smtClean="0"/>
              <a:t>jobb és baloldali főhörgők</a:t>
            </a:r>
          </a:p>
          <a:p>
            <a:pPr lvl="1"/>
            <a:r>
              <a:rPr lang="hu-HU" dirty="0" smtClean="0"/>
              <a:t>tüdő </a:t>
            </a:r>
          </a:p>
          <a:p>
            <a:pPr lvl="2"/>
            <a:r>
              <a:rPr lang="hu-HU" dirty="0" smtClean="0"/>
              <a:t>hörgők</a:t>
            </a:r>
          </a:p>
          <a:p>
            <a:pPr lvl="2"/>
            <a:r>
              <a:rPr lang="hu-HU" dirty="0" smtClean="0"/>
              <a:t>hörgőcskék </a:t>
            </a:r>
          </a:p>
          <a:p>
            <a:pPr lvl="3"/>
            <a:r>
              <a:rPr lang="hu-HU" dirty="0" smtClean="0"/>
              <a:t>tüdőhólyagocskák</a:t>
            </a:r>
          </a:p>
          <a:p>
            <a:pPr lvl="2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16386" name="Picture 2" descr="http://t1.gstatic.com/images?q=tbn:ANd9GcQjymysyIwU3yZ5wKxQrAAhXW28DR25G5sTBarVZ48k55uBiyKI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3151237" cy="31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ep.index.hu/1/0/128/1283/12832/1283283_696386e0f4df49aea6feec124f1d1ef3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Felső légutak: </a:t>
            </a:r>
            <a:endParaRPr lang="sk-SK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3629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Az orrüreg </a:t>
            </a:r>
            <a:r>
              <a:rPr lang="hu-HU" dirty="0" smtClean="0"/>
              <a:t>– itt a szaglósejtek átszűrik a levegőt, ellenőrzik a minőségét. </a:t>
            </a:r>
          </a:p>
          <a:p>
            <a:pPr>
              <a:buNone/>
            </a:pPr>
            <a:r>
              <a:rPr lang="hu-HU" b="1" dirty="0" smtClean="0">
                <a:solidFill>
                  <a:schemeClr val="bg1"/>
                </a:solidFill>
              </a:rPr>
              <a:t>	A levegő felmelegszik, nedvessé válik és megtisztul.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Az orrüregből a belélegzett levegő az </a:t>
            </a:r>
            <a:r>
              <a:rPr lang="hu-HU" b="1" dirty="0" smtClean="0">
                <a:solidFill>
                  <a:srgbClr val="FF0000"/>
                </a:solidFill>
              </a:rPr>
              <a:t>orrgaraton</a:t>
            </a:r>
            <a:r>
              <a:rPr lang="hu-HU" b="1" dirty="0" smtClean="0">
                <a:solidFill>
                  <a:schemeClr val="bg1"/>
                </a:solidFill>
              </a:rPr>
              <a:t> és a </a:t>
            </a:r>
            <a:r>
              <a:rPr lang="hu-HU" b="1" dirty="0" smtClean="0">
                <a:solidFill>
                  <a:srgbClr val="FF0000"/>
                </a:solidFill>
              </a:rPr>
              <a:t>garaton</a:t>
            </a:r>
            <a:r>
              <a:rPr lang="hu-HU" b="1" dirty="0" smtClean="0">
                <a:solidFill>
                  <a:schemeClr val="bg1"/>
                </a:solidFill>
              </a:rPr>
              <a:t> át a gégébe jut.  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4317416" cy="22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rgbClr val="FF0000"/>
                </a:solidFill>
              </a:rPr>
              <a:t>gége</a:t>
            </a:r>
            <a:r>
              <a:rPr lang="hu-HU" dirty="0" smtClean="0">
                <a:solidFill>
                  <a:schemeClr val="bg1"/>
                </a:solidFill>
              </a:rPr>
              <a:t> – a nyak elülső részében helyezkedik el. Egymásba kapcsolódó porcokból áll. Legnagyobb porc a </a:t>
            </a:r>
            <a:r>
              <a:rPr lang="hu-HU" b="1" dirty="0" smtClean="0">
                <a:solidFill>
                  <a:srgbClr val="FF0000"/>
                </a:solidFill>
              </a:rPr>
              <a:t>pajzsporc</a:t>
            </a:r>
            <a:r>
              <a:rPr lang="hu-HU" dirty="0" smtClean="0">
                <a:solidFill>
                  <a:schemeClr val="bg1"/>
                </a:solidFill>
              </a:rPr>
              <a:t> – gégefő, ádámcsutka.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	Itt helyezkednek el a hangképző szervek, </a:t>
            </a:r>
            <a:r>
              <a:rPr lang="hu-HU" b="1" dirty="0" smtClean="0">
                <a:solidFill>
                  <a:srgbClr val="FF0000"/>
                </a:solidFill>
              </a:rPr>
              <a:t>hangszálak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Alsó légutak: </a:t>
            </a:r>
            <a:endParaRPr lang="sk-SK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t2.gstatic.com/images?q=tbn:ANd9GcTtXCZfK5zgse-SKkGUJl3Ocv4Epg_xyf0mCMhXW1riH_vPr8x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2448272" cy="3057295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Qlu40QlcxTaOunlxHAi3VFGvrMglHRh-PcO7x47rixXDBH7C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01008"/>
            <a:ext cx="2664296" cy="314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hangképzés</a:t>
            </a:r>
            <a:endParaRPr lang="sk-SK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27363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tüdőből kiáramló levegő áthalad a gégén a hangszalagok között. Eközben megrezegteti a hangszalagokat, mint valami húrokat. Attól függően, hogy a szalagok mennyire feszülnek, van-e köztük rés, és az mekkora, más-más hang keletkezik.</a:t>
            </a:r>
          </a:p>
          <a:p>
            <a:pPr>
              <a:buNone/>
            </a:pP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http://t2.gstatic.com/images?q=tbn:ANd9GcTAK2FW4zBc9545Dx7oCXs6XUPd-nWKGngLe1ZcLO7o8mX3q8u8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049828" cy="2016224"/>
          </a:xfrm>
          <a:prstGeom prst="rect">
            <a:avLst/>
          </a:prstGeom>
          <a:noFill/>
        </p:spPr>
      </p:pic>
      <p:pic>
        <p:nvPicPr>
          <p:cNvPr id="19462" name="Picture 6" descr="http://mek.niif.hu/00000/00060/html/kepek/geg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2152650" cy="2143125"/>
          </a:xfrm>
          <a:prstGeom prst="rect">
            <a:avLst/>
          </a:prstGeom>
          <a:noFill/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467544" y="6021288"/>
            <a:ext cx="2376264" cy="64807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egészséges gége hangképzéskor.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131840" y="6021288"/>
            <a:ext cx="2376264" cy="64807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egészséges gége légzéskor.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angszalag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3405032" cy="25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r>
              <a:rPr lang="hu-HU" dirty="0" smtClean="0"/>
              <a:t>A gége a légcsőben folytatódik.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rgbClr val="FF0000"/>
                </a:solidFill>
              </a:rPr>
              <a:t>légcső </a:t>
            </a:r>
            <a:r>
              <a:rPr lang="hu-HU" dirty="0" smtClean="0">
                <a:solidFill>
                  <a:schemeClr val="bg1"/>
                </a:solidFill>
              </a:rPr>
              <a:t>porcos felépítésű </a:t>
            </a:r>
            <a:r>
              <a:rPr lang="hu-HU" b="1" dirty="0" smtClean="0">
                <a:solidFill>
                  <a:srgbClr val="FF0000"/>
                </a:solidFill>
              </a:rPr>
              <a:t>két főhörgőre</a:t>
            </a:r>
            <a:r>
              <a:rPr lang="hu-HU" dirty="0" smtClean="0">
                <a:solidFill>
                  <a:schemeClr val="bg1"/>
                </a:solidFill>
              </a:rPr>
              <a:t> ágazva torkollik a tüdőbe, ahol kisebb </a:t>
            </a:r>
            <a:r>
              <a:rPr lang="hu-HU" b="1" dirty="0" smtClean="0">
                <a:solidFill>
                  <a:srgbClr val="FF0000"/>
                </a:solidFill>
              </a:rPr>
              <a:t>hörgőkre</a:t>
            </a:r>
            <a:r>
              <a:rPr lang="hu-HU" dirty="0" smtClean="0">
                <a:solidFill>
                  <a:schemeClr val="bg1"/>
                </a:solidFill>
              </a:rPr>
              <a:t> és </a:t>
            </a:r>
            <a:r>
              <a:rPr lang="hu-HU" b="1" dirty="0" smtClean="0">
                <a:solidFill>
                  <a:srgbClr val="FF0000"/>
                </a:solidFill>
              </a:rPr>
              <a:t>hörgőcskékre</a:t>
            </a:r>
            <a:r>
              <a:rPr lang="hu-HU" dirty="0" smtClean="0">
                <a:solidFill>
                  <a:schemeClr val="bg1"/>
                </a:solidFill>
              </a:rPr>
              <a:t> oszlik.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hörgőcskék </a:t>
            </a:r>
            <a:r>
              <a:rPr lang="hu-HU" b="1" dirty="0" smtClean="0">
                <a:solidFill>
                  <a:srgbClr val="FF0000"/>
                </a:solidFill>
              </a:rPr>
              <a:t>tüdőhólyagocskákban</a:t>
            </a:r>
            <a:r>
              <a:rPr lang="hu-HU" dirty="0" smtClean="0">
                <a:solidFill>
                  <a:schemeClr val="bg1"/>
                </a:solidFill>
              </a:rPr>
              <a:t> végződnek.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Alsó légutak: </a:t>
            </a:r>
            <a:endParaRPr lang="sk-SK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daganatok.hu/files/imce/2003081206legz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77072"/>
            <a:ext cx="3424786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0.gstatic.com/images?q=tbn:ANd9GcRjUTsgFTm5b0q72g2AMkRoDlmiNqyGPOpvdiIMJuJDvOrL4sM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104456" cy="3286835"/>
          </a:xfrm>
          <a:prstGeom prst="rect">
            <a:avLst/>
          </a:prstGeom>
          <a:noFill/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976704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tüdőhólyagocskák falát </a:t>
            </a:r>
            <a:r>
              <a:rPr lang="hu-HU" b="1" dirty="0" smtClean="0">
                <a:solidFill>
                  <a:srgbClr val="FF0000"/>
                </a:solidFill>
              </a:rPr>
              <a:t>kamrácskák</a:t>
            </a:r>
            <a:r>
              <a:rPr lang="hu-HU" dirty="0" smtClean="0">
                <a:solidFill>
                  <a:schemeClr val="bg1"/>
                </a:solidFill>
              </a:rPr>
              <a:t> alkotják.</a:t>
            </a:r>
          </a:p>
          <a:p>
            <a:r>
              <a:rPr lang="hu-HU" dirty="0" smtClean="0"/>
              <a:t>A hólyagocskák fala gazdagon erezett, és itt megy végbe a külső gázcsere a levegő és a hólyagocskák falában áramló vér között.  </a:t>
            </a:r>
            <a:endParaRPr lang="hu-HU" dirty="0"/>
          </a:p>
        </p:txBody>
      </p:sp>
      <p:pic>
        <p:nvPicPr>
          <p:cNvPr id="21508" name="Picture 4" descr="http://t3.gstatic.com/images?q=tbn:ANd9GcTvpyqN9ZGC_rvkr6j4oMYLWW6gz12SjaHoJZTSMoYOZ6YIloZ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7115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358</Words>
  <Application>Microsoft Office PowerPoint</Application>
  <PresentationFormat>Prezentácia na obrazovke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Špička</vt:lpstr>
      <vt:lpstr>A légzőrendszer Dýchacia sústava</vt:lpstr>
      <vt:lpstr>A légzés az élet alapvető megnyilvánulása. Nem tudatos jelenség. </vt:lpstr>
      <vt:lpstr>A légzőszerveket felosztjuk: </vt:lpstr>
      <vt:lpstr>Prezentácia programu PowerPoint</vt:lpstr>
      <vt:lpstr>Felső légutak: </vt:lpstr>
      <vt:lpstr>Alsó légutak: </vt:lpstr>
      <vt:lpstr>A hangképzés</vt:lpstr>
      <vt:lpstr>Alsó légutak: </vt:lpstr>
      <vt:lpstr>Prezentácia programu PowerPoint</vt:lpstr>
      <vt:lpstr>Alsó légutak: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 LÉGZÉS </vt:lpstr>
      <vt:lpstr>Prezentácia programu PowerPoint</vt:lpstr>
      <vt:lpstr>A légkör hatása a légzőrendszerre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légzőrendszer Dýchacia sústava</dc:title>
  <dc:creator>ZS Lehnice</dc:creator>
  <cp:lastModifiedBy>Admin2S</cp:lastModifiedBy>
  <cp:revision>28</cp:revision>
  <dcterms:created xsi:type="dcterms:W3CDTF">2011-02-09T17:49:16Z</dcterms:created>
  <dcterms:modified xsi:type="dcterms:W3CDTF">2020-04-18T14:34:53Z</dcterms:modified>
</cp:coreProperties>
</file>