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825" autoAdjust="0"/>
  </p:normalViewPr>
  <p:slideViewPr>
    <p:cSldViewPr snapToGrid="0">
      <p:cViewPr>
        <p:scale>
          <a:sx n="72" d="100"/>
          <a:sy n="72" d="100"/>
        </p:scale>
        <p:origin x="-57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92A3-E07C-496B-A5F4-37CE0B98673B}" type="datetimeFigureOut">
              <a:rPr lang="sk-SK" smtClean="0"/>
              <a:t>29. 4. 2020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9A25-FBFD-4397-8E39-B06C2D191D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357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92A3-E07C-496B-A5F4-37CE0B98673B}" type="datetimeFigureOut">
              <a:rPr lang="sk-SK" smtClean="0"/>
              <a:t>29. 4. 2020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9A25-FBFD-4397-8E39-B06C2D191D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83631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92A3-E07C-496B-A5F4-37CE0B98673B}" type="datetimeFigureOut">
              <a:rPr lang="sk-SK" smtClean="0"/>
              <a:t>29. 4. 2020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9A25-FBFD-4397-8E39-B06C2D191D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11564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92A3-E07C-496B-A5F4-37CE0B98673B}" type="datetimeFigureOut">
              <a:rPr lang="sk-SK" smtClean="0"/>
              <a:t>29. 4. 2020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9A25-FBFD-4397-8E39-B06C2D191D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1865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92A3-E07C-496B-A5F4-37CE0B98673B}" type="datetimeFigureOut">
              <a:rPr lang="sk-SK" smtClean="0"/>
              <a:t>29. 4. 2020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9A25-FBFD-4397-8E39-B06C2D191D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5463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92A3-E07C-496B-A5F4-37CE0B98673B}" type="datetimeFigureOut">
              <a:rPr lang="sk-SK" smtClean="0"/>
              <a:t>29. 4. 2020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9A25-FBFD-4397-8E39-B06C2D191D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4972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92A3-E07C-496B-A5F4-37CE0B98673B}" type="datetimeFigureOut">
              <a:rPr lang="sk-SK" smtClean="0"/>
              <a:t>29. 4. 2020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9A25-FBFD-4397-8E39-B06C2D191D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42550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92A3-E07C-496B-A5F4-37CE0B98673B}" type="datetimeFigureOut">
              <a:rPr lang="sk-SK" smtClean="0"/>
              <a:t>29. 4. 2020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9A25-FBFD-4397-8E39-B06C2D191D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05630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92A3-E07C-496B-A5F4-37CE0B98673B}" type="datetimeFigureOut">
              <a:rPr lang="sk-SK" smtClean="0"/>
              <a:t>29. 4. 2020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9A25-FBFD-4397-8E39-B06C2D191D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42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92A3-E07C-496B-A5F4-37CE0B98673B}" type="datetimeFigureOut">
              <a:rPr lang="sk-SK" smtClean="0"/>
              <a:t>29. 4. 2020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9A25-FBFD-4397-8E39-B06C2D191D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74871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92A3-E07C-496B-A5F4-37CE0B98673B}" type="datetimeFigureOut">
              <a:rPr lang="sk-SK" smtClean="0"/>
              <a:t>29. 4. 2020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9A25-FBFD-4397-8E39-B06C2D191D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53074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592A3-E07C-496B-A5F4-37CE0B98673B}" type="datetimeFigureOut">
              <a:rPr lang="sk-SK" smtClean="0"/>
              <a:t>29. 4. 2020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29A25-FBFD-4397-8E39-B06C2D191D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8464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skole.sk/userfiles/image/Zofia/Apr%C3%ADl/Pr%C3%ADrodoveda/Pr%C3%ADrodoveda%207%20-%20Obehov%C3%A1%20s%C3%BAstava_html_e901715.pn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4" descr="Zdroj: http://en.wikipedia.org/wiki/Circulatory_system">
            <a:hlinkClick r:id="rId2" tgtFrame="&quot;_blank&quot;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5478" y="291404"/>
            <a:ext cx="2464232" cy="46804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Obdĺžnik 4"/>
          <p:cNvSpPr/>
          <p:nvPr/>
        </p:nvSpPr>
        <p:spPr>
          <a:xfrm>
            <a:off x="309967" y="291404"/>
            <a:ext cx="109727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hu-HU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A keringési rendszer - </a:t>
            </a:r>
            <a:r>
              <a:rPr lang="sk-SK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Obehová </a:t>
            </a:r>
            <a:r>
              <a:rPr lang="sk-SK" sz="20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sústava človeka </a:t>
            </a:r>
            <a:endParaRPr lang="sk-SK" sz="2000" b="1" dirty="0" smtClean="0">
              <a:solidFill>
                <a:srgbClr val="FF0000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hu-HU" sz="2000" b="1" dirty="0" smtClean="0">
                <a:solidFill>
                  <a:schemeClr val="accent5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SZEREPE</a:t>
            </a:r>
            <a:endParaRPr lang="sk-SK" sz="2000" b="1" dirty="0">
              <a:solidFill>
                <a:schemeClr val="accent5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sk-SK" sz="2000" b="1" dirty="0" smtClean="0">
              <a:solidFill>
                <a:srgbClr val="FF0000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sk-SK" sz="20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a) </a:t>
            </a:r>
            <a:r>
              <a:rPr lang="hu-HU" sz="20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SZÁLLÍTÓ SZEREP:</a:t>
            </a:r>
          </a:p>
          <a:p>
            <a:pPr lvl="0">
              <a:lnSpc>
                <a:spcPct val="150000"/>
              </a:lnSpc>
            </a:pPr>
            <a:r>
              <a:rPr lang="hu-HU" sz="2000" b="1" dirty="0" smtClean="0">
                <a:latin typeface="Comic Sans MS" panose="030F0702030302020204" pitchFamily="66" charset="0"/>
              </a:rPr>
              <a:t>- lehetővé teszi az anyagok szállítását a testben. Tápanyagokat, oxigént, tápanyagokat, hormonokat, ásványi anyagokat szállít a sejtekbe. A sejtekből szállítja a szén-dioxidot a </a:t>
            </a:r>
            <a:r>
              <a:rPr lang="hu-HU" sz="2000" b="1" dirty="0" err="1" smtClean="0">
                <a:latin typeface="Comic Sans MS" panose="030F0702030302020204" pitchFamily="66" charset="0"/>
              </a:rPr>
              <a:t>légzőrendszerbe</a:t>
            </a:r>
            <a:r>
              <a:rPr lang="hu-HU" sz="2000" b="1" dirty="0" smtClean="0"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hu-HU" sz="2000" b="1" dirty="0" smtClean="0">
                <a:latin typeface="Comic Sans MS" panose="030F0702030302020204" pitchFamily="66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hu-HU" sz="20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b) </a:t>
            </a:r>
            <a:r>
              <a:rPr lang="hu-HU" sz="2000" b="1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HŐSZABÁLYOZÓ</a:t>
            </a:r>
            <a:r>
              <a:rPr lang="hu-HU" sz="20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SZEREP:</a:t>
            </a:r>
          </a:p>
          <a:p>
            <a:pPr lvl="0">
              <a:lnSpc>
                <a:spcPct val="150000"/>
              </a:lnSpc>
            </a:pPr>
            <a:r>
              <a:rPr lang="hu-HU" sz="2000" b="1" dirty="0" smtClean="0">
                <a:latin typeface="Comic Sans MS" panose="030F0702030302020204" pitchFamily="66" charset="0"/>
              </a:rPr>
              <a:t>- fenntartja a test állandó testhőmérsékletét.</a:t>
            </a:r>
          </a:p>
          <a:p>
            <a:pPr>
              <a:lnSpc>
                <a:spcPct val="150000"/>
              </a:lnSpc>
            </a:pPr>
            <a:r>
              <a:rPr lang="hu-HU" sz="2000" b="1" dirty="0" smtClean="0">
                <a:latin typeface="Comic Sans MS" panose="030F0702030302020204" pitchFamily="66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hu-HU" sz="20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c) VÉDELMI SZEREP:</a:t>
            </a:r>
          </a:p>
          <a:p>
            <a:pPr lvl="0">
              <a:lnSpc>
                <a:spcPct val="150000"/>
              </a:lnSpc>
            </a:pPr>
            <a:r>
              <a:rPr lang="hu-HU" sz="2000" b="1" dirty="0" smtClean="0">
                <a:latin typeface="Comic Sans MS" panose="030F0702030302020204" pitchFamily="66" charset="0"/>
              </a:rPr>
              <a:t>- védi a szervezetet a </a:t>
            </a:r>
            <a:r>
              <a:rPr lang="hu-HU" sz="2000" b="1" dirty="0" err="1" smtClean="0">
                <a:latin typeface="Comic Sans MS" panose="030F0702030302020204" pitchFamily="66" charset="0"/>
              </a:rPr>
              <a:t>kórókozóktól</a:t>
            </a:r>
            <a:r>
              <a:rPr lang="hu-HU" sz="2000" b="1" dirty="0" smtClean="0">
                <a:latin typeface="Comic Sans MS" panose="030F0702030302020204" pitchFamily="66" charset="0"/>
              </a:rPr>
              <a:t> – vírusok, baktériumok, gombák, paraziták. 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hu-HU" sz="2000" b="1" dirty="0" smtClean="0">
              <a:solidFill>
                <a:srgbClr val="FF0000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222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94469" y="444694"/>
            <a:ext cx="1163922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0" algn="just">
              <a:lnSpc>
                <a:spcPct val="150000"/>
              </a:lnSpc>
              <a:spcAft>
                <a:spcPts val="0"/>
              </a:spcAft>
            </a:pPr>
            <a:r>
              <a:rPr lang="hu-HU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A keringési rendszer alkotóelemei:</a:t>
            </a:r>
            <a:endParaRPr lang="hu-HU" sz="2000" b="1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000" b="1" dirty="0" smtClean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 </a:t>
            </a:r>
            <a:endParaRPr lang="hu-HU" sz="2000" b="1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  <a:buClr>
                <a:srgbClr val="FF0000"/>
              </a:buClr>
              <a:buSzPts val="1000"/>
              <a:tabLst>
                <a:tab pos="228600" algn="l"/>
              </a:tabLst>
            </a:pPr>
            <a:r>
              <a:rPr lang="hu-HU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1. testnedvek:</a:t>
            </a:r>
            <a:endParaRPr lang="hu-HU" sz="2000" b="1" dirty="0" smtClean="0">
              <a:latin typeface="Comic Sans MS" panose="030F0702030302020204" pitchFamily="66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000" b="1" dirty="0" smtClean="0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vér - </a:t>
            </a:r>
            <a:r>
              <a:rPr lang="hu-HU" sz="2000" b="1" dirty="0" err="1" smtClean="0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krv</a:t>
            </a:r>
            <a:r>
              <a:rPr lang="hu-HU" sz="2000" b="1" dirty="0" smtClean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 – lehetővé teszi az anyagok szállítását a testben. </a:t>
            </a:r>
            <a:endParaRPr lang="hu-HU" sz="2000" b="1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000" b="1" dirty="0" smtClean="0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nyirok </a:t>
            </a:r>
            <a:r>
              <a:rPr lang="hu-HU" sz="2000" b="1" dirty="0" smtClean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– testnedv, amely tápanyagokat és salakanyagokat szállít.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2. erek: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FF0000"/>
              </a:buClr>
              <a:buSzPts val="1000"/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hu-HU" sz="2000" b="1" dirty="0" smtClean="0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vérerek - </a:t>
            </a:r>
            <a:r>
              <a:rPr lang="hu-HU" sz="2000" b="1" dirty="0" err="1" smtClean="0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cievy</a:t>
            </a:r>
            <a:r>
              <a:rPr lang="hu-HU" sz="2000" b="1" dirty="0" smtClean="0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hu-HU" sz="2000" b="1" dirty="0" smtClean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– vér áramlik benne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FF0000"/>
              </a:buClr>
              <a:buSzPts val="1000"/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hu-HU" sz="2000" b="1" dirty="0" smtClean="0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nyirokerek </a:t>
            </a:r>
            <a:r>
              <a:rPr lang="hu-HU" sz="2000" b="1" dirty="0" smtClean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– nyirok áramlik bennük</a:t>
            </a:r>
            <a:endParaRPr lang="hu-HU" sz="2000" b="1" dirty="0" smtClean="0">
              <a:latin typeface="Comic Sans MS" panose="030F0702030302020204" pitchFamily="66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0850" lvl="0" indent="-450850" algn="just">
              <a:lnSpc>
                <a:spcPct val="150000"/>
              </a:lnSpc>
              <a:spcAft>
                <a:spcPts val="0"/>
              </a:spcAft>
              <a:buClr>
                <a:srgbClr val="FF0000"/>
              </a:buClr>
              <a:buSzPts val="1000"/>
              <a:tabLst>
                <a:tab pos="228600" algn="l"/>
              </a:tabLst>
            </a:pPr>
            <a:r>
              <a:rPr lang="hu-HU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3. szív - </a:t>
            </a:r>
            <a:r>
              <a:rPr lang="hu-HU" sz="2000" b="1" dirty="0" err="1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srdce</a:t>
            </a:r>
            <a:r>
              <a:rPr lang="hu-HU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hu-HU" sz="2000" b="1" dirty="0" smtClean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– a vért pumpálja a testbe, biztosítja a vér folyamatos áramlását a testben. </a:t>
            </a:r>
            <a:endParaRPr lang="hu-HU" sz="2000" b="1" dirty="0">
              <a:latin typeface="Comic Sans MS" panose="030F0702030302020204" pitchFamily="66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145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511444" y="273227"/>
            <a:ext cx="11375755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hu-HU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A vér - </a:t>
            </a:r>
            <a:r>
              <a:rPr lang="sk-SK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Krv</a:t>
            </a:r>
            <a:endParaRPr lang="sk-SK" sz="2000" b="1" dirty="0" smtClean="0">
              <a:solidFill>
                <a:srgbClr val="FF000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000" b="1" dirty="0" smtClean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– életfontosságú vörös színű folyadék, amely a vérerekben áramlik a</a:t>
            </a:r>
            <a:r>
              <a:rPr lang="hu-HU" sz="2000" b="1" dirty="0" smtClean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z egész testben. </a:t>
            </a:r>
            <a:endParaRPr lang="hu-HU" sz="2000" b="1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hu-HU" sz="2000" b="1" dirty="0" smtClean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lehetővé teszi az anyagok szállítását a testben.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000" b="1" dirty="0" smtClean="0">
                <a:solidFill>
                  <a:schemeClr val="accent5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 VÉR ALKOTÓELEMEI:</a:t>
            </a:r>
            <a:endParaRPr lang="hu-HU" sz="2000" b="1" dirty="0" smtClean="0">
              <a:solidFill>
                <a:schemeClr val="accent5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AutoNum type="alphaLcParenR"/>
            </a:pPr>
            <a:r>
              <a:rPr lang="hu-HU" sz="2000" b="1" dirty="0" smtClean="0">
                <a:solidFill>
                  <a:srgbClr val="9900CC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VÉRPLAZMA - </a:t>
            </a:r>
            <a:r>
              <a:rPr lang="sk-SK" sz="2000" b="1" dirty="0" smtClean="0">
                <a:solidFill>
                  <a:srgbClr val="9900CC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krvná </a:t>
            </a:r>
            <a:r>
              <a:rPr lang="hu-HU" sz="2000" b="1" dirty="0" smtClean="0">
                <a:solidFill>
                  <a:srgbClr val="9900CC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plazma – </a:t>
            </a:r>
            <a:r>
              <a:rPr lang="hu-HU" sz="2000" b="1" dirty="0" smtClean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átlátszó, </a:t>
            </a:r>
            <a:r>
              <a:rPr lang="hu-HU" sz="2000" b="1" dirty="0" smtClean="0">
                <a:solidFill>
                  <a:schemeClr val="accent4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sárgás folyadék, </a:t>
            </a:r>
            <a:r>
              <a:rPr lang="hu-HU" sz="2000" b="1" dirty="0" smtClean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a vé55%-át alkotja. Vizet, tápanyagokat, fehérjéket tartalmaz.</a:t>
            </a:r>
            <a:endParaRPr lang="hu-HU" sz="2000" b="1" dirty="0" smtClean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hu-HU" sz="2000" b="1" dirty="0" smtClean="0">
                <a:solidFill>
                  <a:srgbClr val="9900CC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b) VÖRÖSVÉRSEJTEK - </a:t>
            </a:r>
            <a:r>
              <a:rPr lang="sk-SK" sz="2000" b="1" dirty="0" smtClean="0">
                <a:solidFill>
                  <a:srgbClr val="9900CC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červené krvinky</a:t>
            </a:r>
            <a:r>
              <a:rPr lang="hu-HU" sz="2000" b="1" dirty="0" smtClean="0">
                <a:solidFill>
                  <a:srgbClr val="9900CC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hu-HU" sz="2000" b="1" dirty="0" smtClean="0">
                <a:solidFill>
                  <a:schemeClr val="accent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hu-HU" sz="2000" b="1" dirty="0" err="1" smtClean="0">
                <a:solidFill>
                  <a:schemeClr val="accent1"/>
                </a:solidFill>
                <a:latin typeface="Comic Sans MS" panose="030F0702030302020204" pitchFamily="66" charset="0"/>
              </a:rPr>
              <a:t>erytrocyták</a:t>
            </a:r>
            <a:r>
              <a:rPr lang="hu-HU" sz="2000" b="1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) </a:t>
            </a:r>
            <a:r>
              <a:rPr lang="hu-HU" sz="2000" b="1" dirty="0" smtClean="0">
                <a:latin typeface="Comic Sans MS" panose="030F0702030302020204" pitchFamily="66" charset="0"/>
              </a:rPr>
              <a:t>– </a:t>
            </a:r>
            <a:r>
              <a:rPr lang="hu-HU" sz="2000" b="1" dirty="0" smtClean="0">
                <a:latin typeface="Comic Sans MS" panose="030F0702030302020204" pitchFamily="66" charset="0"/>
              </a:rPr>
              <a:t>apró, kerek, rugalmas sejtmag nélküli testecskék. A csontvelőben keletkeznek, a lépben semmisülnek meg. </a:t>
            </a:r>
            <a:r>
              <a:rPr lang="hu-H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Vörös</a:t>
            </a:r>
            <a:r>
              <a:rPr lang="hu-HU" sz="2000" b="1" dirty="0" smtClean="0">
                <a:latin typeface="Comic Sans MS" panose="030F0702030302020204" pitchFamily="66" charset="0"/>
              </a:rPr>
              <a:t> festékanyagot, </a:t>
            </a:r>
            <a:r>
              <a:rPr lang="hu-H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hemoglobint</a:t>
            </a:r>
            <a:r>
              <a:rPr lang="hu-HU" sz="2000" b="1" dirty="0" smtClean="0">
                <a:latin typeface="Comic Sans MS" panose="030F0702030302020204" pitchFamily="66" charset="0"/>
              </a:rPr>
              <a:t> tartalmaznak, melyre az oxigén és a szén-dioxid kötődik. </a:t>
            </a:r>
            <a:endParaRPr lang="hu-HU" sz="2000" b="1" dirty="0" smtClean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hu-HU" sz="2000" b="1" dirty="0" smtClean="0">
                <a:solidFill>
                  <a:srgbClr val="9900CC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c) FEHÉRVÉRSEJTEK - </a:t>
            </a:r>
            <a:r>
              <a:rPr lang="sk-SK" sz="2000" b="1" dirty="0" smtClean="0">
                <a:solidFill>
                  <a:srgbClr val="9900CC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biele krvinky </a:t>
            </a:r>
            <a:r>
              <a:rPr lang="hu-HU" sz="2000" b="1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(</a:t>
            </a:r>
            <a:r>
              <a:rPr lang="hu-HU" sz="2000" b="1" dirty="0" err="1" smtClean="0">
                <a:solidFill>
                  <a:schemeClr val="accent1"/>
                </a:solidFill>
                <a:latin typeface="Comic Sans MS" panose="030F0702030302020204" pitchFamily="66" charset="0"/>
              </a:rPr>
              <a:t>leukocyták</a:t>
            </a:r>
            <a:r>
              <a:rPr lang="hu-HU" sz="2000" b="1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) </a:t>
            </a:r>
            <a:r>
              <a:rPr lang="hu-HU" sz="2000" b="1" dirty="0" smtClean="0">
                <a:latin typeface="Comic Sans MS" panose="030F0702030302020204" pitchFamily="66" charset="0"/>
              </a:rPr>
              <a:t>– védelmi szerepük van. </a:t>
            </a:r>
            <a:r>
              <a:rPr lang="hu-HU" sz="2000" b="1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Képesek elnyelni</a:t>
            </a:r>
            <a:r>
              <a:rPr lang="hu-HU" sz="2000" b="1" dirty="0" smtClean="0">
                <a:latin typeface="Comic Sans MS" panose="030F0702030302020204" pitchFamily="66" charset="0"/>
              </a:rPr>
              <a:t> a szervezetbe jutó </a:t>
            </a:r>
            <a:r>
              <a:rPr lang="hu-HU" sz="2000" b="1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idegen anyagokat </a:t>
            </a:r>
            <a:r>
              <a:rPr lang="hu-HU" sz="2000" b="1" dirty="0" smtClean="0">
                <a:latin typeface="Comic Sans MS" panose="030F0702030302020204" pitchFamily="66" charset="0"/>
              </a:rPr>
              <a:t>– baktériumokat, vírusokat, élősködőket. A csontvelőben keletkeznek. </a:t>
            </a:r>
            <a:endParaRPr lang="hu-HU" sz="2000" b="1" dirty="0" smtClean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hu-HU" sz="2000" b="1" dirty="0" smtClean="0">
                <a:solidFill>
                  <a:srgbClr val="9900CC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d) </a:t>
            </a:r>
            <a:r>
              <a:rPr lang="hu-HU" sz="2000" b="1" dirty="0" err="1" smtClean="0">
                <a:solidFill>
                  <a:srgbClr val="9900CC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VÉRLEMEZKÉK</a:t>
            </a:r>
            <a:r>
              <a:rPr lang="hu-HU" sz="2000" b="1" dirty="0" smtClean="0">
                <a:solidFill>
                  <a:srgbClr val="9900CC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 - </a:t>
            </a:r>
            <a:r>
              <a:rPr lang="sk-SK" sz="2000" b="1" dirty="0" smtClean="0">
                <a:solidFill>
                  <a:srgbClr val="9900CC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krvné doštičky </a:t>
            </a:r>
            <a:r>
              <a:rPr lang="hu-HU" sz="2000" b="1" dirty="0" smtClean="0">
                <a:solidFill>
                  <a:schemeClr val="accent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hu-HU" sz="2000" b="1" dirty="0" err="1" smtClean="0">
                <a:solidFill>
                  <a:schemeClr val="accent1"/>
                </a:solidFill>
                <a:latin typeface="Comic Sans MS" panose="030F0702030302020204" pitchFamily="66" charset="0"/>
              </a:rPr>
              <a:t>trombocyták</a:t>
            </a:r>
            <a:r>
              <a:rPr lang="hu-HU" sz="2000" b="1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) </a:t>
            </a:r>
            <a:r>
              <a:rPr lang="hu-HU" sz="2000" b="1" dirty="0" smtClean="0">
                <a:latin typeface="Comic Sans MS" panose="030F0702030302020204" pitchFamily="66" charset="0"/>
              </a:rPr>
              <a:t>– a véralvadást biztosítják. A sérült helyen var keletkezik. </a:t>
            </a:r>
            <a:endParaRPr lang="hu-HU" sz="2000" b="1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sk-SK" sz="2000" b="1" dirty="0">
              <a:solidFill>
                <a:srgbClr val="FF000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72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2S\Desktop\A vér alkotóeleme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360" y="343108"/>
            <a:ext cx="5762831" cy="5762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160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63471" y="499430"/>
            <a:ext cx="1151524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000" b="1" dirty="0" smtClean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Egészséges felnőtt ember testében 5 – 7 liter vér áramlik. 3 liter vérveszteség halálos kimenetelű. </a:t>
            </a:r>
            <a:endParaRPr lang="hu-HU" sz="2000" b="1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VÉRCSOPORTOK - </a:t>
            </a:r>
            <a:r>
              <a:rPr lang="hu-HU" sz="2000" b="1" u="sng" dirty="0" err="1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krvné</a:t>
            </a:r>
            <a:r>
              <a:rPr lang="hu-HU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hu-HU" sz="2000" b="1" u="sng" dirty="0" err="1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skupiny</a:t>
            </a:r>
            <a:r>
              <a:rPr lang="hu-HU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r>
              <a:rPr lang="hu-HU" sz="2000" b="1" dirty="0" smtClean="0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0, A, B, AB</a:t>
            </a:r>
            <a:endParaRPr lang="hu-HU" sz="2000" b="1" dirty="0" smtClean="0">
              <a:solidFill>
                <a:srgbClr val="7030A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000" b="1" dirty="0" smtClean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Nagyobb vérveszteségnél – </a:t>
            </a:r>
            <a:r>
              <a:rPr lang="hu-HU" sz="2000" b="1" dirty="0" smtClean="0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vérátömlesztést</a:t>
            </a:r>
            <a:r>
              <a:rPr lang="hu-HU" sz="2000" b="1" dirty="0" smtClean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 = </a:t>
            </a:r>
            <a:r>
              <a:rPr lang="hu-HU" sz="2000" b="1" dirty="0" err="1" smtClean="0">
                <a:solidFill>
                  <a:schemeClr val="accent6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transfúziót</a:t>
            </a:r>
            <a:r>
              <a:rPr lang="hu-HU" sz="2000" b="1" dirty="0" smtClean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 végeznek – pótolják a hiányzó vért. </a:t>
            </a:r>
            <a:r>
              <a:rPr lang="hu-HU" sz="2000" b="1" dirty="0" smtClean="0">
                <a:solidFill>
                  <a:schemeClr val="accent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Véradó </a:t>
            </a:r>
            <a:r>
              <a:rPr lang="hu-HU" sz="2000" b="1" dirty="0" smtClean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= 18-60 év közötti egészséges ember.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000" b="1" dirty="0" smtClean="0">
                <a:solidFill>
                  <a:srgbClr val="9900CC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VÉRADÁS VÉRCSOPORTOK SZERINT:  </a:t>
            </a:r>
            <a:endParaRPr lang="hu-HU" sz="2000" b="1" dirty="0" smtClean="0">
              <a:solidFill>
                <a:srgbClr val="9900CC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Výsledok vyhľadávania obrázkov pre dopyt krvné skupin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091" y="3114972"/>
            <a:ext cx="4974364" cy="34437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250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212</Words>
  <Application>Microsoft Office PowerPoint</Application>
  <PresentationFormat>Vlastná</PresentationFormat>
  <Paragraphs>32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Motív balíka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Užívateľ</dc:creator>
  <cp:lastModifiedBy>Admin2S</cp:lastModifiedBy>
  <cp:revision>14</cp:revision>
  <dcterms:created xsi:type="dcterms:W3CDTF">2020-02-19T14:15:48Z</dcterms:created>
  <dcterms:modified xsi:type="dcterms:W3CDTF">2020-04-29T19:00:00Z</dcterms:modified>
</cp:coreProperties>
</file>