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6" r:id="rId8"/>
    <p:sldId id="263" r:id="rId9"/>
    <p:sldId id="264" r:id="rId10"/>
    <p:sldId id="302" r:id="rId11"/>
    <p:sldId id="265" r:id="rId12"/>
    <p:sldId id="269" r:id="rId13"/>
    <p:sldId id="279" r:id="rId14"/>
    <p:sldId id="271" r:id="rId15"/>
    <p:sldId id="272" r:id="rId16"/>
    <p:sldId id="273"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 id="289" r:id="rId30"/>
    <p:sldId id="290" r:id="rId31"/>
    <p:sldId id="288" r:id="rId32"/>
    <p:sldId id="292" r:id="rId33"/>
    <p:sldId id="293" r:id="rId34"/>
    <p:sldId id="294" r:id="rId35"/>
    <p:sldId id="295" r:id="rId36"/>
    <p:sldId id="296" r:id="rId37"/>
    <p:sldId id="297" r:id="rId38"/>
    <p:sldId id="298" r:id="rId39"/>
    <p:sldId id="299" r:id="rId40"/>
    <p:sldId id="300" r:id="rId4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20" y="-21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349795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258015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13556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87474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106103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133799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77073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234483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224372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221276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0DFBB758-5B64-4927-A59A-A2BA38C6CC41}" type="datetimeFigureOut">
              <a:rPr lang="pl-PL" smtClean="0"/>
              <a:pPr/>
              <a:t>06.12.2017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279238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BB758-5B64-4927-A59A-A2BA38C6CC41}" type="datetimeFigureOut">
              <a:rPr lang="pl-PL" smtClean="0"/>
              <a:pPr/>
              <a:t>06.12.2017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0BCEC-163B-42D4-93BB-83DDC737D210}" type="slidenum">
              <a:rPr lang="pl-PL" smtClean="0"/>
              <a:pPr/>
              <a:t>‹#›</a:t>
            </a:fld>
            <a:endParaRPr lang="pl-PL"/>
          </a:p>
        </p:txBody>
      </p:sp>
    </p:spTree>
    <p:extLst>
      <p:ext uri="{BB962C8B-B14F-4D97-AF65-F5344CB8AC3E}">
        <p14:creationId xmlns:p14="http://schemas.microsoft.com/office/powerpoint/2010/main" xmlns="" val="101916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6496" y="0"/>
            <a:ext cx="10515600" cy="1325563"/>
          </a:xfrm>
        </p:spPr>
        <p:txBody>
          <a:bodyPr>
            <a:normAutofit/>
          </a:bodyPr>
          <a:lstStyle/>
          <a:p>
            <a:pPr algn="ctr"/>
            <a:r>
              <a:rPr lang="pl-PL" sz="4800" b="1" dirty="0" smtClean="0"/>
              <a:t>SAVOIR - VIVRE</a:t>
            </a:r>
            <a:endParaRPr lang="pl-PL" sz="4800" b="1" dirty="0"/>
          </a:p>
        </p:txBody>
      </p:sp>
      <p:sp>
        <p:nvSpPr>
          <p:cNvPr id="3" name="Symbol zastępczy zawartości 2"/>
          <p:cNvSpPr>
            <a:spLocks noGrp="1"/>
          </p:cNvSpPr>
          <p:nvPr>
            <p:ph idx="1"/>
          </p:nvPr>
        </p:nvSpPr>
        <p:spPr>
          <a:xfrm>
            <a:off x="299803" y="764498"/>
            <a:ext cx="11053997" cy="5876145"/>
          </a:xfrm>
        </p:spPr>
        <p:txBody>
          <a:bodyPr>
            <a:noAutofit/>
          </a:bodyPr>
          <a:lstStyle/>
          <a:p>
            <a:pPr marL="0" indent="0">
              <a:buNone/>
            </a:pPr>
            <a:r>
              <a:rPr lang="pl-PL" dirty="0" smtClean="0"/>
              <a:t>TELEFON</a:t>
            </a:r>
            <a:endParaRPr lang="pl-PL" dirty="0"/>
          </a:p>
          <a:p>
            <a:pPr marL="0" indent="0">
              <a:buNone/>
            </a:pPr>
            <a:r>
              <a:rPr lang="pl-PL" dirty="0" smtClean="0"/>
              <a:t>Zaczynamy od przedstawienia się</a:t>
            </a:r>
          </a:p>
          <a:p>
            <a:pPr marL="0" indent="0">
              <a:buNone/>
            </a:pPr>
            <a:r>
              <a:rPr lang="pl-PL" b="1" dirty="0" smtClean="0"/>
              <a:t>NAZWA INSTYTUCJI, IMIĘ , NAZWISKO</a:t>
            </a:r>
          </a:p>
          <a:p>
            <a:pPr marL="0" indent="0">
              <a:buNone/>
            </a:pPr>
            <a:r>
              <a:rPr lang="pl-PL" sz="2400" b="1" dirty="0"/>
              <a:t/>
            </a:r>
            <a:br>
              <a:rPr lang="pl-PL" sz="2400" b="1" dirty="0"/>
            </a:br>
            <a:r>
              <a:rPr lang="pl-PL" sz="2400" b="1" dirty="0"/>
              <a:t>Powinniśmy pamiętać aby:</a:t>
            </a:r>
            <a:br>
              <a:rPr lang="pl-PL" sz="2400" b="1" dirty="0"/>
            </a:br>
            <a:r>
              <a:rPr lang="pl-PL" sz="2400" b="1" dirty="0"/>
              <a:t>nie zaczynać rozmowy od „Kto mówi?”,</a:t>
            </a:r>
            <a:br>
              <a:rPr lang="pl-PL" sz="2400" b="1" dirty="0"/>
            </a:br>
            <a:r>
              <a:rPr lang="pl-PL" sz="2400" b="1" dirty="0"/>
              <a:t>nie dzwonić w sprawach służbowych w niedzielę bez wyraźnej konieczności,</a:t>
            </a:r>
            <a:br>
              <a:rPr lang="pl-PL" sz="2400" b="1" dirty="0"/>
            </a:br>
            <a:r>
              <a:rPr lang="pl-PL" sz="2400" b="1" dirty="0"/>
              <a:t>nie dzwonić do domu, gdzie leży ktoś poważnie </a:t>
            </a:r>
            <a:r>
              <a:rPr lang="pl-PL" sz="2400" b="1" dirty="0" smtClean="0"/>
              <a:t>chory </a:t>
            </a:r>
          </a:p>
          <a:p>
            <a:pPr marL="0" indent="0">
              <a:buNone/>
            </a:pPr>
            <a:r>
              <a:rPr lang="pl-PL" dirty="0" smtClean="0"/>
              <a:t>Nie </a:t>
            </a:r>
            <a:r>
              <a:rPr lang="pl-PL" dirty="0"/>
              <a:t>wypada dzwonić po godzinie 22:00. </a:t>
            </a:r>
          </a:p>
        </p:txBody>
      </p:sp>
    </p:spTree>
    <p:extLst>
      <p:ext uri="{BB962C8B-B14F-4D97-AF65-F5344CB8AC3E}">
        <p14:creationId xmlns:p14="http://schemas.microsoft.com/office/powerpoint/2010/main" xmlns="" val="115896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9921" y="179882"/>
            <a:ext cx="11872210" cy="6565692"/>
          </a:xfrm>
        </p:spPr>
        <p:txBody>
          <a:bodyPr/>
          <a:lstStyle/>
          <a:p>
            <a:pPr lvl="0"/>
            <a:r>
              <a:rPr lang="pl-PL" sz="4400" dirty="0"/>
              <a:t>Organizując ważne spotkanie lub uroczystość służbową, zadbaj o staranne przygotowania; pamiętaj, że powinny się one rozpocząć z odpowiednim wyprzedzeniem czasowym.</a:t>
            </a:r>
          </a:p>
          <a:p>
            <a:pPr lvl="0"/>
            <a:r>
              <a:rPr lang="pl-PL" sz="4400" dirty="0"/>
              <a:t>Prowadząc z gośćmi lub kontrahentami swobodne i niezobowiązujące rozmowy, stosuj zasady „small talk"; dyskutuj wyłącznie o sprawach, które wywołują pozytywne skojarzenia.</a:t>
            </a:r>
          </a:p>
          <a:p>
            <a:endParaRPr lang="pl-PL" dirty="0"/>
          </a:p>
        </p:txBody>
      </p:sp>
    </p:spTree>
    <p:extLst>
      <p:ext uri="{BB962C8B-B14F-4D97-AF65-F5344CB8AC3E}">
        <p14:creationId xmlns:p14="http://schemas.microsoft.com/office/powerpoint/2010/main" xmlns="" val="4164359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9685" y="344774"/>
            <a:ext cx="11422505" cy="6385810"/>
          </a:xfrm>
        </p:spPr>
        <p:txBody>
          <a:bodyPr/>
          <a:lstStyle/>
          <a:p>
            <a:pPr lvl="0"/>
            <a:r>
              <a:rPr lang="pl-PL" sz="4800" dirty="0"/>
              <a:t>Pamiętaj, że zasady etykiety obowiązują również wtedy, kiedy prowadzisz rozmowy telefoniczne oraz wysyłasz korespondencję (również drogą elektroniczną).</a:t>
            </a:r>
          </a:p>
          <a:p>
            <a:pPr lvl="0"/>
            <a:r>
              <a:rPr lang="pl-PL" sz="4800" dirty="0"/>
              <a:t> Zachowuj się uprzejmie w stosunku do klientów nawet w najbardziej krytycznych i konfliktowych sytuacjach.</a:t>
            </a:r>
          </a:p>
          <a:p>
            <a:endParaRPr lang="pl-PL" dirty="0"/>
          </a:p>
        </p:txBody>
      </p:sp>
    </p:spTree>
    <p:extLst>
      <p:ext uri="{BB962C8B-B14F-4D97-AF65-F5344CB8AC3E}">
        <p14:creationId xmlns:p14="http://schemas.microsoft.com/office/powerpoint/2010/main" xmlns="" val="2581261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9921" y="149902"/>
            <a:ext cx="11233879" cy="6027061"/>
          </a:xfrm>
        </p:spPr>
        <p:txBody>
          <a:bodyPr>
            <a:normAutofit lnSpcReduction="10000"/>
          </a:bodyPr>
          <a:lstStyle/>
          <a:p>
            <a:pPr marL="0" lvl="0" indent="0">
              <a:buNone/>
            </a:pPr>
            <a:r>
              <a:rPr lang="pl-PL" sz="6600" b="1" dirty="0"/>
              <a:t>Kultura języka</a:t>
            </a:r>
            <a:endParaRPr lang="pl-PL" sz="6600" dirty="0"/>
          </a:p>
          <a:p>
            <a:pPr marL="0" indent="0">
              <a:buNone/>
            </a:pPr>
            <a:endParaRPr lang="pl-PL" dirty="0"/>
          </a:p>
          <a:p>
            <a:pPr marL="0" indent="0">
              <a:buNone/>
            </a:pPr>
            <a:r>
              <a:rPr lang="pl-PL" sz="4400" dirty="0" smtClean="0"/>
              <a:t>Język </a:t>
            </a:r>
            <a:r>
              <a:rPr lang="pl-PL" sz="4400" dirty="0"/>
              <a:t>używany podczas rozmowy z klientem nie powinien być zbyt fachowy. Z drugiej strony nie może również być zbyt potoczny, ponieważ mówienie w ten sposób w sytuacji oficjalnej zapewne zostałoby odebrane jako duży nietakt, a nawet obraza. Zupełnie niedopuszczalne jest stosowanie wulgaryzmów. Kolokwializmów również należy unikać.</a:t>
            </a:r>
          </a:p>
          <a:p>
            <a:endParaRPr lang="pl-PL" dirty="0"/>
          </a:p>
        </p:txBody>
      </p:sp>
    </p:spTree>
    <p:extLst>
      <p:ext uri="{BB962C8B-B14F-4D97-AF65-F5344CB8AC3E}">
        <p14:creationId xmlns:p14="http://schemas.microsoft.com/office/powerpoint/2010/main" xmlns="" val="255630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6000" b="1" dirty="0" smtClean="0"/>
              <a:t>Rodzaje spotkań służbowych</a:t>
            </a:r>
            <a:endParaRPr lang="pl-PL" sz="6000" b="1" dirty="0"/>
          </a:p>
        </p:txBody>
      </p:sp>
      <p:sp>
        <p:nvSpPr>
          <p:cNvPr id="3" name="Symbol zastępczy zawartości 2"/>
          <p:cNvSpPr>
            <a:spLocks noGrp="1"/>
          </p:cNvSpPr>
          <p:nvPr>
            <p:ph idx="1"/>
          </p:nvPr>
        </p:nvSpPr>
        <p:spPr/>
        <p:txBody>
          <a:bodyPr>
            <a:normAutofit/>
          </a:bodyPr>
          <a:lstStyle/>
          <a:p>
            <a:r>
              <a:rPr lang="pl-PL" sz="6600" dirty="0" smtClean="0"/>
              <a:t>Oficjalne</a:t>
            </a:r>
          </a:p>
          <a:p>
            <a:endParaRPr lang="pl-PL" sz="6600" dirty="0" smtClean="0"/>
          </a:p>
          <a:p>
            <a:r>
              <a:rPr lang="pl-PL" sz="6600" dirty="0"/>
              <a:t>N</a:t>
            </a:r>
            <a:r>
              <a:rPr lang="pl-PL" sz="6600" dirty="0" smtClean="0"/>
              <a:t>ieoficjalne</a:t>
            </a:r>
            <a:endParaRPr lang="pl-PL" sz="6600" dirty="0"/>
          </a:p>
        </p:txBody>
      </p:sp>
    </p:spTree>
    <p:extLst>
      <p:ext uri="{BB962C8B-B14F-4D97-AF65-F5344CB8AC3E}">
        <p14:creationId xmlns:p14="http://schemas.microsoft.com/office/powerpoint/2010/main" xmlns="" val="3483017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5655" y="0"/>
            <a:ext cx="10515600" cy="1325563"/>
          </a:xfrm>
        </p:spPr>
        <p:txBody>
          <a:bodyPr>
            <a:normAutofit/>
          </a:bodyPr>
          <a:lstStyle/>
          <a:p>
            <a:r>
              <a:rPr lang="pl-PL" sz="6000" b="1" dirty="0" smtClean="0"/>
              <a:t>Rodzaje spotkań służbowych</a:t>
            </a:r>
            <a:endParaRPr lang="pl-PL" sz="6000" b="1" dirty="0"/>
          </a:p>
        </p:txBody>
      </p:sp>
      <p:sp>
        <p:nvSpPr>
          <p:cNvPr id="3" name="Symbol zastępczy zawartości 2"/>
          <p:cNvSpPr>
            <a:spLocks noGrp="1"/>
          </p:cNvSpPr>
          <p:nvPr>
            <p:ph idx="1"/>
          </p:nvPr>
        </p:nvSpPr>
        <p:spPr>
          <a:xfrm>
            <a:off x="104931" y="854439"/>
            <a:ext cx="12087069" cy="5861154"/>
          </a:xfrm>
        </p:spPr>
        <p:txBody>
          <a:bodyPr>
            <a:normAutofit/>
          </a:bodyPr>
          <a:lstStyle/>
          <a:p>
            <a:r>
              <a:rPr lang="pl-PL" sz="4800" b="1" dirty="0"/>
              <a:t>Konferencja</a:t>
            </a:r>
            <a:r>
              <a:rPr lang="pl-PL" dirty="0" smtClean="0"/>
              <a:t/>
            </a:r>
            <a:br>
              <a:rPr lang="pl-PL" dirty="0" smtClean="0"/>
            </a:br>
            <a:endParaRPr lang="pl-PL" dirty="0" smtClean="0"/>
          </a:p>
          <a:p>
            <a:pPr marL="0" indent="0">
              <a:buNone/>
            </a:pPr>
            <a:r>
              <a:rPr lang="pl-PL" sz="3600" dirty="0" smtClean="0"/>
              <a:t>Wydarzenie </a:t>
            </a:r>
            <a:r>
              <a:rPr lang="pl-PL" sz="3600" dirty="0"/>
              <a:t>zainicjowane przez dowolną organizację w celu spotkania i wymiany poglądów, rozpowszechnienia informacji, otwarcia dyskusji lub przekazania w określonym środowisku opinii na temat konkretnego problemu albo zagadnienia. Konferencja nie musi być powtarzalna ani zgodna z tradycją ewentualnych poprzednich spotkań. Choć nie ogranicza się formalnie czasu trwania tego typu imprez, to konferencje trwają zwykle krótko i mają określone cele. Konferencje są wydarzeniami o mniejszej skali niż kongresy . </a:t>
            </a:r>
          </a:p>
        </p:txBody>
      </p:sp>
    </p:spTree>
    <p:extLst>
      <p:ext uri="{BB962C8B-B14F-4D97-AF65-F5344CB8AC3E}">
        <p14:creationId xmlns:p14="http://schemas.microsoft.com/office/powerpoint/2010/main" xmlns="" val="1876711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872" y="149902"/>
            <a:ext cx="11527436" cy="6565691"/>
          </a:xfrm>
        </p:spPr>
        <p:txBody>
          <a:bodyPr>
            <a:normAutofit fontScale="92500" lnSpcReduction="10000"/>
          </a:bodyPr>
          <a:lstStyle/>
          <a:p>
            <a:r>
              <a:rPr lang="pl-PL" sz="5400" b="1" dirty="0"/>
              <a:t>Kongres</a:t>
            </a:r>
            <a:r>
              <a:rPr lang="pl-PL" dirty="0"/>
              <a:t/>
            </a:r>
            <a:br>
              <a:rPr lang="pl-PL" dirty="0"/>
            </a:br>
            <a:endParaRPr lang="pl-PL" dirty="0" smtClean="0"/>
          </a:p>
          <a:p>
            <a:pPr marL="0" indent="0">
              <a:buNone/>
            </a:pPr>
            <a:r>
              <a:rPr lang="pl-PL" sz="4800" dirty="0" smtClean="0"/>
              <a:t>Regularnie </a:t>
            </a:r>
            <a:r>
              <a:rPr lang="pl-PL" sz="4800" dirty="0"/>
              <a:t>powtarzane spotkanie (zjazd) dużej grupy osób (od kilkuset do kilku tysięcy), najczęściej w celu przedyskutowania konkretnego tematu. Kongres trwa zwykle kilka dni i w tym czasie odbywa się równolegle kilka sesji. Przerwa pomiędzy kolejnymi kongresami jest stała i ustalana z góry. Kongres może się odbywać raz na rok, co drugi rok lub w innych stałych odstępach czasu. </a:t>
            </a:r>
          </a:p>
        </p:txBody>
      </p:sp>
    </p:spTree>
    <p:extLst>
      <p:ext uri="{BB962C8B-B14F-4D97-AF65-F5344CB8AC3E}">
        <p14:creationId xmlns:p14="http://schemas.microsoft.com/office/powerpoint/2010/main" xmlns="" val="1148796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9862" y="224852"/>
            <a:ext cx="11982138" cy="6633148"/>
          </a:xfrm>
        </p:spPr>
        <p:txBody>
          <a:bodyPr/>
          <a:lstStyle/>
          <a:p>
            <a:r>
              <a:rPr lang="pl-PL" sz="5400" b="1" dirty="0"/>
              <a:t>Konwencja</a:t>
            </a:r>
            <a:r>
              <a:rPr lang="pl-PL" dirty="0"/>
              <a:t/>
            </a:r>
            <a:br>
              <a:rPr lang="pl-PL" dirty="0"/>
            </a:br>
            <a:endParaRPr lang="pl-PL" dirty="0" smtClean="0"/>
          </a:p>
          <a:p>
            <a:pPr marL="0" indent="0">
              <a:buNone/>
            </a:pPr>
            <a:r>
              <a:rPr lang="pl-PL" sz="4800" dirty="0" smtClean="0"/>
              <a:t>Formalne </a:t>
            </a:r>
            <a:r>
              <a:rPr lang="pl-PL" sz="4800" dirty="0"/>
              <a:t>spotkanie przedstawicieli np. instytucji ustawodawczej, grupy społecznej lub zawodowej w celu przekazania informacji na temat określonej sytuacji, omówienia jej oraz uzgodnienia przez uczestników przyszłych działań. Zwykle czas trwania konwencji jest ograniczony, a częstotliwość – nieokreślona. </a:t>
            </a:r>
          </a:p>
        </p:txBody>
      </p:sp>
    </p:spTree>
    <p:extLst>
      <p:ext uri="{BB962C8B-B14F-4D97-AF65-F5344CB8AC3E}">
        <p14:creationId xmlns:p14="http://schemas.microsoft.com/office/powerpoint/2010/main" xmlns="" val="1882411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9861" y="179882"/>
            <a:ext cx="11737299" cy="6550702"/>
          </a:xfrm>
        </p:spPr>
        <p:txBody>
          <a:bodyPr>
            <a:normAutofit/>
          </a:bodyPr>
          <a:lstStyle/>
          <a:p>
            <a:r>
              <a:rPr lang="pl-PL" sz="5400" b="1" dirty="0"/>
              <a:t>Targi i wystawy</a:t>
            </a:r>
            <a:r>
              <a:rPr lang="pl-PL" dirty="0"/>
              <a:t/>
            </a:r>
            <a:br>
              <a:rPr lang="pl-PL" dirty="0"/>
            </a:br>
            <a:endParaRPr lang="pl-PL" sz="3600" dirty="0" smtClean="0"/>
          </a:p>
          <a:p>
            <a:pPr marL="0" indent="0">
              <a:buNone/>
            </a:pPr>
            <a:r>
              <a:rPr lang="pl-PL" sz="6000" dirty="0" smtClean="0"/>
              <a:t>Prezentacja </a:t>
            </a:r>
            <a:r>
              <a:rPr lang="pl-PL" sz="6000" dirty="0"/>
              <a:t>produktów lub usług zaproszonej publiczności, w celu poinformowania zwiedzających oraz pobudzenia sprzedaży. </a:t>
            </a:r>
          </a:p>
        </p:txBody>
      </p:sp>
    </p:spTree>
    <p:extLst>
      <p:ext uri="{BB962C8B-B14F-4D97-AF65-F5344CB8AC3E}">
        <p14:creationId xmlns:p14="http://schemas.microsoft.com/office/powerpoint/2010/main" xmlns="" val="240131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24852" y="149902"/>
            <a:ext cx="11692328" cy="6708098"/>
          </a:xfrm>
        </p:spPr>
        <p:txBody>
          <a:bodyPr/>
          <a:lstStyle/>
          <a:p>
            <a:r>
              <a:rPr lang="pl-PL" sz="5400" b="1" dirty="0"/>
              <a:t>Impreza motywacyjna</a:t>
            </a:r>
            <a:r>
              <a:rPr lang="pl-PL" sz="5400" dirty="0"/>
              <a:t> </a:t>
            </a:r>
            <a:r>
              <a:rPr lang="pl-PL" dirty="0"/>
              <a:t/>
            </a:r>
            <a:br>
              <a:rPr lang="pl-PL" dirty="0"/>
            </a:br>
            <a:endParaRPr lang="pl-PL" dirty="0" smtClean="0"/>
          </a:p>
          <a:p>
            <a:pPr marL="0" indent="0">
              <a:buNone/>
            </a:pPr>
            <a:r>
              <a:rPr lang="pl-PL" sz="5400" dirty="0" smtClean="0"/>
              <a:t>Impreza (podróż</a:t>
            </a:r>
            <a:r>
              <a:rPr lang="pl-PL" sz="5400" dirty="0"/>
              <a:t>), której uczestnikami są pracownicy, sprzedawcy, agenci. Jest opłacana przez przedsiębiorstwo w ramach nagrody za realizację odpowiedniej sprzedaży lub innych zadań, za wyróżniające się osiągnięcia lub jako zachęta na przyszłość .</a:t>
            </a:r>
          </a:p>
        </p:txBody>
      </p:sp>
    </p:spTree>
    <p:extLst>
      <p:ext uri="{BB962C8B-B14F-4D97-AF65-F5344CB8AC3E}">
        <p14:creationId xmlns:p14="http://schemas.microsoft.com/office/powerpoint/2010/main" xmlns="" val="475034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9902" y="179882"/>
            <a:ext cx="11782268" cy="6535711"/>
          </a:xfrm>
        </p:spPr>
        <p:txBody>
          <a:bodyPr>
            <a:normAutofit lnSpcReduction="10000"/>
          </a:bodyPr>
          <a:lstStyle/>
          <a:p>
            <a:r>
              <a:rPr lang="pl-PL" sz="4000" dirty="0"/>
              <a:t>piknik firmowy</a:t>
            </a:r>
          </a:p>
          <a:p>
            <a:r>
              <a:rPr lang="pl-PL" sz="4000" dirty="0" smtClean="0"/>
              <a:t>spotkania integracyjne</a:t>
            </a:r>
            <a:endParaRPr lang="pl-PL" sz="4000" dirty="0"/>
          </a:p>
          <a:p>
            <a:r>
              <a:rPr lang="pl-PL" sz="4000" dirty="0"/>
              <a:t>szkoleniowe</a:t>
            </a:r>
          </a:p>
          <a:p>
            <a:r>
              <a:rPr lang="pl-PL" sz="4000" dirty="0"/>
              <a:t>konferencyjne</a:t>
            </a:r>
          </a:p>
          <a:p>
            <a:r>
              <a:rPr lang="pl-PL" sz="4000" dirty="0"/>
              <a:t>zebrania zarządu</a:t>
            </a:r>
          </a:p>
          <a:p>
            <a:r>
              <a:rPr lang="pl-PL" sz="4000" dirty="0"/>
              <a:t>może też być spotkanie wigilijne lub jajeczko</a:t>
            </a:r>
          </a:p>
          <a:p>
            <a:r>
              <a:rPr lang="pl-PL" sz="4000" dirty="0"/>
              <a:t>kongres</a:t>
            </a:r>
          </a:p>
          <a:p>
            <a:r>
              <a:rPr lang="pl-PL" sz="4000" dirty="0"/>
              <a:t>podróż motywacyjna</a:t>
            </a:r>
          </a:p>
          <a:p>
            <a:r>
              <a:rPr lang="pl-PL" sz="4000" dirty="0"/>
              <a:t>team </a:t>
            </a:r>
            <a:r>
              <a:rPr lang="pl-PL" sz="4000" dirty="0" err="1" smtClean="0"/>
              <a:t>building</a:t>
            </a:r>
            <a:r>
              <a:rPr lang="pl-PL" sz="4000" dirty="0" smtClean="0"/>
              <a:t> </a:t>
            </a:r>
            <a:r>
              <a:rPr lang="pl-PL" sz="3500" dirty="0" smtClean="0"/>
              <a:t>(</a:t>
            </a:r>
            <a:r>
              <a:rPr lang="pl-PL" sz="2200" dirty="0"/>
              <a:t>budowanie zespołu) – wszelkiego rodzaju formy integracji grupy sprawiające, że poszczególni jej członkowie wzajemnie poznają swoje mocne i słabe strony, poznają się nawzajem, definiują wzajemne role zespołowe lub uczą współpracy w swoim zespole.</a:t>
            </a:r>
            <a:r>
              <a:rPr lang="pl-PL" sz="3500" dirty="0" smtClean="0"/>
              <a:t>)</a:t>
            </a:r>
            <a:endParaRPr lang="pl-PL" sz="3500" dirty="0"/>
          </a:p>
        </p:txBody>
      </p:sp>
    </p:spTree>
    <p:extLst>
      <p:ext uri="{BB962C8B-B14F-4D97-AF65-F5344CB8AC3E}">
        <p14:creationId xmlns:p14="http://schemas.microsoft.com/office/powerpoint/2010/main" xmlns="" val="417575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872" y="0"/>
            <a:ext cx="11997128" cy="6858000"/>
          </a:xfrm>
        </p:spPr>
        <p:txBody>
          <a:bodyPr>
            <a:normAutofit fontScale="92500"/>
          </a:bodyPr>
          <a:lstStyle/>
          <a:p>
            <a:pPr marL="0" indent="0" fontAlgn="base">
              <a:buNone/>
            </a:pPr>
            <a:r>
              <a:rPr lang="pl-PL" sz="3800" dirty="0" smtClean="0"/>
              <a:t>UBRANIE</a:t>
            </a:r>
            <a:r>
              <a:rPr lang="pl-PL" dirty="0"/>
              <a:t/>
            </a:r>
            <a:br>
              <a:rPr lang="pl-PL" dirty="0"/>
            </a:br>
            <a:r>
              <a:rPr lang="pl-PL" dirty="0"/>
              <a:t/>
            </a:r>
            <a:br>
              <a:rPr lang="pl-PL" dirty="0"/>
            </a:br>
            <a:r>
              <a:rPr lang="pl-PL" dirty="0"/>
              <a:t>Strój powinien być zawsze dostosowany do sylwetki osoby, która go nosi, jej cech zewnętrznych, wieku, a także </a:t>
            </a:r>
            <a:r>
              <a:rPr lang="pl-PL" dirty="0" smtClean="0"/>
              <a:t>okoliczności, pora roku.</a:t>
            </a:r>
            <a:endParaRPr lang="pl-PL" dirty="0"/>
          </a:p>
          <a:p>
            <a:pPr fontAlgn="base"/>
            <a:r>
              <a:rPr lang="pl-PL" dirty="0" smtClean="0"/>
              <a:t>kobieta w urzędzie powinna </a:t>
            </a:r>
            <a:r>
              <a:rPr lang="pl-PL" dirty="0"/>
              <a:t>zawsze mieć zakryte ramiona, również </a:t>
            </a:r>
            <a:r>
              <a:rPr lang="pl-PL" dirty="0" smtClean="0"/>
              <a:t>latem. </a:t>
            </a:r>
          </a:p>
          <a:p>
            <a:pPr fontAlgn="base"/>
            <a:r>
              <a:rPr lang="pl-PL" dirty="0" smtClean="0"/>
              <a:t>stonowane kolory</a:t>
            </a:r>
          </a:p>
          <a:p>
            <a:pPr fontAlgn="base"/>
            <a:r>
              <a:rPr lang="pl-PL" dirty="0" smtClean="0"/>
              <a:t>eleganckie </a:t>
            </a:r>
            <a:r>
              <a:rPr lang="pl-PL" dirty="0"/>
              <a:t>buty zakrywające pięty i </a:t>
            </a:r>
            <a:r>
              <a:rPr lang="pl-PL" dirty="0" smtClean="0"/>
              <a:t>palce</a:t>
            </a:r>
          </a:p>
          <a:p>
            <a:pPr fontAlgn="base"/>
            <a:r>
              <a:rPr lang="pl-PL" dirty="0" smtClean="0"/>
              <a:t>spódnica przed kolanem</a:t>
            </a:r>
          </a:p>
          <a:p>
            <a:pPr fontAlgn="base"/>
            <a:r>
              <a:rPr lang="pl-PL" dirty="0" smtClean="0"/>
              <a:t>mały </a:t>
            </a:r>
            <a:r>
              <a:rPr lang="pl-PL" dirty="0"/>
              <a:t>dekolt u bluzki.</a:t>
            </a:r>
          </a:p>
          <a:p>
            <a:pPr fontAlgn="base"/>
            <a:r>
              <a:rPr lang="pl-PL" dirty="0"/>
              <a:t>s</a:t>
            </a:r>
            <a:r>
              <a:rPr lang="pl-PL" dirty="0" smtClean="0"/>
              <a:t>tonowany lakier do paznokci</a:t>
            </a:r>
          </a:p>
          <a:p>
            <a:pPr fontAlgn="base"/>
            <a:r>
              <a:rPr lang="pl-PL" dirty="0" smtClean="0"/>
              <a:t>rajstopy nosimy o każdej porze roku</a:t>
            </a:r>
          </a:p>
          <a:p>
            <a:pPr fontAlgn="base"/>
            <a:r>
              <a:rPr lang="pl-PL" dirty="0" smtClean="0"/>
              <a:t>dodatki dyskretne</a:t>
            </a:r>
          </a:p>
          <a:p>
            <a:pPr fontAlgn="base"/>
            <a:r>
              <a:rPr lang="pl-PL" dirty="0" smtClean="0"/>
              <a:t>u </a:t>
            </a:r>
            <a:r>
              <a:rPr lang="pl-PL" dirty="0"/>
              <a:t>panów zawsze powinna być ogolona broda i zadbane </a:t>
            </a:r>
            <a:r>
              <a:rPr lang="pl-PL" dirty="0" smtClean="0"/>
              <a:t>włosy</a:t>
            </a:r>
          </a:p>
          <a:p>
            <a:pPr fontAlgn="base"/>
            <a:r>
              <a:rPr lang="pl-PL" dirty="0" smtClean="0"/>
              <a:t>W </a:t>
            </a:r>
            <a:r>
              <a:rPr lang="pl-PL" dirty="0"/>
              <a:t>biurze zawsze należy być zadbanym, schludnym i eleganckim, pamiętając, że swoim wyglądem zewnętrznym odpowiadamy nie tylko za wizerunek własny, ale i urzędu.</a:t>
            </a:r>
          </a:p>
        </p:txBody>
      </p:sp>
    </p:spTree>
    <p:extLst>
      <p:ext uri="{BB962C8B-B14F-4D97-AF65-F5344CB8AC3E}">
        <p14:creationId xmlns:p14="http://schemas.microsoft.com/office/powerpoint/2010/main" xmlns="" val="3043838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872" y="119920"/>
            <a:ext cx="11512446" cy="6738079"/>
          </a:xfrm>
        </p:spPr>
        <p:txBody>
          <a:bodyPr>
            <a:normAutofit fontScale="55000" lnSpcReduction="20000"/>
          </a:bodyPr>
          <a:lstStyle/>
          <a:p>
            <a:pPr marL="0" indent="0">
              <a:buNone/>
            </a:pPr>
            <a:r>
              <a:rPr lang="pl-PL" sz="5800" b="1" dirty="0"/>
              <a:t>Spotkanie w biurze</a:t>
            </a:r>
          </a:p>
          <a:p>
            <a:r>
              <a:rPr lang="pl-PL" sz="4000" dirty="0"/>
              <a:t>Przybywamy na nie punktualnie lub z kilkuminutowym wyprzedzeniem. Zwykle osoba oczekująca zajmuje wyższą lub równorzędną pozycję, a gość niższą. </a:t>
            </a:r>
            <a:r>
              <a:rPr lang="pl-PL" sz="4000" dirty="0" smtClean="0"/>
              <a:t>Nie </a:t>
            </a:r>
            <a:r>
              <a:rPr lang="pl-PL" sz="4000" dirty="0"/>
              <a:t>ma wymogu, by spotykający się po raz pierwszy witali się uściskiem dłoni, choć to gest sugerujący przyjazne nastawienie, który na początku ociepla atmosferę. Nietaktem jest całowanie w rękę kobiety, który występuje w roli partnera biznesowego. To gest zarezerwowany dla sytuacji towarzyskich.</a:t>
            </a:r>
          </a:p>
          <a:p>
            <a:r>
              <a:rPr lang="pl-PL" sz="4000" dirty="0"/>
              <a:t>Rękę na powitanie wyciąga osoba ważniejsza, a jeśli trudno to ocenić, starajmy się zrobić to równocześnie – wcześniej sygnalizując taki zamiar przyjaznym spojrzeniem i uśmiechem. Wchodząc na spotkanie, zawsze należy się przedstawić, aby uniknąć pomyłki (nawet jeśli do gabinetu wprowadza nas asystentka). Gospodarz odwzajemnia się tym samym i wskazuje miejsce, które dla nas przeznaczył.</a:t>
            </a:r>
          </a:p>
          <a:p>
            <a:r>
              <a:rPr lang="pl-PL" sz="4000" dirty="0"/>
              <a:t>Zanim przejdziemy do celu wizyty, przez kilka minut prowadzimy niezobowiązującą konwersację na tematy ogólne. Możemy wspomnieć o pogodzie, pochwalić wystrój biura, przekazać pozdrowienia od wspólnego znajomego itp. Nie poruszamy tematów poważnych – nie krytykujemy wypowiedzi polityków czy poczynań rządu, nie narzekamy na fatalny dojazd, nie wtajemniczamy obszernie w naszą sytuację rodzinną, a już z pewnością nie obmawiamy nieobecnych konkurentów.</a:t>
            </a:r>
          </a:p>
          <a:p>
            <a:r>
              <a:rPr lang="pl-PL" sz="4000" dirty="0"/>
              <a:t>Jeśli w czasie spotkania zostanie zaproponowany poczęstunek, należy przyjąć zaproszenie. Jeśli nie mamy ochoty na kawę czy herbatę, prosimy o wodę mineralną. Jeśli palimy, na czas spotkania powinniśmy się od tego powstrzymać (chyba że na stole stoi popielniczka). Jeśli jednak nie palimy, nie wypada nam protestować, gdy inni uczestnicy spotkania chcą zapalić. Podczas oficjalnych spotkań w biurze nie proponujemy alkoholu. Lampkę wina czy kieliszek koniaku możemy wypić podczas biznesowej kolacji.</a:t>
            </a:r>
          </a:p>
          <a:p>
            <a:endParaRPr lang="pl-PL" dirty="0"/>
          </a:p>
        </p:txBody>
      </p:sp>
    </p:spTree>
    <p:extLst>
      <p:ext uri="{BB962C8B-B14F-4D97-AF65-F5344CB8AC3E}">
        <p14:creationId xmlns:p14="http://schemas.microsoft.com/office/powerpoint/2010/main" xmlns="" val="180178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9921" y="104932"/>
            <a:ext cx="11872210" cy="6753068"/>
          </a:xfrm>
        </p:spPr>
        <p:txBody>
          <a:bodyPr>
            <a:normAutofit fontScale="92500" lnSpcReduction="20000"/>
          </a:bodyPr>
          <a:lstStyle/>
          <a:p>
            <a:pPr marL="0" indent="0">
              <a:buNone/>
            </a:pPr>
            <a:r>
              <a:rPr lang="pl-PL" sz="4300" dirty="0"/>
              <a:t>Służbowy lunch</a:t>
            </a:r>
          </a:p>
          <a:p>
            <a:r>
              <a:rPr lang="pl-PL" dirty="0"/>
              <a:t>Lekkie przekąski jadane w ciągu dnia w modnych restauracjach na trwałe wpisały się w biznesowy savoir-vivre. Spotkania w restauracji służą podtrzymaniu dobrych relacji. Nietaktem jest rozkładanie w trakcie posiłku laptopa i zmuszanie siedzącej naprzeciwko osoby do gimnastycznych wygibasów, by zapoznała się z prezentacją. Jeśli to ma być celem spotkania, umówmy się na nie w biurze, gdzie możemy skorzystać z projektora. Po zakończeniu takiego spotkania możemy się umówić na lunch, by móc wysłuchać opinii zaproszonej osoby i odpowiedzieć na jej pytania. Przyjmijmy zasadę, że w trakcie spotkania w restauracji miejsce komputera jest w torbie, a telefon ma wyłączony dźwięk.</a:t>
            </a:r>
          </a:p>
          <a:p>
            <a:r>
              <a:rPr lang="pl-PL" dirty="0"/>
              <a:t>Za posiłek płaci osoba zapraszająca. Zwykle po takim spotkaniu następuje kolejne, tym razem z inicjatywy gościa i wtedy to on pokrywa rachunek. Nie wypada ograniczać swojego zamówienia, gdy to my płacimy – takie zachowanie może być (słusznie!) odebrane jako skąpstwo. Lepiej spotkać się na lunchu w bardziej przyjaznej cenowo restauracji niż narażać gościa na odgłosy burczenia w naszym brzuchu.</a:t>
            </a:r>
          </a:p>
          <a:p>
            <a:r>
              <a:rPr lang="pl-PL" dirty="0"/>
              <a:t>Podczas spotkania prowadzimy miłą rozmowę, w trakcie której unikamy drażliwych tematów. Restauracja to nie jest odpowiednie miejsce, by na przykład zakomunikować, że postanowiliśmy zakończyć współpracę. Taką poważną rozmowę powinno się przeprowadzać w cztery oczy. Szanujemy w ten sposób prawo drugiej strony do okazania emocji, takich jak: zaskoczenie, zdenerwowanie, a nawet gniew.</a:t>
            </a:r>
          </a:p>
        </p:txBody>
      </p:sp>
    </p:spTree>
    <p:extLst>
      <p:ext uri="{BB962C8B-B14F-4D97-AF65-F5344CB8AC3E}">
        <p14:creationId xmlns:p14="http://schemas.microsoft.com/office/powerpoint/2010/main" xmlns="" val="2338507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9902" y="164892"/>
            <a:ext cx="11737298" cy="6415790"/>
          </a:xfrm>
        </p:spPr>
        <p:txBody>
          <a:bodyPr>
            <a:normAutofit fontScale="92500" lnSpcReduction="20000"/>
          </a:bodyPr>
          <a:lstStyle/>
          <a:p>
            <a:pPr marL="0" indent="0">
              <a:buNone/>
            </a:pPr>
            <a:r>
              <a:rPr lang="pl-PL" sz="4800" b="1" dirty="0"/>
              <a:t>K</a:t>
            </a:r>
            <a:r>
              <a:rPr lang="pl-PL" sz="4300" b="1" dirty="0"/>
              <a:t>olacja biznesowa</a:t>
            </a:r>
          </a:p>
          <a:p>
            <a:r>
              <a:rPr lang="pl-PL" dirty="0"/>
              <a:t>O ile na spotkanie w ciągu dnia najczęściej umawiamy się w </a:t>
            </a:r>
            <a:r>
              <a:rPr lang="pl-PL" dirty="0" smtClean="0"/>
              <a:t>niewielkim </a:t>
            </a:r>
            <a:r>
              <a:rPr lang="pl-PL" dirty="0"/>
              <a:t>gronie, o tyle kolacja biznesowa jest zwykle wydarzeniem, w którym bierze udział więcej osób. Najbardziej uroczysta, np. z okazji podpisania kontraktu, powinna odbywać się z udziałem osób towarzyszących, czyli żon/ mężów (partnerów życiowych). Jeśli natomiast taka kolacja ma służyć jedynie podtrzymaniu kontaktów lub być kolejnym etapem negocjacji, powinny w niej uczestniczyć tylko osoby bezpośrednio </a:t>
            </a:r>
            <a:r>
              <a:rPr lang="pl-PL" dirty="0" smtClean="0"/>
              <a:t>zaangażowane </a:t>
            </a:r>
            <a:r>
              <a:rPr lang="pl-PL" dirty="0"/>
              <a:t>w ten proces.</a:t>
            </a:r>
          </a:p>
          <a:p>
            <a:r>
              <a:rPr lang="pl-PL" dirty="0"/>
              <a:t>Uroczysta kolacja wymaga odpowiedniej oprawy, zarówno wieczorowego stroju, jak i wyboru odpowiedniego menu i alkoholu. Zaczynamy ją lekkim aperitifem, następnie dla zaostrzenia apetytu na stole pojawiają się przekąski, potem sałaty lub zupa, danie główne, a na końcu deser. W trakcie kolacji wznoszone są toasty (wyłącznie winem). Pierwszy toast wznosi gospodarz, a następny – główny gość. Dopiero po nich kolejne w „ważności” osoby – naprzemiennie z każdej firmy. Nie przesadzajmy jednak z ich częstotliwością. W gronie około dziesięcio-, dwunastoosobowym cztery toasty naprawdę wystarczą, by zachować umiar zarówno w okazywaniu radości ze spotkania, jak i w spożywaniu alkoholu. Nie trzeba chyba wspominać, że z restauracji – obojętnie czy jest to „zwykła”, czy „uroczysta” kolacja – wychodzimy o własnych siłach, bez śpiewu na ustach i wylewnych deklaracji uczuć pod adresem współbiesiadników.</a:t>
            </a:r>
          </a:p>
        </p:txBody>
      </p:sp>
    </p:spTree>
    <p:extLst>
      <p:ext uri="{BB962C8B-B14F-4D97-AF65-F5344CB8AC3E}">
        <p14:creationId xmlns:p14="http://schemas.microsoft.com/office/powerpoint/2010/main" xmlns="" val="256732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4754" y="1"/>
            <a:ext cx="10979046" cy="1439056"/>
          </a:xfrm>
        </p:spPr>
        <p:txBody>
          <a:bodyPr>
            <a:normAutofit/>
          </a:bodyPr>
          <a:lstStyle/>
          <a:p>
            <a:pPr algn="ctr"/>
            <a:r>
              <a:rPr lang="pl-PL" b="1" dirty="0" smtClean="0"/>
              <a:t>Zasady przygotowania i wyposażenia Sali konferencyjnej</a:t>
            </a:r>
            <a:endParaRPr lang="pl-PL" b="1" dirty="0"/>
          </a:p>
        </p:txBody>
      </p:sp>
      <p:sp>
        <p:nvSpPr>
          <p:cNvPr id="3" name="Symbol zastępczy zawartości 2"/>
          <p:cNvSpPr>
            <a:spLocks noGrp="1"/>
          </p:cNvSpPr>
          <p:nvPr>
            <p:ph idx="1"/>
          </p:nvPr>
        </p:nvSpPr>
        <p:spPr>
          <a:xfrm>
            <a:off x="164892" y="1558976"/>
            <a:ext cx="11767278" cy="5299023"/>
          </a:xfrm>
        </p:spPr>
        <p:txBody>
          <a:bodyPr/>
          <a:lstStyle/>
          <a:p>
            <a:pPr marL="0" indent="0">
              <a:buNone/>
            </a:pPr>
            <a:r>
              <a:rPr lang="pl-PL" sz="5400" dirty="0"/>
              <a:t>Nowoczesne systemy konferencyjne zdobywają coraz mniejsze firmy. Wraz z wieloma innymi technologiami poprawiają efektywność działania, umożliwiają zdalną pracę, ułatwiają wykonywanie wspólnych zadań.</a:t>
            </a:r>
          </a:p>
          <a:p>
            <a:endParaRPr lang="pl-PL" dirty="0"/>
          </a:p>
        </p:txBody>
      </p:sp>
    </p:spTree>
    <p:extLst>
      <p:ext uri="{BB962C8B-B14F-4D97-AF65-F5344CB8AC3E}">
        <p14:creationId xmlns:p14="http://schemas.microsoft.com/office/powerpoint/2010/main" xmlns="" val="1771322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9902" y="0"/>
            <a:ext cx="11782268" cy="6858000"/>
          </a:xfrm>
        </p:spPr>
        <p:txBody>
          <a:bodyPr>
            <a:normAutofit fontScale="92500" lnSpcReduction="10000"/>
          </a:bodyPr>
          <a:lstStyle/>
          <a:p>
            <a:pPr marL="0" indent="0">
              <a:buNone/>
            </a:pPr>
            <a:r>
              <a:rPr lang="pl-PL" sz="3600" dirty="0"/>
              <a:t>Rozwój technologii komputerowych, informacyjnych i telekomunikacyjnych niesie ze sobą nowe rozwiązania w dziedzinie zarządzania, współpracy i funkcjonowania </a:t>
            </a:r>
            <a:r>
              <a:rPr lang="pl-PL" sz="3600" dirty="0" smtClean="0"/>
              <a:t>firm. Wyposażenie </a:t>
            </a:r>
            <a:r>
              <a:rPr lang="pl-PL" sz="3600" dirty="0" err="1"/>
              <a:t>sal</a:t>
            </a:r>
            <a:r>
              <a:rPr lang="pl-PL" sz="3600" dirty="0"/>
              <a:t> konferencyjnych i dużych audytoriów nie ogranicza się dziś do prostego rzutnika slajdów i systemu nagłaśniającego. W </a:t>
            </a:r>
            <a:r>
              <a:rPr lang="pl-PL" sz="3600" dirty="0" smtClean="0"/>
              <a:t>spotkaniach </a:t>
            </a:r>
            <a:r>
              <a:rPr lang="pl-PL" sz="3600" dirty="0"/>
              <a:t>pomagają wysokiej jakości projektory uzupełnione zestawami kamer i </a:t>
            </a:r>
            <a:r>
              <a:rPr lang="pl-PL" sz="3600" dirty="0" err="1"/>
              <a:t>wizualizerów</a:t>
            </a:r>
            <a:r>
              <a:rPr lang="pl-PL" sz="3600" dirty="0"/>
              <a:t>, dobrej jakości systemy audio, rozbudowane systemy telekomunikacyjne oparte z reguły o rozwiązania IP i dedykowane, coraz częściej bezprzewodowe systemy konferencyjne służące udzielaniu głosu uczestnikom oraz obsługujące procedury głosowania. Wszystko elegancko wykończone, bez widocznego okablowania, uzupełnione elementami automatyki pozwalającymi ukryć nieużywany projektor bądź ekran, włączyć odpowiednią scenę świetlną czy zasłonić okna, wyposażone w wygodne meble tylko po to, by uczestnicy spotkania mogli skupić się na przekazywanych informacjach, a nie koncentrować na otoczeniu.</a:t>
            </a:r>
          </a:p>
          <a:p>
            <a:endParaRPr lang="pl-PL" dirty="0"/>
          </a:p>
        </p:txBody>
      </p:sp>
    </p:spTree>
    <p:extLst>
      <p:ext uri="{BB962C8B-B14F-4D97-AF65-F5344CB8AC3E}">
        <p14:creationId xmlns:p14="http://schemas.microsoft.com/office/powerpoint/2010/main" xmlns="" val="3277087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Znalezione obrazy dla zapytania wizualiz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8240" y="3048000"/>
            <a:ext cx="3714750" cy="3810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ytuł 1"/>
          <p:cNvSpPr>
            <a:spLocks noGrp="1"/>
          </p:cNvSpPr>
          <p:nvPr>
            <p:ph type="title"/>
          </p:nvPr>
        </p:nvSpPr>
        <p:spPr>
          <a:xfrm>
            <a:off x="618240" y="1"/>
            <a:ext cx="10735560" cy="1690688"/>
          </a:xfrm>
        </p:spPr>
        <p:txBody>
          <a:bodyPr>
            <a:normAutofit/>
          </a:bodyPr>
          <a:lstStyle/>
          <a:p>
            <a:r>
              <a:rPr lang="pl-PL" sz="4800" b="1" dirty="0"/>
              <a:t>Projektor, monitor, tablica i </a:t>
            </a:r>
            <a:r>
              <a:rPr lang="pl-PL" sz="4800" b="1" dirty="0" err="1"/>
              <a:t>wizualizer</a:t>
            </a:r>
            <a:endParaRPr lang="pl-PL" sz="4800" dirty="0"/>
          </a:p>
        </p:txBody>
      </p:sp>
      <p:sp>
        <p:nvSpPr>
          <p:cNvPr id="3" name="Symbol zastępczy zawartości 2"/>
          <p:cNvSpPr>
            <a:spLocks noGrp="1"/>
          </p:cNvSpPr>
          <p:nvPr>
            <p:ph idx="1"/>
          </p:nvPr>
        </p:nvSpPr>
        <p:spPr>
          <a:xfrm>
            <a:off x="329783" y="1184223"/>
            <a:ext cx="11647357" cy="5501390"/>
          </a:xfrm>
        </p:spPr>
        <p:txBody>
          <a:bodyPr>
            <a:normAutofit/>
          </a:bodyPr>
          <a:lstStyle/>
          <a:p>
            <a:pPr marL="0" indent="0">
              <a:buNone/>
            </a:pPr>
            <a:r>
              <a:rPr lang="pl-PL" sz="3200" dirty="0"/>
              <a:t>Spotkania </a:t>
            </a:r>
            <a:r>
              <a:rPr lang="pl-PL" sz="3200" dirty="0" smtClean="0"/>
              <a:t>wspomagane </a:t>
            </a:r>
            <a:r>
              <a:rPr lang="pl-PL" sz="3200" dirty="0"/>
              <a:t>są dziś skutecznie przez różnego rodzaju rzutniki, tablice interaktywne czy </a:t>
            </a:r>
            <a:r>
              <a:rPr lang="pl-PL" sz="3200" dirty="0" err="1"/>
              <a:t>wizualizery</a:t>
            </a:r>
            <a:r>
              <a:rPr lang="pl-PL" sz="3200" dirty="0"/>
              <a:t>. Znaczącą część tego sprzętu stanowią także projektory. Ich główną zaletą jest możliwość uzyskania </a:t>
            </a:r>
            <a:r>
              <a:rPr lang="pl-PL" sz="3200" dirty="0" smtClean="0"/>
              <a:t>przekątnych </a:t>
            </a:r>
            <a:r>
              <a:rPr lang="pl-PL" sz="3200" dirty="0"/>
              <a:t>obrazu nieosiągalnych innymi metodami</a:t>
            </a:r>
            <a:r>
              <a:rPr lang="pl-PL" sz="3200" dirty="0" smtClean="0"/>
              <a:t>.</a:t>
            </a:r>
          </a:p>
          <a:p>
            <a:pPr marL="0" indent="0">
              <a:buNone/>
            </a:pPr>
            <a:r>
              <a:rPr lang="pl-PL" dirty="0" smtClean="0"/>
              <a:t> </a:t>
            </a:r>
            <a:endParaRPr lang="pl-PL" dirty="0"/>
          </a:p>
        </p:txBody>
      </p:sp>
      <p:pic>
        <p:nvPicPr>
          <p:cNvPr id="1026" name="Picture 2" descr="Znalezione obrazy dla zapytania wizualiz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4982" y="3483521"/>
            <a:ext cx="3982075" cy="2654717"/>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Znalezione obrazy dla zapytania wizualize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400165" y="3909464"/>
            <a:ext cx="3518545" cy="23414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64671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3874" y="68522"/>
            <a:ext cx="10515600" cy="1325563"/>
          </a:xfrm>
        </p:spPr>
        <p:txBody>
          <a:bodyPr>
            <a:normAutofit/>
          </a:bodyPr>
          <a:lstStyle/>
          <a:p>
            <a:pPr algn="ctr"/>
            <a:r>
              <a:rPr lang="pl-PL" sz="6000" b="1" dirty="0" smtClean="0"/>
              <a:t>Ekrany projekcyjne</a:t>
            </a:r>
            <a:endParaRPr lang="pl-PL" sz="6000" b="1" dirty="0"/>
          </a:p>
        </p:txBody>
      </p:sp>
      <p:sp>
        <p:nvSpPr>
          <p:cNvPr id="3" name="Symbol zastępczy zawartości 2"/>
          <p:cNvSpPr>
            <a:spLocks noGrp="1"/>
          </p:cNvSpPr>
          <p:nvPr>
            <p:ph idx="1"/>
          </p:nvPr>
        </p:nvSpPr>
        <p:spPr>
          <a:xfrm>
            <a:off x="224851" y="1049311"/>
            <a:ext cx="11752289" cy="5666282"/>
          </a:xfrm>
        </p:spPr>
        <p:txBody>
          <a:bodyPr>
            <a:normAutofit lnSpcReduction="10000"/>
          </a:bodyPr>
          <a:lstStyle/>
          <a:p>
            <a:pPr marL="0" indent="0">
              <a:buNone/>
            </a:pPr>
            <a:r>
              <a:rPr lang="pl-PL" sz="3600" dirty="0"/>
              <a:t>Obraz z projektora wymaga oczywiście odpowiedniego ekranu. </a:t>
            </a:r>
            <a:r>
              <a:rPr lang="pl-PL" sz="3600" dirty="0" smtClean="0"/>
              <a:t>W </a:t>
            </a:r>
            <a:r>
              <a:rPr lang="pl-PL" sz="3600" dirty="0"/>
              <a:t>profesjonalnie przygotowanych salach konferencyjnych ważna jest nie tylko funkcjonalność ale także wygląd czy wygoda obsługi dlatego spotyka się tu najczęściej modele w pełni zautomatyzowane. Dzięki wyposażeniu ekranu w silnik unika się konieczności jego ręcznego rozwijania i zwijania. Gdy ekran nie jest potrzebny, znajduje się w kasecie schowany zwykle w zabudowie. Po włączeniu, wyposażony w odpowiednie wyjście projektor wysyła do ekranu impuls wyzwalający powodujący jego rozwinięcie. Po zakończonej projekcji ekran jest automatycznie chowany. Dodatkowo sterownie odbywa się za pomocą pilota.</a:t>
            </a:r>
          </a:p>
          <a:p>
            <a:endParaRPr lang="pl-PL" dirty="0"/>
          </a:p>
        </p:txBody>
      </p:sp>
    </p:spTree>
    <p:extLst>
      <p:ext uri="{BB962C8B-B14F-4D97-AF65-F5344CB8AC3E}">
        <p14:creationId xmlns:p14="http://schemas.microsoft.com/office/powerpoint/2010/main" xmlns="" val="3611805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2050" name="Picture 2" descr="Znalezione obrazy dla zapytania ekrany projekcyjne"/>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59247" y="3506072"/>
            <a:ext cx="4264919" cy="2999660"/>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Znalezione obrazy dla zapytania ekrany projekcyj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7793" y="1251001"/>
            <a:ext cx="4371454" cy="4021738"/>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Podobny obraz"/>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32965" y="178541"/>
            <a:ext cx="3945687" cy="33275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37346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873" y="254833"/>
            <a:ext cx="11752288" cy="6460760"/>
          </a:xfrm>
        </p:spPr>
        <p:txBody>
          <a:bodyPr>
            <a:normAutofit fontScale="92500"/>
          </a:bodyPr>
          <a:lstStyle/>
          <a:p>
            <a:pPr marL="0" indent="0">
              <a:buNone/>
            </a:pPr>
            <a:r>
              <a:rPr lang="pl-PL" sz="4000" dirty="0"/>
              <a:t>Uzupełniając takie urządzenie o odpowiednie oprogramowanie, łatwo stworzyć sprzęt do obsługi funkcji interaktywnych. To rozwiązanie znacznie tańsze niż zakup tablicy interaktywnej. Zamiast niej można wykorzystać dowolną powierzchnię – ekran, ścianę, stół. Sterowanie odbywa się tu za pomocą odpowiednich pisaków i wbudowanych w projektor czujników. </a:t>
            </a:r>
            <a:endParaRPr lang="pl-PL" sz="4000" dirty="0" smtClean="0"/>
          </a:p>
          <a:p>
            <a:endParaRPr lang="pl-PL" sz="4000" dirty="0"/>
          </a:p>
          <a:p>
            <a:pPr marL="0" indent="0">
              <a:buNone/>
            </a:pPr>
            <a:r>
              <a:rPr lang="pl-PL" sz="4000" dirty="0"/>
              <a:t>Gdy zachodzi potrzeba większej precyzji sterowania, zamiast prostego ekranu projekcyjnego stosuje się współpracujące z projektorem tablice. Można je obsługiwać dedykowanymi pisakami bądź po prostu palcami. </a:t>
            </a:r>
            <a:endParaRPr lang="pl-PL" sz="4000" dirty="0" smtClean="0"/>
          </a:p>
          <a:p>
            <a:endParaRPr lang="pl-PL" sz="4000" dirty="0"/>
          </a:p>
          <a:p>
            <a:endParaRPr lang="pl-PL" dirty="0"/>
          </a:p>
        </p:txBody>
      </p:sp>
    </p:spTree>
    <p:extLst>
      <p:ext uri="{BB962C8B-B14F-4D97-AF65-F5344CB8AC3E}">
        <p14:creationId xmlns:p14="http://schemas.microsoft.com/office/powerpoint/2010/main" xmlns="" val="1932855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4911" y="149902"/>
            <a:ext cx="11737299" cy="6535711"/>
          </a:xfrm>
        </p:spPr>
        <p:txBody>
          <a:bodyPr>
            <a:normAutofit/>
          </a:bodyPr>
          <a:lstStyle/>
          <a:p>
            <a:pPr marL="0" indent="0">
              <a:buNone/>
            </a:pPr>
            <a:r>
              <a:rPr lang="pl-PL" sz="4000" dirty="0"/>
              <a:t>Odpowiednio skonfigurowana automatyka sali konferencyjnej zadba o to, by w razie potrzeby zasłonić okna roletami i zaciemnić pomieszczenie, uruchomić odpowiednią scenę świetlną, obniżyć bądź podnieść temperaturę ogrzewania czy opuścić ekran. </a:t>
            </a:r>
          </a:p>
        </p:txBody>
      </p:sp>
      <p:pic>
        <p:nvPicPr>
          <p:cNvPr id="1026" name="Picture 2" descr="Znalezione obrazy dla zapytania sala konferencyjna wikipedi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03508" y="3147934"/>
            <a:ext cx="6206211" cy="34327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6830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4813" y="344774"/>
            <a:ext cx="11542426" cy="6190937"/>
          </a:xfrm>
        </p:spPr>
        <p:txBody>
          <a:bodyPr>
            <a:normAutofit/>
          </a:bodyPr>
          <a:lstStyle/>
          <a:p>
            <a:pPr marL="0" indent="0" algn="ctr">
              <a:buNone/>
            </a:pPr>
            <a:r>
              <a:rPr lang="pl-PL" b="1" dirty="0"/>
              <a:t>PRZECHODZENIE NA „TY”</a:t>
            </a:r>
            <a:r>
              <a:rPr lang="pl-PL" dirty="0"/>
              <a:t/>
            </a:r>
            <a:br>
              <a:rPr lang="pl-PL" dirty="0"/>
            </a:br>
            <a:r>
              <a:rPr lang="pl-PL" dirty="0"/>
              <a:t/>
            </a:r>
            <a:br>
              <a:rPr lang="pl-PL" dirty="0"/>
            </a:br>
            <a:r>
              <a:rPr lang="pl-PL" sz="3600" dirty="0"/>
              <a:t>Propozycję przejścia na „ty” składa starszy-młodszemu, kobieta-mężczyźnie, przełożony-podwładnemu, starszy pracownik-młodszemu pracownikowi. Zanim zaproponuje się przejście na „ty” należy się zastanowić, czy na pewno tego chcemy, czy dzieje się to w potrzebie chwili i czy następnego dnia nie będziemy żałować tej decyzji.</a:t>
            </a:r>
          </a:p>
        </p:txBody>
      </p:sp>
    </p:spTree>
    <p:extLst>
      <p:ext uri="{BB962C8B-B14F-4D97-AF65-F5344CB8AC3E}">
        <p14:creationId xmlns:p14="http://schemas.microsoft.com/office/powerpoint/2010/main" xmlns="" val="929704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931" y="0"/>
            <a:ext cx="12087069" cy="2218543"/>
          </a:xfrm>
        </p:spPr>
        <p:txBody>
          <a:bodyPr>
            <a:noAutofit/>
          </a:bodyPr>
          <a:lstStyle/>
          <a:p>
            <a:r>
              <a:rPr lang="pl-PL" sz="3600" b="1" dirty="0" smtClean="0"/>
              <a:t>system nagłaśniający </a:t>
            </a:r>
            <a:r>
              <a:rPr lang="pl-PL" sz="3600" dirty="0" smtClean="0"/>
              <a:t>- </a:t>
            </a:r>
            <a:r>
              <a:rPr lang="pl-PL" sz="3600" dirty="0"/>
              <a:t>w małych salach wystarczy kilka głośników w suficie lub na ścianach tak, aby można było bez problemu odtworzyć prezentację multimedialną lub film. </a:t>
            </a:r>
          </a:p>
        </p:txBody>
      </p:sp>
      <p:pic>
        <p:nvPicPr>
          <p:cNvPr id="11266" name="Picture 2" descr="Znalezione obrazy dla zapytania nagłośnienie sala konferencyjna"/>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4459" y="2218543"/>
            <a:ext cx="6553219" cy="43513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44779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4911" y="179882"/>
            <a:ext cx="11527437" cy="6430780"/>
          </a:xfrm>
        </p:spPr>
        <p:txBody>
          <a:bodyPr>
            <a:normAutofit/>
          </a:bodyPr>
          <a:lstStyle/>
          <a:p>
            <a:pPr marL="0" indent="0">
              <a:buNone/>
            </a:pPr>
            <a:r>
              <a:rPr lang="pl-PL" sz="4000" b="1" dirty="0" smtClean="0"/>
              <a:t>system konferencyjny</a:t>
            </a:r>
            <a:r>
              <a:rPr lang="pl-PL" sz="4000" dirty="0"/>
              <a:t> - rozwiązanie skonstruowane specjalnie po to, aby umożliwić dyskusję w </a:t>
            </a:r>
            <a:r>
              <a:rPr lang="pl-PL" sz="4000" dirty="0" smtClean="0"/>
              <a:t> </a:t>
            </a:r>
            <a:r>
              <a:rPr lang="pl-PL" sz="4000" dirty="0"/>
              <a:t>większym gronie. Pulpity z mikrofonami rozwiązują większość problemów związanych ze sprzężeniami itp. </a:t>
            </a:r>
          </a:p>
        </p:txBody>
      </p:sp>
      <p:pic>
        <p:nvPicPr>
          <p:cNvPr id="12290" name="Picture 2" descr="Znalezione obrazy dla zapytania pulpity z mikrofonami sala konferencyjn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38860" y="3005504"/>
            <a:ext cx="7764904" cy="34510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73612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269823" y="119921"/>
            <a:ext cx="11317574" cy="4197246"/>
          </a:xfrm>
        </p:spPr>
        <p:txBody>
          <a:bodyPr>
            <a:noAutofit/>
          </a:bodyPr>
          <a:lstStyle/>
          <a:p>
            <a:pPr eaLnBrk="1" hangingPunct="1">
              <a:defRPr/>
            </a:pPr>
            <a:r>
              <a:rPr lang="pl-PL" altLang="pl-PL" sz="8000" dirty="0" smtClean="0">
                <a:solidFill>
                  <a:schemeClr val="hlink"/>
                </a:solidFill>
              </a:rPr>
              <a:t>Środki łączności przewodowej i bezprzewodowej.</a:t>
            </a:r>
          </a:p>
        </p:txBody>
      </p:sp>
      <p:sp>
        <p:nvSpPr>
          <p:cNvPr id="2051" name="Rectangle 3"/>
          <p:cNvSpPr>
            <a:spLocks noGrp="1" noRot="1" noChangeArrowheads="1"/>
          </p:cNvSpPr>
          <p:nvPr>
            <p:ph type="subTitle" idx="1"/>
          </p:nvPr>
        </p:nvSpPr>
        <p:spPr/>
        <p:txBody>
          <a:bodyPr/>
          <a:lstStyle/>
          <a:p>
            <a:pPr eaLnBrk="1" hangingPunct="1">
              <a:defRPr/>
            </a:pPr>
            <a:endParaRPr lang="pl-PL" altLang="pl-PL" smtClean="0"/>
          </a:p>
        </p:txBody>
      </p:sp>
    </p:spTree>
    <p:extLst>
      <p:ext uri="{BB962C8B-B14F-4D97-AF65-F5344CB8AC3E}">
        <p14:creationId xmlns:p14="http://schemas.microsoft.com/office/powerpoint/2010/main" xmlns="" val="207020819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nodePh="1">
                                  <p:stCondLst>
                                    <p:cond delay="0"/>
                                  </p:stCondLst>
                                  <p:endCondLst>
                                    <p:cond evt="begin" delay="0">
                                      <p:tn val="12"/>
                                    </p:cond>
                                  </p:end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normAutofit/>
          </a:bodyPr>
          <a:lstStyle/>
          <a:p>
            <a:pPr eaLnBrk="1" hangingPunct="1">
              <a:defRPr/>
            </a:pPr>
            <a:r>
              <a:rPr lang="pl-PL" altLang="pl-PL" sz="5400" b="1" dirty="0" smtClean="0">
                <a:solidFill>
                  <a:schemeClr val="hlink"/>
                </a:solidFill>
              </a:rPr>
              <a:t>Urządzenia techniczne</a:t>
            </a:r>
          </a:p>
        </p:txBody>
      </p:sp>
      <p:sp>
        <p:nvSpPr>
          <p:cNvPr id="55299" name="Rectangle 3"/>
          <p:cNvSpPr>
            <a:spLocks noGrp="1" noRot="1" noChangeArrowheads="1"/>
          </p:cNvSpPr>
          <p:nvPr>
            <p:ph type="body" idx="1"/>
          </p:nvPr>
        </p:nvSpPr>
        <p:spPr>
          <a:xfrm>
            <a:off x="1064302" y="1690688"/>
            <a:ext cx="10702977" cy="4919974"/>
          </a:xfrm>
        </p:spPr>
        <p:txBody>
          <a:bodyPr>
            <a:noAutofit/>
          </a:bodyPr>
          <a:lstStyle/>
          <a:p>
            <a:pPr eaLnBrk="1" hangingPunct="1">
              <a:lnSpc>
                <a:spcPct val="90000"/>
              </a:lnSpc>
              <a:defRPr/>
            </a:pPr>
            <a:r>
              <a:rPr lang="pl-PL" altLang="pl-PL" sz="3200" dirty="0"/>
              <a:t>Urządzeniami technicznymi ułatwiającymi przekazywanie i otrzymywanie informacji słownych są środki łączności administracyjnej.</a:t>
            </a:r>
            <a:br>
              <a:rPr lang="pl-PL" altLang="pl-PL" sz="3200" dirty="0"/>
            </a:br>
            <a:r>
              <a:rPr lang="pl-PL" altLang="pl-PL" sz="3200" dirty="0"/>
              <a:t>Łączność ta oparta jest na sieci telefonicznej, która pozwala na dwukierunkowe przekazywanie informacji. W jednostkach organizacyjnych tworzy się wewnętrzną sieć telefoniczną, która umożliwia szybką łączność pomiędzy komórkami organizacyjnymi i pracownikami. W większych firmach tworzy się systemy telekomunikacyjne z centralą abonencką i połączonymi z nią aparatami. </a:t>
            </a:r>
          </a:p>
        </p:txBody>
      </p:sp>
    </p:spTree>
    <p:extLst>
      <p:ext uri="{BB962C8B-B14F-4D97-AF65-F5344CB8AC3E}">
        <p14:creationId xmlns:p14="http://schemas.microsoft.com/office/powerpoint/2010/main" xmlns="" val="3737905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Effect transition="in" filter="fade">
                                      <p:cBhvr>
                                        <p:cTn id="7" dur="600">
                                          <p:stCondLst>
                                            <p:cond delay="0"/>
                                          </p:stCondLst>
                                        </p:cTn>
                                        <p:tgtEl>
                                          <p:spTgt spid="55298"/>
                                        </p:tgtEl>
                                      </p:cBhvr>
                                    </p:animEffect>
                                    <p:anim calcmode="lin" valueType="num">
                                      <p:cBhvr>
                                        <p:cTn id="8" dur="600" fill="hold">
                                          <p:stCondLst>
                                            <p:cond delay="0"/>
                                          </p:stCondLst>
                                        </p:cTn>
                                        <p:tgtEl>
                                          <p:spTgt spid="5529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5529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5529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5299">
                                            <p:txEl>
                                              <p:pRg st="0" end="0"/>
                                            </p:txEl>
                                          </p:spTgt>
                                        </p:tgtEl>
                                        <p:attrNameLst>
                                          <p:attrName>style.visibility</p:attrName>
                                        </p:attrNameLst>
                                      </p:cBhvr>
                                      <p:to>
                                        <p:strVal val="visible"/>
                                      </p:to>
                                    </p:set>
                                    <p:animEffect transition="in" filter="slide(fromBottom)">
                                      <p:cBhvr>
                                        <p:cTn id="15" dur="500">
                                          <p:stCondLst>
                                            <p:cond delay="0"/>
                                          </p:stCondLst>
                                        </p:cTn>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endParaRPr lang="pl-PL" altLang="pl-PL" smtClean="0"/>
          </a:p>
        </p:txBody>
      </p:sp>
      <p:sp>
        <p:nvSpPr>
          <p:cNvPr id="56323" name="Rectangle 3"/>
          <p:cNvSpPr>
            <a:spLocks noGrp="1" noRot="1" noChangeArrowheads="1"/>
          </p:cNvSpPr>
          <p:nvPr>
            <p:ph type="body" idx="1"/>
          </p:nvPr>
        </p:nvSpPr>
        <p:spPr>
          <a:xfrm>
            <a:off x="359764" y="365125"/>
            <a:ext cx="11602387" cy="6380449"/>
          </a:xfrm>
        </p:spPr>
        <p:txBody>
          <a:bodyPr/>
          <a:lstStyle/>
          <a:p>
            <a:pPr eaLnBrk="1" hangingPunct="1">
              <a:lnSpc>
                <a:spcPct val="80000"/>
              </a:lnSpc>
              <a:defRPr/>
            </a:pPr>
            <a:r>
              <a:rPr lang="pl-PL" altLang="pl-PL" sz="4000" dirty="0"/>
              <a:t>Nowoczesne automaty zgłoszeniowe pozwalają również na zdalne sterowanie niektórymi swoimi funkcjami z innego aparatu telefonicznego z wybieraniem tonowym lub ze zwykłego aparatu z wybieraniem pulsacyjnym ale przy pomocy </a:t>
            </a:r>
            <a:r>
              <a:rPr lang="pl-PL" altLang="pl-PL" sz="4000" dirty="0" err="1"/>
              <a:t>bipera</a:t>
            </a:r>
            <a:r>
              <a:rPr lang="pl-PL" altLang="pl-PL" sz="4000" dirty="0"/>
              <a:t> (urządzenia generującego dźwięki o określonej częstotliwości dla każdej wybranej cyfry).</a:t>
            </a:r>
            <a:br>
              <a:rPr lang="pl-PL" altLang="pl-PL" sz="4000" dirty="0"/>
            </a:br>
            <a:r>
              <a:rPr lang="pl-PL" altLang="pl-PL" sz="4000" dirty="0"/>
              <a:t>Do przekazywania informacji między poszczególnymi jednostkami wykorzystywane są teleksy. Działają one w oparciu o telegraficzną sieć abonencką umożliwiającą bezpośrednie połączenia między abonentami.</a:t>
            </a:r>
            <a:br>
              <a:rPr lang="pl-PL" altLang="pl-PL" sz="4000" dirty="0"/>
            </a:br>
            <a:r>
              <a:rPr lang="pl-PL" altLang="pl-PL" sz="1600" dirty="0"/>
              <a:t/>
            </a:r>
            <a:br>
              <a:rPr lang="pl-PL" altLang="pl-PL" sz="1600" dirty="0"/>
            </a:br>
            <a:endParaRPr lang="pl-PL" altLang="pl-PL" sz="1600" dirty="0"/>
          </a:p>
        </p:txBody>
      </p:sp>
    </p:spTree>
    <p:extLst>
      <p:ext uri="{BB962C8B-B14F-4D97-AF65-F5344CB8AC3E}">
        <p14:creationId xmlns:p14="http://schemas.microsoft.com/office/powerpoint/2010/main" xmlns="" val="42085660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56322"/>
                                        </p:tgtEl>
                                        <p:attrNameLst>
                                          <p:attrName>style.visibility</p:attrName>
                                        </p:attrNameLst>
                                      </p:cBhvr>
                                      <p:to>
                                        <p:strVal val="visible"/>
                                      </p:to>
                                    </p:set>
                                    <p:animEffect transition="in" filter="fade">
                                      <p:cBhvr>
                                        <p:cTn id="7" dur="600">
                                          <p:stCondLst>
                                            <p:cond delay="0"/>
                                          </p:stCondLst>
                                        </p:cTn>
                                        <p:tgtEl>
                                          <p:spTgt spid="56322"/>
                                        </p:tgtEl>
                                      </p:cBhvr>
                                    </p:animEffect>
                                    <p:anim calcmode="lin" valueType="num">
                                      <p:cBhvr>
                                        <p:cTn id="8" dur="600" fill="hold">
                                          <p:stCondLst>
                                            <p:cond delay="0"/>
                                          </p:stCondLst>
                                        </p:cTn>
                                        <p:tgtEl>
                                          <p:spTgt spid="563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563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5632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6323">
                                            <p:txEl>
                                              <p:pRg st="0" end="0"/>
                                            </p:txEl>
                                          </p:spTgt>
                                        </p:tgtEl>
                                        <p:attrNameLst>
                                          <p:attrName>style.visibility</p:attrName>
                                        </p:attrNameLst>
                                      </p:cBhvr>
                                      <p:to>
                                        <p:strVal val="visible"/>
                                      </p:to>
                                    </p:set>
                                    <p:animEffect transition="in" filter="slide(fromBottom)">
                                      <p:cBhvr>
                                        <p:cTn id="15" dur="500">
                                          <p:stCondLst>
                                            <p:cond delay="0"/>
                                          </p:stCondLst>
                                        </p:cTn>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normAutofit/>
          </a:bodyPr>
          <a:lstStyle/>
          <a:p>
            <a:pPr algn="ctr" eaLnBrk="1" hangingPunct="1">
              <a:defRPr/>
            </a:pPr>
            <a:r>
              <a:rPr lang="pl-PL" altLang="pl-PL" sz="7200" b="1" dirty="0" smtClean="0">
                <a:solidFill>
                  <a:schemeClr val="hlink"/>
                </a:solidFill>
              </a:rPr>
              <a:t>Telefaksy</a:t>
            </a:r>
          </a:p>
        </p:txBody>
      </p:sp>
      <p:sp>
        <p:nvSpPr>
          <p:cNvPr id="57347" name="Rectangle 3"/>
          <p:cNvSpPr>
            <a:spLocks noGrp="1" noRot="1" noChangeArrowheads="1"/>
          </p:cNvSpPr>
          <p:nvPr>
            <p:ph type="body" idx="1"/>
          </p:nvPr>
        </p:nvSpPr>
        <p:spPr>
          <a:xfrm>
            <a:off x="194872" y="1690688"/>
            <a:ext cx="11647358" cy="5167312"/>
          </a:xfrm>
        </p:spPr>
        <p:txBody>
          <a:bodyPr>
            <a:noAutofit/>
          </a:bodyPr>
          <a:lstStyle/>
          <a:p>
            <a:pPr eaLnBrk="1" hangingPunct="1">
              <a:defRPr/>
            </a:pPr>
            <a:r>
              <a:rPr lang="pl-PL" altLang="pl-PL" sz="4400" dirty="0"/>
              <a:t>Nowoczesnymi środkami łączności są telefaksy. Wykorzystują one sieć telefoniczną do przekazywania wiadomości w formie obrazów nieruchomych Np. rysunków, zdjęć, maszynopisów, rękopisów i innych dokumentów.</a:t>
            </a:r>
            <a:br>
              <a:rPr lang="pl-PL" altLang="pl-PL" sz="4400" dirty="0"/>
            </a:br>
            <a:r>
              <a:rPr lang="pl-PL" altLang="pl-PL" sz="4400" dirty="0"/>
              <a:t>Do przekazywania informacji bezprzewodowym służą radiotelefony, systemy przywoławcze i telefony komórkowe.</a:t>
            </a:r>
            <a:br>
              <a:rPr lang="pl-PL" altLang="pl-PL" sz="4400" dirty="0"/>
            </a:br>
            <a:r>
              <a:rPr lang="pl-PL" altLang="pl-PL" sz="4400" dirty="0"/>
              <a:t/>
            </a:r>
            <a:br>
              <a:rPr lang="pl-PL" altLang="pl-PL" sz="4400" dirty="0"/>
            </a:br>
            <a:endParaRPr lang="pl-PL" altLang="pl-PL" sz="4400" dirty="0"/>
          </a:p>
        </p:txBody>
      </p:sp>
    </p:spTree>
    <p:extLst>
      <p:ext uri="{BB962C8B-B14F-4D97-AF65-F5344CB8AC3E}">
        <p14:creationId xmlns:p14="http://schemas.microsoft.com/office/powerpoint/2010/main" xmlns="" val="3077107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57346"/>
                                        </p:tgtEl>
                                        <p:attrNameLst>
                                          <p:attrName>style.visibility</p:attrName>
                                        </p:attrNameLst>
                                      </p:cBhvr>
                                      <p:to>
                                        <p:strVal val="visible"/>
                                      </p:to>
                                    </p:set>
                                    <p:animEffect transition="in" filter="fade">
                                      <p:cBhvr>
                                        <p:cTn id="7" dur="600">
                                          <p:stCondLst>
                                            <p:cond delay="0"/>
                                          </p:stCondLst>
                                        </p:cTn>
                                        <p:tgtEl>
                                          <p:spTgt spid="57346"/>
                                        </p:tgtEl>
                                      </p:cBhvr>
                                    </p:animEffect>
                                    <p:anim calcmode="lin" valueType="num">
                                      <p:cBhvr>
                                        <p:cTn id="8" dur="600" fill="hold">
                                          <p:stCondLst>
                                            <p:cond delay="0"/>
                                          </p:stCondLst>
                                        </p:cTn>
                                        <p:tgtEl>
                                          <p:spTgt spid="5734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5734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5734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5" dur="500">
                                          <p:stCondLst>
                                            <p:cond delay="0"/>
                                          </p:stCondLst>
                                        </p:cTn>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noAutofit/>
          </a:bodyPr>
          <a:lstStyle/>
          <a:p>
            <a:pPr eaLnBrk="1" hangingPunct="1">
              <a:defRPr/>
            </a:pPr>
            <a:r>
              <a:rPr lang="pl-PL" altLang="pl-PL" sz="5400" b="1" dirty="0">
                <a:solidFill>
                  <a:schemeClr val="hlink"/>
                </a:solidFill>
              </a:rPr>
              <a:t>Przykłady łączności radiotelefonicznych</a:t>
            </a:r>
          </a:p>
        </p:txBody>
      </p:sp>
      <p:sp>
        <p:nvSpPr>
          <p:cNvPr id="58371" name="Rectangle 3"/>
          <p:cNvSpPr>
            <a:spLocks noGrp="1" noRot="1" noChangeArrowheads="1"/>
          </p:cNvSpPr>
          <p:nvPr>
            <p:ph type="body" idx="1"/>
          </p:nvPr>
        </p:nvSpPr>
        <p:spPr>
          <a:xfrm>
            <a:off x="494675" y="1690688"/>
            <a:ext cx="11452486" cy="5167312"/>
          </a:xfrm>
        </p:spPr>
        <p:txBody>
          <a:bodyPr>
            <a:normAutofit fontScale="92500"/>
          </a:bodyPr>
          <a:lstStyle/>
          <a:p>
            <a:pPr eaLnBrk="1" hangingPunct="1">
              <a:lnSpc>
                <a:spcPct val="90000"/>
              </a:lnSpc>
              <a:defRPr/>
            </a:pPr>
            <a:r>
              <a:rPr lang="pl-PL" altLang="pl-PL" sz="4300" dirty="0"/>
              <a:t>Do łączności radiotelefonicznej potrzebne są dwie lub więcej radiostacje nadawczo-odbiorcze. Pracują na przemian na tej samej długości fal, stosuje je głównie:</a:t>
            </a:r>
          </a:p>
          <a:p>
            <a:pPr eaLnBrk="1" hangingPunct="1">
              <a:lnSpc>
                <a:spcPct val="90000"/>
              </a:lnSpc>
              <a:defRPr/>
            </a:pPr>
            <a:r>
              <a:rPr lang="pl-PL" altLang="pl-PL" sz="4300" dirty="0"/>
              <a:t> policja, </a:t>
            </a:r>
          </a:p>
          <a:p>
            <a:pPr eaLnBrk="1" hangingPunct="1">
              <a:lnSpc>
                <a:spcPct val="90000"/>
              </a:lnSpc>
              <a:defRPr/>
            </a:pPr>
            <a:r>
              <a:rPr lang="pl-PL" altLang="pl-PL" sz="4300" dirty="0"/>
              <a:t>pogotowie ratunkowe, </a:t>
            </a:r>
          </a:p>
          <a:p>
            <a:pPr eaLnBrk="1" hangingPunct="1">
              <a:lnSpc>
                <a:spcPct val="90000"/>
              </a:lnSpc>
              <a:defRPr/>
            </a:pPr>
            <a:r>
              <a:rPr lang="pl-PL" altLang="pl-PL" sz="4300" dirty="0"/>
              <a:t>radio-taxi, </a:t>
            </a:r>
          </a:p>
          <a:p>
            <a:pPr eaLnBrk="1" hangingPunct="1">
              <a:lnSpc>
                <a:spcPct val="90000"/>
              </a:lnSpc>
              <a:defRPr/>
            </a:pPr>
            <a:r>
              <a:rPr lang="pl-PL" altLang="pl-PL" sz="4300" dirty="0"/>
              <a:t>służby specjalne.</a:t>
            </a:r>
            <a:br>
              <a:rPr lang="pl-PL" altLang="pl-PL" sz="4300" dirty="0"/>
            </a:br>
            <a:r>
              <a:rPr lang="pl-PL" altLang="pl-PL" dirty="0"/>
              <a:t/>
            </a:r>
            <a:br>
              <a:rPr lang="pl-PL" altLang="pl-PL" dirty="0"/>
            </a:br>
            <a:endParaRPr lang="pl-PL" altLang="pl-PL" dirty="0"/>
          </a:p>
        </p:txBody>
      </p:sp>
    </p:spTree>
    <p:extLst>
      <p:ext uri="{BB962C8B-B14F-4D97-AF65-F5344CB8AC3E}">
        <p14:creationId xmlns:p14="http://schemas.microsoft.com/office/powerpoint/2010/main" xmlns="" val="2497229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Effect transition="in" filter="fade">
                                      <p:cBhvr>
                                        <p:cTn id="7" dur="600">
                                          <p:stCondLst>
                                            <p:cond delay="0"/>
                                          </p:stCondLst>
                                        </p:cTn>
                                        <p:tgtEl>
                                          <p:spTgt spid="58370"/>
                                        </p:tgtEl>
                                      </p:cBhvr>
                                    </p:animEffect>
                                    <p:anim calcmode="lin" valueType="num">
                                      <p:cBhvr>
                                        <p:cTn id="8" dur="600" fill="hold">
                                          <p:stCondLst>
                                            <p:cond delay="0"/>
                                          </p:stCondLst>
                                        </p:cTn>
                                        <p:tgtEl>
                                          <p:spTgt spid="5837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5837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5837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8371">
                                            <p:txEl>
                                              <p:pRg st="0" end="0"/>
                                            </p:txEl>
                                          </p:spTgt>
                                        </p:tgtEl>
                                        <p:attrNameLst>
                                          <p:attrName>style.visibility</p:attrName>
                                        </p:attrNameLst>
                                      </p:cBhvr>
                                      <p:to>
                                        <p:strVal val="visible"/>
                                      </p:to>
                                    </p:set>
                                    <p:animEffect transition="in" filter="slide(fromBottom)">
                                      <p:cBhvr>
                                        <p:cTn id="15" dur="500">
                                          <p:stCondLst>
                                            <p:cond delay="0"/>
                                          </p:stCondLst>
                                        </p:cTn>
                                        <p:tgtEl>
                                          <p:spTgt spid="5837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8371">
                                            <p:txEl>
                                              <p:pRg st="1" end="1"/>
                                            </p:txEl>
                                          </p:spTgt>
                                        </p:tgtEl>
                                        <p:attrNameLst>
                                          <p:attrName>style.visibility</p:attrName>
                                        </p:attrNameLst>
                                      </p:cBhvr>
                                      <p:to>
                                        <p:strVal val="visible"/>
                                      </p:to>
                                    </p:set>
                                    <p:animEffect transition="in" filter="slide(fromBottom)">
                                      <p:cBhvr>
                                        <p:cTn id="20" dur="500">
                                          <p:stCondLst>
                                            <p:cond delay="0"/>
                                          </p:stCondLst>
                                        </p:cTn>
                                        <p:tgtEl>
                                          <p:spTgt spid="5837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8371">
                                            <p:txEl>
                                              <p:pRg st="2" end="2"/>
                                            </p:txEl>
                                          </p:spTgt>
                                        </p:tgtEl>
                                        <p:attrNameLst>
                                          <p:attrName>style.visibility</p:attrName>
                                        </p:attrNameLst>
                                      </p:cBhvr>
                                      <p:to>
                                        <p:strVal val="visible"/>
                                      </p:to>
                                    </p:set>
                                    <p:animEffect transition="in" filter="slide(fromBottom)">
                                      <p:cBhvr>
                                        <p:cTn id="25" dur="500">
                                          <p:stCondLst>
                                            <p:cond delay="0"/>
                                          </p:stCondLst>
                                        </p:cTn>
                                        <p:tgtEl>
                                          <p:spTgt spid="5837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8371">
                                            <p:txEl>
                                              <p:pRg st="3" end="3"/>
                                            </p:txEl>
                                          </p:spTgt>
                                        </p:tgtEl>
                                        <p:attrNameLst>
                                          <p:attrName>style.visibility</p:attrName>
                                        </p:attrNameLst>
                                      </p:cBhvr>
                                      <p:to>
                                        <p:strVal val="visible"/>
                                      </p:to>
                                    </p:set>
                                    <p:animEffect transition="in" filter="slide(fromBottom)">
                                      <p:cBhvr>
                                        <p:cTn id="30" dur="500">
                                          <p:stCondLst>
                                            <p:cond delay="0"/>
                                          </p:stCondLst>
                                        </p:cTn>
                                        <p:tgtEl>
                                          <p:spTgt spid="5837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58371">
                                            <p:txEl>
                                              <p:pRg st="4" end="4"/>
                                            </p:txEl>
                                          </p:spTgt>
                                        </p:tgtEl>
                                        <p:attrNameLst>
                                          <p:attrName>style.visibility</p:attrName>
                                        </p:attrNameLst>
                                      </p:cBhvr>
                                      <p:to>
                                        <p:strVal val="visible"/>
                                      </p:to>
                                    </p:set>
                                    <p:animEffect transition="in" filter="slide(fromBottom)">
                                      <p:cBhvr>
                                        <p:cTn id="35" dur="500">
                                          <p:stCondLst>
                                            <p:cond delay="0"/>
                                          </p:stCondLst>
                                        </p:cTn>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endParaRPr lang="pl-PL" altLang="pl-PL" smtClean="0"/>
          </a:p>
        </p:txBody>
      </p:sp>
      <p:sp>
        <p:nvSpPr>
          <p:cNvPr id="59395" name="Rectangle 3"/>
          <p:cNvSpPr>
            <a:spLocks noGrp="1" noRot="1" noChangeArrowheads="1"/>
          </p:cNvSpPr>
          <p:nvPr>
            <p:ph type="body" idx="1"/>
          </p:nvPr>
        </p:nvSpPr>
        <p:spPr>
          <a:xfrm>
            <a:off x="389744" y="194872"/>
            <a:ext cx="11362545" cy="6520721"/>
          </a:xfrm>
        </p:spPr>
        <p:txBody>
          <a:bodyPr>
            <a:noAutofit/>
          </a:bodyPr>
          <a:lstStyle/>
          <a:p>
            <a:pPr eaLnBrk="1" hangingPunct="1">
              <a:lnSpc>
                <a:spcPct val="90000"/>
              </a:lnSpc>
              <a:defRPr/>
            </a:pPr>
            <a:r>
              <a:rPr lang="pl-PL" altLang="pl-PL" sz="4000" dirty="0"/>
              <a:t>Telefony komórkowe działają w oparciu o własną sieć anten za pomocą których nawiązywana jest łączność radiowo-telefoniczna z indywidualnymi posiadaczami aparatów.</a:t>
            </a:r>
            <a:br>
              <a:rPr lang="pl-PL" altLang="pl-PL" sz="4000" dirty="0"/>
            </a:br>
            <a:r>
              <a:rPr lang="pl-PL" altLang="pl-PL" sz="4000" dirty="0"/>
              <a:t>Działają one przez automatyczną centralę jako normalne telefony, łącząc się z dowolnie wybranymi numerami.</a:t>
            </a:r>
            <a:br>
              <a:rPr lang="pl-PL" altLang="pl-PL" sz="4000" dirty="0"/>
            </a:br>
            <a:r>
              <a:rPr lang="pl-PL" altLang="pl-PL" sz="4000" dirty="0"/>
              <a:t>Wszystkie środki łączności instalowane w biurach muszą mieć świadectwo homologacji wydane przez Ministerstwo Łączności, co oznacza, że są dostosowane do standardów technicznych polskiej sieci telekomunikacyjnej.</a:t>
            </a:r>
            <a:br>
              <a:rPr lang="pl-PL" altLang="pl-PL" sz="4000" dirty="0"/>
            </a:br>
            <a:endParaRPr lang="pl-PL" altLang="pl-PL" sz="4000" dirty="0"/>
          </a:p>
        </p:txBody>
      </p:sp>
    </p:spTree>
    <p:extLst>
      <p:ext uri="{BB962C8B-B14F-4D97-AF65-F5344CB8AC3E}">
        <p14:creationId xmlns:p14="http://schemas.microsoft.com/office/powerpoint/2010/main" xmlns="" val="3065493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59394"/>
                                        </p:tgtEl>
                                        <p:attrNameLst>
                                          <p:attrName>style.visibility</p:attrName>
                                        </p:attrNameLst>
                                      </p:cBhvr>
                                      <p:to>
                                        <p:strVal val="visible"/>
                                      </p:to>
                                    </p:set>
                                    <p:animEffect transition="in" filter="fade">
                                      <p:cBhvr>
                                        <p:cTn id="7" dur="600">
                                          <p:stCondLst>
                                            <p:cond delay="0"/>
                                          </p:stCondLst>
                                        </p:cTn>
                                        <p:tgtEl>
                                          <p:spTgt spid="59394"/>
                                        </p:tgtEl>
                                      </p:cBhvr>
                                    </p:animEffect>
                                    <p:anim calcmode="lin" valueType="num">
                                      <p:cBhvr>
                                        <p:cTn id="8" dur="600" fill="hold">
                                          <p:stCondLst>
                                            <p:cond delay="0"/>
                                          </p:stCondLst>
                                        </p:cTn>
                                        <p:tgtEl>
                                          <p:spTgt spid="5939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5939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5939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9395">
                                            <p:txEl>
                                              <p:pRg st="0" end="0"/>
                                            </p:txEl>
                                          </p:spTgt>
                                        </p:tgtEl>
                                        <p:attrNameLst>
                                          <p:attrName>style.visibility</p:attrName>
                                        </p:attrNameLst>
                                      </p:cBhvr>
                                      <p:to>
                                        <p:strVal val="visible"/>
                                      </p:to>
                                    </p:set>
                                    <p:animEffect transition="in" filter="slide(fromBottom)">
                                      <p:cBhvr>
                                        <p:cTn id="15" dur="500">
                                          <p:stCondLst>
                                            <p:cond delay="0"/>
                                          </p:stCondLst>
                                        </p:cTn>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normAutofit/>
          </a:bodyPr>
          <a:lstStyle/>
          <a:p>
            <a:pPr algn="ctr" eaLnBrk="1" hangingPunct="1">
              <a:defRPr/>
            </a:pPr>
            <a:r>
              <a:rPr lang="pl-PL" altLang="pl-PL" sz="7200" b="1" dirty="0" smtClean="0">
                <a:solidFill>
                  <a:schemeClr val="hlink"/>
                </a:solidFill>
              </a:rPr>
              <a:t>Wideofony</a:t>
            </a:r>
          </a:p>
        </p:txBody>
      </p:sp>
      <p:sp>
        <p:nvSpPr>
          <p:cNvPr id="60419" name="Rectangle 3"/>
          <p:cNvSpPr>
            <a:spLocks noGrp="1" noRot="1" noChangeArrowheads="1"/>
          </p:cNvSpPr>
          <p:nvPr>
            <p:ph type="body" idx="1"/>
          </p:nvPr>
        </p:nvSpPr>
        <p:spPr>
          <a:xfrm>
            <a:off x="0" y="1394085"/>
            <a:ext cx="11647357" cy="5141626"/>
          </a:xfrm>
        </p:spPr>
        <p:txBody>
          <a:bodyPr>
            <a:noAutofit/>
          </a:bodyPr>
          <a:lstStyle/>
          <a:p>
            <a:pPr eaLnBrk="1" hangingPunct="1">
              <a:defRPr/>
            </a:pPr>
            <a:r>
              <a:rPr lang="pl-PL" altLang="pl-PL" sz="4800" dirty="0"/>
              <a:t>Wideofony są to aparaty telefoniczne wyposażone w małe ekrany telewizyjne. Osoby przeprowadzające rozmowy za pomocą wideofonów, widzą się nawzajem na ekranach znajdujących się przy aparatach telefonicznych i mogą za ich pomocą przekazywać sobie informacje wizualne.</a:t>
            </a:r>
            <a:br>
              <a:rPr lang="pl-PL" altLang="pl-PL" sz="4800" dirty="0"/>
            </a:br>
            <a:r>
              <a:rPr lang="pl-PL" altLang="pl-PL" sz="4800" dirty="0"/>
              <a:t/>
            </a:r>
            <a:br>
              <a:rPr lang="pl-PL" altLang="pl-PL" sz="4800" dirty="0"/>
            </a:br>
            <a:endParaRPr lang="pl-PL" altLang="pl-PL" sz="4800" dirty="0"/>
          </a:p>
        </p:txBody>
      </p:sp>
    </p:spTree>
    <p:extLst>
      <p:ext uri="{BB962C8B-B14F-4D97-AF65-F5344CB8AC3E}">
        <p14:creationId xmlns:p14="http://schemas.microsoft.com/office/powerpoint/2010/main" xmlns="" val="3478431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0418"/>
                                        </p:tgtEl>
                                        <p:attrNameLst>
                                          <p:attrName>style.visibility</p:attrName>
                                        </p:attrNameLst>
                                      </p:cBhvr>
                                      <p:to>
                                        <p:strVal val="visible"/>
                                      </p:to>
                                    </p:set>
                                    <p:animEffect transition="in" filter="fade">
                                      <p:cBhvr>
                                        <p:cTn id="7" dur="600">
                                          <p:stCondLst>
                                            <p:cond delay="0"/>
                                          </p:stCondLst>
                                        </p:cTn>
                                        <p:tgtEl>
                                          <p:spTgt spid="60418"/>
                                        </p:tgtEl>
                                      </p:cBhvr>
                                    </p:animEffect>
                                    <p:anim calcmode="lin" valueType="num">
                                      <p:cBhvr>
                                        <p:cTn id="8" dur="600" fill="hold">
                                          <p:stCondLst>
                                            <p:cond delay="0"/>
                                          </p:stCondLst>
                                        </p:cTn>
                                        <p:tgtEl>
                                          <p:spTgt spid="6041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6041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6041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0419">
                                            <p:txEl>
                                              <p:pRg st="0" end="0"/>
                                            </p:txEl>
                                          </p:spTgt>
                                        </p:tgtEl>
                                        <p:attrNameLst>
                                          <p:attrName>style.visibility</p:attrName>
                                        </p:attrNameLst>
                                      </p:cBhvr>
                                      <p:to>
                                        <p:strVal val="visible"/>
                                      </p:to>
                                    </p:set>
                                    <p:animEffect transition="in" filter="slide(fromBottom)">
                                      <p:cBhvr>
                                        <p:cTn id="15" dur="500">
                                          <p:stCondLst>
                                            <p:cond delay="0"/>
                                          </p:stCondLst>
                                        </p:cTn>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normAutofit/>
          </a:bodyPr>
          <a:lstStyle/>
          <a:p>
            <a:pPr algn="ctr" eaLnBrk="1" hangingPunct="1">
              <a:defRPr/>
            </a:pPr>
            <a:r>
              <a:rPr lang="pl-PL" altLang="pl-PL" sz="8000" b="1" dirty="0" smtClean="0">
                <a:solidFill>
                  <a:schemeClr val="hlink"/>
                </a:solidFill>
              </a:rPr>
              <a:t>Telewizja</a:t>
            </a:r>
          </a:p>
        </p:txBody>
      </p:sp>
      <p:sp>
        <p:nvSpPr>
          <p:cNvPr id="61443" name="Rectangle 3"/>
          <p:cNvSpPr>
            <a:spLocks noGrp="1" noRot="1" noChangeArrowheads="1"/>
          </p:cNvSpPr>
          <p:nvPr>
            <p:ph type="body" idx="1"/>
          </p:nvPr>
        </p:nvSpPr>
        <p:spPr>
          <a:xfrm>
            <a:off x="299803" y="1469036"/>
            <a:ext cx="11737299" cy="5388964"/>
          </a:xfrm>
        </p:spPr>
        <p:txBody>
          <a:bodyPr>
            <a:noAutofit/>
          </a:bodyPr>
          <a:lstStyle/>
          <a:p>
            <a:pPr eaLnBrk="1" hangingPunct="1">
              <a:lnSpc>
                <a:spcPct val="90000"/>
              </a:lnSpc>
              <a:defRPr/>
            </a:pPr>
            <a:r>
              <a:rPr lang="pl-PL" altLang="pl-PL" sz="3200" dirty="0"/>
              <a:t>Telewizja użytkowa jest dziełem telewizji zajmującej się przekazywaniem obrazów i dźwięków za pomocą sieci kablowej, przeznaczonych dla określonego kręgu odbiorców w związku z ich działalnością administracyjną, naukowo-badawczą lub produkcyjną. Wykonuje ona głównie funkcję kontrolną- również wykorzystywana jest do kontroli w dużych sklepach samoobsługowych.</a:t>
            </a:r>
            <a:br>
              <a:rPr lang="pl-PL" altLang="pl-PL" sz="3200" dirty="0"/>
            </a:br>
            <a:r>
              <a:rPr lang="pl-PL" altLang="pl-PL" sz="3200" dirty="0"/>
              <a:t/>
            </a:r>
            <a:br>
              <a:rPr lang="pl-PL" altLang="pl-PL" sz="3200" dirty="0"/>
            </a:br>
            <a:r>
              <a:rPr lang="pl-PL" altLang="pl-PL" sz="3200" dirty="0"/>
              <a:t>Do łączności w coraz większym zakresie wykorzystuje się komputery, które włącza się w sieć telefoniczną lub tworzy się odrębną sieć komputerową. W świecie komputerów jest wiele różnych metod komunikacji. Jedną z nich to modem. </a:t>
            </a:r>
          </a:p>
        </p:txBody>
      </p:sp>
    </p:spTree>
    <p:extLst>
      <p:ext uri="{BB962C8B-B14F-4D97-AF65-F5344CB8AC3E}">
        <p14:creationId xmlns:p14="http://schemas.microsoft.com/office/powerpoint/2010/main" xmlns="" val="4177585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1442"/>
                                        </p:tgtEl>
                                        <p:attrNameLst>
                                          <p:attrName>style.visibility</p:attrName>
                                        </p:attrNameLst>
                                      </p:cBhvr>
                                      <p:to>
                                        <p:strVal val="visible"/>
                                      </p:to>
                                    </p:set>
                                    <p:animEffect transition="in" filter="fade">
                                      <p:cBhvr>
                                        <p:cTn id="7" dur="600">
                                          <p:stCondLst>
                                            <p:cond delay="0"/>
                                          </p:stCondLst>
                                        </p:cTn>
                                        <p:tgtEl>
                                          <p:spTgt spid="61442"/>
                                        </p:tgtEl>
                                      </p:cBhvr>
                                    </p:animEffect>
                                    <p:anim calcmode="lin" valueType="num">
                                      <p:cBhvr>
                                        <p:cTn id="8" dur="600" fill="hold">
                                          <p:stCondLst>
                                            <p:cond delay="0"/>
                                          </p:stCondLst>
                                        </p:cTn>
                                        <p:tgtEl>
                                          <p:spTgt spid="6144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6144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6144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1443">
                                            <p:txEl>
                                              <p:pRg st="0" end="0"/>
                                            </p:txEl>
                                          </p:spTgt>
                                        </p:tgtEl>
                                        <p:attrNameLst>
                                          <p:attrName>style.visibility</p:attrName>
                                        </p:attrNameLst>
                                      </p:cBhvr>
                                      <p:to>
                                        <p:strVal val="visible"/>
                                      </p:to>
                                    </p:set>
                                    <p:animEffect transition="in" filter="slide(fromBottom)">
                                      <p:cBhvr>
                                        <p:cTn id="15" dur="500">
                                          <p:stCondLst>
                                            <p:cond delay="0"/>
                                          </p:stCondLst>
                                        </p:cTn>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09862"/>
            <a:ext cx="12191999" cy="6430781"/>
          </a:xfrm>
        </p:spPr>
        <p:txBody>
          <a:bodyPr>
            <a:normAutofit/>
          </a:bodyPr>
          <a:lstStyle/>
          <a:p>
            <a:pPr marL="0" indent="0">
              <a:buNone/>
            </a:pPr>
            <a:r>
              <a:rPr lang="pl-PL" sz="3600" b="1" dirty="0"/>
              <a:t>PRZEDSTAWIANIE </a:t>
            </a:r>
            <a:r>
              <a:rPr lang="pl-PL" dirty="0"/>
              <a:t/>
            </a:r>
            <a:br>
              <a:rPr lang="pl-PL" dirty="0"/>
            </a:br>
            <a:r>
              <a:rPr lang="pl-PL" dirty="0"/>
              <a:t/>
            </a:r>
            <a:br>
              <a:rPr lang="pl-PL" dirty="0"/>
            </a:br>
            <a:r>
              <a:rPr lang="pl-PL" sz="4000" dirty="0" smtClean="0"/>
              <a:t>Przedstawia </a:t>
            </a:r>
            <a:r>
              <a:rPr lang="pl-PL" sz="4000" dirty="0"/>
              <a:t>się mężczyznę-kobiecie, młodszego-starszemu, młodszego rangą-starszemu </a:t>
            </a:r>
            <a:r>
              <a:rPr lang="pl-PL" sz="4000" dirty="0" smtClean="0"/>
              <a:t>rangą. </a:t>
            </a:r>
          </a:p>
          <a:p>
            <a:pPr marL="0" indent="0">
              <a:buNone/>
            </a:pPr>
            <a:endParaRPr lang="pl-PL" sz="4000" dirty="0" smtClean="0"/>
          </a:p>
          <a:p>
            <a:pPr marL="0" indent="0">
              <a:buNone/>
            </a:pPr>
            <a:r>
              <a:rPr lang="pl-PL" sz="4000" dirty="0" smtClean="0"/>
              <a:t>Wymienia </a:t>
            </a:r>
            <a:r>
              <a:rPr lang="pl-PL" sz="4000" dirty="0"/>
              <a:t>się najpierw nazwisko osoby przedstawianej, np. „chciałbym przedstawić pana Oleksy, pani Kwaśniewska” lub w bardziej zażyłych kontaktach „Poznajcie się Robert Janowski, Kasia Stankiewicz”. </a:t>
            </a:r>
            <a:r>
              <a:rPr lang="pl-PL" sz="4000" dirty="0" smtClean="0"/>
              <a:t>„</a:t>
            </a:r>
            <a:r>
              <a:rPr lang="pl-PL" sz="4000" dirty="0"/>
              <a:t>Pozwoli pan prezes, że przedstawię naszego najmądrzejszego pracownika, pana Wałęsę”.</a:t>
            </a:r>
            <a:endParaRPr lang="pl-PL" sz="3600" dirty="0"/>
          </a:p>
        </p:txBody>
      </p:sp>
    </p:spTree>
    <p:extLst>
      <p:ext uri="{BB962C8B-B14F-4D97-AF65-F5344CB8AC3E}">
        <p14:creationId xmlns:p14="http://schemas.microsoft.com/office/powerpoint/2010/main" xmlns="" val="24277991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normAutofit/>
          </a:bodyPr>
          <a:lstStyle/>
          <a:p>
            <a:pPr algn="ctr" eaLnBrk="1" hangingPunct="1">
              <a:defRPr/>
            </a:pPr>
            <a:r>
              <a:rPr lang="pl-PL" altLang="pl-PL" sz="7200" b="1" dirty="0" smtClean="0">
                <a:solidFill>
                  <a:schemeClr val="hlink"/>
                </a:solidFill>
              </a:rPr>
              <a:t>Modem</a:t>
            </a:r>
          </a:p>
        </p:txBody>
      </p:sp>
      <p:sp>
        <p:nvSpPr>
          <p:cNvPr id="62467" name="Rectangle 3"/>
          <p:cNvSpPr>
            <a:spLocks noGrp="1" noRot="1" noChangeArrowheads="1"/>
          </p:cNvSpPr>
          <p:nvPr>
            <p:ph type="body" idx="1"/>
          </p:nvPr>
        </p:nvSpPr>
        <p:spPr>
          <a:xfrm>
            <a:off x="209862" y="1424066"/>
            <a:ext cx="11782269" cy="5291527"/>
          </a:xfrm>
        </p:spPr>
        <p:txBody>
          <a:bodyPr>
            <a:noAutofit/>
          </a:bodyPr>
          <a:lstStyle/>
          <a:p>
            <a:pPr eaLnBrk="1" hangingPunct="1">
              <a:defRPr/>
            </a:pPr>
            <a:r>
              <a:rPr lang="pl-PL" altLang="pl-PL" sz="4400" dirty="0"/>
              <a:t>Modem to urządzenie, które przetwarza informację komputerową (cyfrową) na sygnały elektryczne, przesyłane normalną linią telefoniczną.</a:t>
            </a:r>
            <a:br>
              <a:rPr lang="pl-PL" altLang="pl-PL" sz="4400" dirty="0"/>
            </a:br>
            <a:r>
              <a:rPr lang="pl-PL" altLang="pl-PL" sz="4400" dirty="0"/>
              <a:t>Tworząc odrębną sieć łączności komputerowej zapewnia się wyższą jakość i szybkość przesyłanych informacji, co jest szczególnie ważne przy korzystaniu z komputerowych banków informacji.</a:t>
            </a:r>
            <a:br>
              <a:rPr lang="pl-PL" altLang="pl-PL" sz="4400" dirty="0"/>
            </a:br>
            <a:r>
              <a:rPr lang="pl-PL" altLang="pl-PL" sz="4400" dirty="0"/>
              <a:t/>
            </a:r>
            <a:br>
              <a:rPr lang="pl-PL" altLang="pl-PL" sz="4400" dirty="0"/>
            </a:br>
            <a:endParaRPr lang="pl-PL" altLang="pl-PL" sz="4400" dirty="0"/>
          </a:p>
        </p:txBody>
      </p:sp>
    </p:spTree>
    <p:extLst>
      <p:ext uri="{BB962C8B-B14F-4D97-AF65-F5344CB8AC3E}">
        <p14:creationId xmlns:p14="http://schemas.microsoft.com/office/powerpoint/2010/main" xmlns="" val="2076700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9921" y="0"/>
            <a:ext cx="12072079" cy="6858000"/>
          </a:xfrm>
        </p:spPr>
        <p:txBody>
          <a:bodyPr/>
          <a:lstStyle/>
          <a:p>
            <a:pPr marL="0" indent="0">
              <a:buNone/>
            </a:pPr>
            <a:r>
              <a:rPr lang="pl-PL" sz="3600" b="1" dirty="0" smtClean="0"/>
              <a:t> </a:t>
            </a:r>
            <a:r>
              <a:rPr lang="pl-PL" sz="3600" b="1" dirty="0"/>
              <a:t>POWITANIE</a:t>
            </a:r>
            <a:r>
              <a:rPr lang="pl-PL" dirty="0"/>
              <a:t/>
            </a:r>
            <a:br>
              <a:rPr lang="pl-PL" dirty="0"/>
            </a:br>
            <a:r>
              <a:rPr lang="pl-PL" sz="4400" dirty="0"/>
              <a:t/>
            </a:r>
            <a:br>
              <a:rPr lang="pl-PL" sz="4400" dirty="0"/>
            </a:br>
            <a:r>
              <a:rPr lang="pl-PL" sz="4400" dirty="0" smtClean="0"/>
              <a:t>Mężczyzna </a:t>
            </a:r>
            <a:r>
              <a:rPr lang="pl-PL" sz="4400" dirty="0"/>
              <a:t>kłania się kobiecie, młodszy-starszemu, pracownik-przełożonemu, </a:t>
            </a:r>
            <a:r>
              <a:rPr lang="pl-PL" sz="4400" dirty="0" smtClean="0"/>
              <a:t>wchodzący-obecnym </a:t>
            </a:r>
            <a:r>
              <a:rPr lang="pl-PL" sz="4400" dirty="0"/>
              <a:t>w pomieszczeniu.</a:t>
            </a:r>
            <a:br>
              <a:rPr lang="pl-PL" sz="4400" dirty="0"/>
            </a:br>
            <a:endParaRPr lang="pl-PL" sz="4400" dirty="0" smtClean="0"/>
          </a:p>
          <a:p>
            <a:pPr marL="0" indent="0">
              <a:buNone/>
            </a:pPr>
            <a:r>
              <a:rPr lang="pl-PL" sz="4400" dirty="0" smtClean="0"/>
              <a:t>Pierwsza </a:t>
            </a:r>
            <a:r>
              <a:rPr lang="pl-PL" sz="4400" dirty="0"/>
              <a:t>wyciąga przy powitaniu dłoń kobieta do mężczyzny, starsza osoba do młodszej. Kobiety powinny tak podawać dłoń, żeby umożliwiać uścisk i pocałowanie jej. </a:t>
            </a:r>
          </a:p>
        </p:txBody>
      </p:sp>
    </p:spTree>
    <p:extLst>
      <p:ext uri="{BB962C8B-B14F-4D97-AF65-F5344CB8AC3E}">
        <p14:creationId xmlns:p14="http://schemas.microsoft.com/office/powerpoint/2010/main" xmlns="" val="113389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9921" y="0"/>
            <a:ext cx="11962151" cy="6858000"/>
          </a:xfrm>
        </p:spPr>
        <p:txBody>
          <a:bodyPr>
            <a:noAutofit/>
          </a:bodyPr>
          <a:lstStyle/>
          <a:p>
            <a:pPr marL="0" indent="0">
              <a:buNone/>
            </a:pPr>
            <a:r>
              <a:rPr lang="pl-PL" sz="4000" dirty="0" smtClean="0"/>
              <a:t>Jeżeli </a:t>
            </a:r>
            <a:r>
              <a:rPr lang="pl-PL" sz="4000" dirty="0"/>
              <a:t>osoba, która powinna pierwsza wyciągnąć rękę, tego nie czyni, nie należy przejmować inicjatywy. Mężczyźni czasami całują kobiety w rękę (lub jak to dawniej bywało w czubki palców). Jeżeli mężczyzna czuje, że kobieta nie chce być pocałowana w rękę, mężczyzna nie powinien tego robić na siłę.</a:t>
            </a:r>
            <a:br>
              <a:rPr lang="pl-PL" sz="4000" dirty="0"/>
            </a:br>
            <a:endParaRPr lang="pl-PL" sz="4000" dirty="0"/>
          </a:p>
          <a:p>
            <a:pPr marL="0" indent="0">
              <a:buNone/>
            </a:pPr>
            <a:r>
              <a:rPr lang="pl-PL" sz="4000" dirty="0" smtClean="0"/>
              <a:t>Przy </a:t>
            </a:r>
            <a:r>
              <a:rPr lang="pl-PL" sz="4000" dirty="0"/>
              <a:t>spotkaniu służbowym zaczyna się witanie od szefa, nawet, jeżeli jego zastępcą jest kobieta lub znacznie starszy mężczyzna. Osoba wchodząca do pomieszczenia powinna się pierwsza przywitać (np. powiedzieć „dzień dobry”), niezależnie od stanowiska.</a:t>
            </a:r>
            <a:br>
              <a:rPr lang="pl-PL" sz="4000" dirty="0"/>
            </a:br>
            <a:endParaRPr lang="pl-PL" sz="4000" dirty="0"/>
          </a:p>
        </p:txBody>
      </p:sp>
    </p:spTree>
    <p:extLst>
      <p:ext uri="{BB962C8B-B14F-4D97-AF65-F5344CB8AC3E}">
        <p14:creationId xmlns:p14="http://schemas.microsoft.com/office/powerpoint/2010/main" xmlns="" val="401770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5400" b="1" dirty="0" smtClean="0"/>
              <a:t>Etykieta w biznesie</a:t>
            </a:r>
            <a:endParaRPr lang="pl-PL" sz="5400" b="1" dirty="0"/>
          </a:p>
        </p:txBody>
      </p:sp>
      <p:sp>
        <p:nvSpPr>
          <p:cNvPr id="3" name="Symbol zastępczy zawartości 2"/>
          <p:cNvSpPr>
            <a:spLocks noGrp="1"/>
          </p:cNvSpPr>
          <p:nvPr>
            <p:ph idx="1"/>
          </p:nvPr>
        </p:nvSpPr>
        <p:spPr>
          <a:xfrm>
            <a:off x="0" y="1528997"/>
            <a:ext cx="11353800" cy="4647966"/>
          </a:xfrm>
        </p:spPr>
        <p:txBody>
          <a:bodyPr/>
          <a:lstStyle/>
          <a:p>
            <a:pPr lvl="0"/>
            <a:r>
              <a:rPr lang="pl-PL" sz="3600" dirty="0"/>
              <a:t>Dbaj o obraz twojej osoby w oczach klientów i kontrahentów - pamiętaj, że kształtując pozytywny wizerunek osobisty w sposób pośredni budujesz obraz firmy lub instytucji, którą reprezentujesz.</a:t>
            </a:r>
          </a:p>
          <a:p>
            <a:pPr lvl="0"/>
            <a:r>
              <a:rPr lang="pl-PL" sz="3600" dirty="0"/>
              <a:t>Nie lekceważ roli, jaką w kontaktach zawodowych odgrywa pierwsze wrażenie - od początkowych chwil kontaktu z klientem lub kontrahentem staraj się zjednać sobie  jego sympatię.</a:t>
            </a:r>
          </a:p>
          <a:p>
            <a:endParaRPr lang="pl-PL" dirty="0"/>
          </a:p>
        </p:txBody>
      </p:sp>
    </p:spTree>
    <p:extLst>
      <p:ext uri="{BB962C8B-B14F-4D97-AF65-F5344CB8AC3E}">
        <p14:creationId xmlns:p14="http://schemas.microsoft.com/office/powerpoint/2010/main" xmlns="" val="328464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647" y="149902"/>
            <a:ext cx="10814154" cy="6027061"/>
          </a:xfrm>
        </p:spPr>
        <p:txBody>
          <a:bodyPr>
            <a:normAutofit/>
          </a:bodyPr>
          <a:lstStyle/>
          <a:p>
            <a:pPr lvl="0"/>
            <a:r>
              <a:rPr lang="pl-PL" sz="4000" dirty="0" smtClean="0"/>
              <a:t>Pamiętaj</a:t>
            </a:r>
            <a:r>
              <a:rPr lang="pl-PL" sz="4000" dirty="0"/>
              <a:t>, że swój profesjonalizm można podkreślać określonymi </a:t>
            </a:r>
            <a:r>
              <a:rPr lang="pl-PL" sz="4000" dirty="0" err="1"/>
              <a:t>zachowaniami</a:t>
            </a:r>
            <a:r>
              <a:rPr lang="pl-PL" sz="4000" dirty="0"/>
              <a:t> </a:t>
            </a:r>
            <a:r>
              <a:rPr lang="pl-PL" sz="4000" dirty="0" smtClean="0"/>
              <a:t> </a:t>
            </a:r>
            <a:r>
              <a:rPr lang="pl-PL" sz="4000" dirty="0"/>
              <a:t>(postawą, uśmiechem, kontaktem wzrokowym, gestami) oraz techniką operowania głosem (dzięki której wzmacniasz siłę wypowiadanych przez ciebie słów).</a:t>
            </a:r>
          </a:p>
          <a:p>
            <a:pPr lvl="0"/>
            <a:r>
              <a:rPr lang="pl-PL" sz="4000" dirty="0"/>
              <a:t>Dbaj o ubiór, w którym prezentujesz się klientom i kontrahentom - zwróć uwagę na to, że podobnie, jak wizytówką firmy jest wystrój wnętrz, tak wizytówką jej pracowników jest ich strój.</a:t>
            </a:r>
          </a:p>
          <a:p>
            <a:endParaRPr lang="pl-PL" dirty="0"/>
          </a:p>
        </p:txBody>
      </p:sp>
    </p:spTree>
    <p:extLst>
      <p:ext uri="{BB962C8B-B14F-4D97-AF65-F5344CB8AC3E}">
        <p14:creationId xmlns:p14="http://schemas.microsoft.com/office/powerpoint/2010/main" xmlns="" val="631788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24656" y="299803"/>
            <a:ext cx="11317574" cy="6400800"/>
          </a:xfrm>
        </p:spPr>
        <p:txBody>
          <a:bodyPr>
            <a:normAutofit/>
          </a:bodyPr>
          <a:lstStyle/>
          <a:p>
            <a:pPr lvl="0"/>
            <a:r>
              <a:rPr lang="pl-PL" sz="4000" dirty="0"/>
              <a:t>Dokonując prezentacji posługuj się zarówno imieniem, jak i nazwiskiem. Pamiętaj także, aby celebrować moment wymiany wizytówek. Witając klienta lub kontrahenta wstań oraz zapnij marynarkę lub żakiet. W określonych sytuacjach występuj z inicjatywą podania dłoni.</a:t>
            </a:r>
          </a:p>
          <a:p>
            <a:pPr lvl="0"/>
            <a:r>
              <a:rPr lang="pl-PL" sz="4000" dirty="0"/>
              <a:t>W rozmowie z klientami podkreślaj indywidualny stosunek do ich potrzeb oraz życzeń, wyrażaj gotowość do pomocy i współpracy, nie szczędź zwrotów świadczących o twojej uprzejmości.</a:t>
            </a:r>
          </a:p>
          <a:p>
            <a:endParaRPr lang="pl-PL" dirty="0"/>
          </a:p>
        </p:txBody>
      </p:sp>
    </p:spTree>
    <p:extLst>
      <p:ext uri="{BB962C8B-B14F-4D97-AF65-F5344CB8AC3E}">
        <p14:creationId xmlns:p14="http://schemas.microsoft.com/office/powerpoint/2010/main" xmlns="" val="44371353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1189</Words>
  <Application>Microsoft Office PowerPoint</Application>
  <PresentationFormat>Niestandardowy</PresentationFormat>
  <Paragraphs>108</Paragraphs>
  <Slides>40</Slides>
  <Notes>0</Notes>
  <HiddenSlides>0</HiddenSlides>
  <MMClips>0</MMClips>
  <ScaleCrop>false</ScaleCrop>
  <HeadingPairs>
    <vt:vector size="4" baseType="variant">
      <vt:variant>
        <vt:lpstr>Motyw</vt:lpstr>
      </vt:variant>
      <vt:variant>
        <vt:i4>1</vt:i4>
      </vt:variant>
      <vt:variant>
        <vt:lpstr>Tytuły slajdów</vt:lpstr>
      </vt:variant>
      <vt:variant>
        <vt:i4>40</vt:i4>
      </vt:variant>
    </vt:vector>
  </HeadingPairs>
  <TitlesOfParts>
    <vt:vector size="41" baseType="lpstr">
      <vt:lpstr>Motyw pakietu Office</vt:lpstr>
      <vt:lpstr>SAVOIR - VIVRE</vt:lpstr>
      <vt:lpstr>Slajd 2</vt:lpstr>
      <vt:lpstr>Slajd 3</vt:lpstr>
      <vt:lpstr>Slajd 4</vt:lpstr>
      <vt:lpstr>Slajd 5</vt:lpstr>
      <vt:lpstr>Slajd 6</vt:lpstr>
      <vt:lpstr>Etykieta w biznesie</vt:lpstr>
      <vt:lpstr>Slajd 8</vt:lpstr>
      <vt:lpstr>Slajd 9</vt:lpstr>
      <vt:lpstr>Slajd 10</vt:lpstr>
      <vt:lpstr>Slajd 11</vt:lpstr>
      <vt:lpstr>Slajd 12</vt:lpstr>
      <vt:lpstr>Rodzaje spotkań służbowych</vt:lpstr>
      <vt:lpstr>Rodzaje spotkań służbowych</vt:lpstr>
      <vt:lpstr>Slajd 15</vt:lpstr>
      <vt:lpstr>Slajd 16</vt:lpstr>
      <vt:lpstr>Slajd 17</vt:lpstr>
      <vt:lpstr>Slajd 18</vt:lpstr>
      <vt:lpstr>Slajd 19</vt:lpstr>
      <vt:lpstr>Slajd 20</vt:lpstr>
      <vt:lpstr>Slajd 21</vt:lpstr>
      <vt:lpstr>Slajd 22</vt:lpstr>
      <vt:lpstr>Zasady przygotowania i wyposażenia Sali konferencyjnej</vt:lpstr>
      <vt:lpstr>Slajd 24</vt:lpstr>
      <vt:lpstr>Projektor, monitor, tablica i wizualizer</vt:lpstr>
      <vt:lpstr>Ekrany projekcyjne</vt:lpstr>
      <vt:lpstr>Slajd 27</vt:lpstr>
      <vt:lpstr>Slajd 28</vt:lpstr>
      <vt:lpstr>Slajd 29</vt:lpstr>
      <vt:lpstr>system nagłaśniający - w małych salach wystarczy kilka głośników w suficie lub na ścianach tak, aby można było bez problemu odtworzyć prezentację multimedialną lub film. </vt:lpstr>
      <vt:lpstr>Slajd 31</vt:lpstr>
      <vt:lpstr>Środki łączności przewodowej i bezprzewodowej.</vt:lpstr>
      <vt:lpstr>Urządzenia techniczne</vt:lpstr>
      <vt:lpstr>Slajd 34</vt:lpstr>
      <vt:lpstr>Telefaksy</vt:lpstr>
      <vt:lpstr>Przykłady łączności radiotelefonicznych</vt:lpstr>
      <vt:lpstr>Slajd 37</vt:lpstr>
      <vt:lpstr>Wideofony</vt:lpstr>
      <vt:lpstr>Telewizja</vt:lpstr>
      <vt:lpstr>Modem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Savoir - vivre</dc:title>
  <dc:creator>Familia</dc:creator>
  <cp:lastModifiedBy>Familia</cp:lastModifiedBy>
  <cp:revision>20</cp:revision>
  <dcterms:created xsi:type="dcterms:W3CDTF">2017-03-31T14:33:30Z</dcterms:created>
  <dcterms:modified xsi:type="dcterms:W3CDTF">2017-12-06T13:16:26Z</dcterms:modified>
</cp:coreProperties>
</file>