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28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97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340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253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4097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6929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57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62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493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55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503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9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0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74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63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F2D16-1724-48E1-AC9C-5C4A34A1B193}" type="datetimeFigureOut">
              <a:rPr lang="pl-PL" smtClean="0"/>
              <a:t>2017-04-14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0EBDD2-A86C-4E00-BB1D-3B97CCD6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09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8247" y="1627031"/>
            <a:ext cx="8596668" cy="1320800"/>
          </a:xfrm>
        </p:spPr>
        <p:txBody>
          <a:bodyPr/>
          <a:lstStyle/>
          <a:p>
            <a:r>
              <a:rPr lang="pl-PL" dirty="0" smtClean="0"/>
              <a:t>Naruszenia praw pracowniczych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4378817"/>
            <a:ext cx="8596668" cy="1662545"/>
          </a:xfrm>
        </p:spPr>
        <p:txBody>
          <a:bodyPr>
            <a:normAutofit/>
          </a:bodyPr>
          <a:lstStyle/>
          <a:p>
            <a:pPr marL="2743200" lvl="6" indent="0" algn="r">
              <a:buNone/>
            </a:pPr>
            <a:r>
              <a:rPr lang="pl-PL" sz="1800" i="1" dirty="0" smtClean="0"/>
              <a:t>Opracowała: mgr Aldona Kowalska</a:t>
            </a:r>
            <a:endParaRPr lang="pl-PL" sz="1800" i="1" dirty="0"/>
          </a:p>
        </p:txBody>
      </p:sp>
    </p:spTree>
    <p:extLst>
      <p:ext uri="{BB962C8B-B14F-4D97-AF65-F5344CB8AC3E}">
        <p14:creationId xmlns:p14="http://schemas.microsoft.com/office/powerpoint/2010/main" val="118798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14400" y="283335"/>
            <a:ext cx="8359603" cy="5859888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1. DYSKRYMINACJA</a:t>
            </a:r>
            <a:r>
              <a:rPr lang="pl-PL" sz="2000" dirty="0" smtClean="0">
                <a:solidFill>
                  <a:schemeClr val="tx1"/>
                </a:solidFill>
              </a:rPr>
              <a:t>  (art.18 </a:t>
            </a:r>
            <a:r>
              <a:rPr lang="pl-PL" sz="2000" dirty="0" err="1" smtClean="0">
                <a:solidFill>
                  <a:schemeClr val="tx1"/>
                </a:solidFill>
              </a:rPr>
              <a:t>kp</a:t>
            </a:r>
            <a:r>
              <a:rPr lang="pl-PL" sz="20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To nierówne traktowanie w zatrudnieniu</a:t>
            </a:r>
          </a:p>
          <a:p>
            <a:pPr marL="342900" indent="-342900" algn="l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W wyniku dopuszczenia się przez pracodawcę zjawiska dyskryminacji pracownikowi przysługuje prawo do odszkodowania w wysokości nie niższej niż minimalne wynagrodzenie za pracę</a:t>
            </a:r>
          </a:p>
          <a:p>
            <a:pPr marL="342900" indent="-342900" algn="l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To nierówne traktowanie pracowników m.in. ze względu na płeć, wiek, rasę, religię, niepełnosprawność, narodowość, przekonania polityczne, przynależność związkową, pochodzenie etniczne, wyznanie, orientację seksualną, a także bez względu na zatrudnienie na czas określony lub nieokreślony albo w pełnym lub niepełnym wymiarze czasu pracy</a:t>
            </a:r>
            <a:endParaRPr lang="pl-PL" sz="2000" dirty="0">
              <a:solidFill>
                <a:schemeClr val="tx1"/>
              </a:solidFill>
            </a:endParaRPr>
          </a:p>
          <a:p>
            <a:pPr algn="l"/>
            <a:endParaRPr lang="pl-P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0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155" y="257577"/>
            <a:ext cx="8758847" cy="62076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2. WYKROCZENIA PRZECIWKO PRAWOM PRACOWNIKA </a:t>
            </a:r>
            <a:r>
              <a:rPr lang="pl-PL" dirty="0" smtClean="0"/>
              <a:t>(art. 281-283 </a:t>
            </a:r>
            <a:r>
              <a:rPr lang="pl-PL" dirty="0" err="1" smtClean="0"/>
              <a:t>kp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sankcją jest kara grzywny od 1000 zł do 30 000 zł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3. UMOWA CYWILNOPRAWNA ZAMIAST UMOWY O PRACĘ </a:t>
            </a:r>
            <a:r>
              <a:rPr lang="pl-PL" dirty="0" smtClean="0">
                <a:solidFill>
                  <a:schemeClr val="tx1"/>
                </a:solidFill>
              </a:rPr>
              <a:t>(art. 22, 281 </a:t>
            </a:r>
            <a:r>
              <a:rPr lang="pl-PL" dirty="0" err="1" smtClean="0">
                <a:solidFill>
                  <a:schemeClr val="tx1"/>
                </a:solidFill>
              </a:rPr>
              <a:t>kp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Zawarcie umowy cywilnoprawnej w warunkach, w których powinna być zawarta umowa o pracę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Niepotwierdzenie na piśmie zawartej z pracownikiem umowy o pracę przed dopuszczeniem go do pracy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Wypowiedzenie lub rozwiązanie z pracownikiem stosunek pracy bez wypowiedzenia, naruszając w sposób rażący przepisy prawa pracy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Stosowanie wobec pracowników kar innych niż przewidziane w przepisach prawa pracy o odpowiedzialności porządkowej pracowników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Naruszanie przepisów o czasie pracy lub przepisów o uprawnieniach pracowników związanych z rodzicielstwem i zatrudnianiu młodocianych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Nieprowadzenie dokumentacji w sprawach związanych ze stosunkiem pracy oraz akt osobowych pracowników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Pozostawianie dokumentacji w sprawach związanych ze stosunkiem pracy oraz akt osobowych pracowników w warunkach grożących uszkodzeniem lub zniszczeniem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2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518" y="218941"/>
            <a:ext cx="8797484" cy="61947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4. BEZPRAWNE WYPOWIEDZENIE I ZWOLNIENIE DYSCYPLINARNE </a:t>
            </a:r>
            <a:r>
              <a:rPr lang="pl-PL" dirty="0" smtClean="0"/>
              <a:t>(art. 34, 36 </a:t>
            </a:r>
            <a:r>
              <a:rPr lang="pl-PL" dirty="0" err="1" smtClean="0"/>
              <a:t>kp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smtClean="0"/>
              <a:t>np. niezachowanie wymagań formalnych dotyczących okresu wypowiedzenia </a:t>
            </a:r>
          </a:p>
          <a:p>
            <a:pPr>
              <a:buFontTx/>
              <a:buChar char="-"/>
            </a:pPr>
            <a:r>
              <a:rPr lang="pl-PL" dirty="0" smtClean="0"/>
              <a:t>Postępowanie wbrew przepisom o ochronie niektórych pracowników lub o zakazie wypowiadania umowy o pracę w czasie urlopu pracownika lub innej usprawiedliwionej nieobecności (art.41 </a:t>
            </a:r>
            <a:r>
              <a:rPr lang="pl-PL" dirty="0" err="1" smtClean="0"/>
              <a:t>kp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smtClean="0"/>
              <a:t>Brak formy pisemnej wypowiedzenia oraz brak wskazania przyczyny uzasadniającej wypowiedzenie umowy zawartej na czas nieokreślony (art.30 </a:t>
            </a:r>
            <a:r>
              <a:rPr lang="pl-PL" dirty="0" err="1" smtClean="0"/>
              <a:t>kp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 przypadku bezprawnego wypowiedzenia stosunku pracy składamy do sądu pracy  wniosek z żądaniem orzeczenia o:</a:t>
            </a:r>
          </a:p>
          <a:p>
            <a:pPr>
              <a:buFontTx/>
              <a:buChar char="-"/>
            </a:pPr>
            <a:r>
              <a:rPr lang="pl-PL" dirty="0" smtClean="0"/>
              <a:t>Bezskuteczności wypowiedzenia</a:t>
            </a:r>
          </a:p>
          <a:p>
            <a:pPr>
              <a:buFontTx/>
              <a:buChar char="-"/>
            </a:pPr>
            <a:r>
              <a:rPr lang="pl-PL" dirty="0" smtClean="0"/>
              <a:t>Przywrócenia do pracy na poprzednich warunkach</a:t>
            </a:r>
          </a:p>
          <a:p>
            <a:pPr>
              <a:buFontTx/>
              <a:buChar char="-"/>
            </a:pPr>
            <a:r>
              <a:rPr lang="pl-PL" dirty="0" smtClean="0"/>
              <a:t>Odszkodowanie</a:t>
            </a:r>
          </a:p>
          <a:p>
            <a:pPr marL="0" indent="0">
              <a:buNone/>
            </a:pPr>
            <a:r>
              <a:rPr lang="pl-PL" dirty="0" smtClean="0"/>
              <a:t>W przypadku zwolnienia dyscyplinarnego w trybie natychmiastowym składamy do sądu pracy wniosek z żądaniem orzeczenia o:</a:t>
            </a:r>
          </a:p>
          <a:p>
            <a:pPr>
              <a:buFontTx/>
              <a:buChar char="-"/>
            </a:pPr>
            <a:r>
              <a:rPr lang="pl-PL" dirty="0" smtClean="0"/>
              <a:t>Natychmiastowe przywrócenie do pracy</a:t>
            </a:r>
          </a:p>
          <a:p>
            <a:pPr>
              <a:buFontTx/>
              <a:buChar char="-"/>
            </a:pPr>
            <a:r>
              <a:rPr lang="pl-PL" dirty="0" smtClean="0"/>
              <a:t>odszkodowanie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818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1972" y="128789"/>
            <a:ext cx="8952030" cy="63750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5. KARY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Pracodawca nie może zastosować innych kar niż przewidziane w przepisach prawa pracy o odpowiedzialności porządkowej pracowników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6. CZAS PRACY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Naruszenie przepisów dotyczących czasu pracy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Naruszenie przepisów dotyczących dodatków za pracę w godzinach nadliczbowych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Niewypłacanie wynagrodzenia za pracę w porze nocnej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7. WYNAGRODZENIE ZA PRACĘ, OBOWIĄZKI ZWIĄZANE Z BHP, PRAWO DO URLOPU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Niewypłacanie w ustalonym terminie wynagrodzenia za pracę lub innego świadczenia przysługującemu pracownikowi albo uprawnionemu go tego świadczenia członkowi rodziny pracownika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Bezprawne/bezpodstawne ich obniżanie i dokonywanie w nich bezpodstawnych potrąceń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Dopuszczenie pracownika do pracy bez aktualnych badań lekarskich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Nieudzielenie pracownikowi przysługującego mu urlopu lub bezprawne obniżenie tego urlopu </a:t>
            </a:r>
          </a:p>
          <a:p>
            <a:pPr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8274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463</Words>
  <Application>Microsoft Office PowerPoint</Application>
  <PresentationFormat>Panoramiczny</PresentationFormat>
  <Paragraphs>42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Naruszenia praw pracowniczych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Aldona</dc:creator>
  <cp:lastModifiedBy>Aldona</cp:lastModifiedBy>
  <cp:revision>20</cp:revision>
  <dcterms:created xsi:type="dcterms:W3CDTF">2017-04-14T19:44:07Z</dcterms:created>
  <dcterms:modified xsi:type="dcterms:W3CDTF">2017-04-14T20:22:49Z</dcterms:modified>
</cp:coreProperties>
</file>