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569200" cy="10699750"/>
  <p:notesSz cx="7569200" cy="106997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6922"/>
            <a:ext cx="6433820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1860"/>
            <a:ext cx="529844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0520" y="391134"/>
            <a:ext cx="6857365" cy="9905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19785" y="4957444"/>
            <a:ext cx="6000115" cy="24523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75334" y="4913629"/>
            <a:ext cx="6088380" cy="2541905"/>
          </a:xfrm>
          <a:custGeom>
            <a:avLst/>
            <a:gdLst/>
            <a:ahLst/>
            <a:cxnLst/>
            <a:rect l="l" t="t" r="r" b="b"/>
            <a:pathLst>
              <a:path w="6088380" h="2541904">
                <a:moveTo>
                  <a:pt x="6065520" y="0"/>
                </a:moveTo>
                <a:lnTo>
                  <a:pt x="20955" y="0"/>
                </a:lnTo>
                <a:lnTo>
                  <a:pt x="12700" y="1904"/>
                </a:lnTo>
                <a:lnTo>
                  <a:pt x="5715" y="6985"/>
                </a:lnTo>
                <a:lnTo>
                  <a:pt x="1270" y="13969"/>
                </a:lnTo>
                <a:lnTo>
                  <a:pt x="0" y="22860"/>
                </a:lnTo>
                <a:lnTo>
                  <a:pt x="0" y="2519044"/>
                </a:lnTo>
                <a:lnTo>
                  <a:pt x="1270" y="2527935"/>
                </a:lnTo>
                <a:lnTo>
                  <a:pt x="5715" y="2534920"/>
                </a:lnTo>
                <a:lnTo>
                  <a:pt x="12700" y="2540000"/>
                </a:lnTo>
                <a:lnTo>
                  <a:pt x="20955" y="2541904"/>
                </a:lnTo>
                <a:lnTo>
                  <a:pt x="6065520" y="2541904"/>
                </a:lnTo>
                <a:lnTo>
                  <a:pt x="6074410" y="2540000"/>
                </a:lnTo>
                <a:lnTo>
                  <a:pt x="6082030" y="2534920"/>
                </a:lnTo>
                <a:lnTo>
                  <a:pt x="6086474" y="2527935"/>
                </a:lnTo>
                <a:lnTo>
                  <a:pt x="6088380" y="2519044"/>
                </a:lnTo>
                <a:lnTo>
                  <a:pt x="43815" y="2519044"/>
                </a:lnTo>
                <a:lnTo>
                  <a:pt x="20955" y="2496185"/>
                </a:lnTo>
                <a:lnTo>
                  <a:pt x="43815" y="2496185"/>
                </a:lnTo>
                <a:lnTo>
                  <a:pt x="43815" y="44450"/>
                </a:lnTo>
                <a:lnTo>
                  <a:pt x="20955" y="44450"/>
                </a:lnTo>
                <a:lnTo>
                  <a:pt x="43815" y="22860"/>
                </a:lnTo>
                <a:lnTo>
                  <a:pt x="6088380" y="22860"/>
                </a:lnTo>
                <a:lnTo>
                  <a:pt x="6086474" y="13969"/>
                </a:lnTo>
                <a:lnTo>
                  <a:pt x="6082030" y="6985"/>
                </a:lnTo>
                <a:lnTo>
                  <a:pt x="6074410" y="1904"/>
                </a:lnTo>
                <a:lnTo>
                  <a:pt x="6065520" y="0"/>
                </a:lnTo>
                <a:close/>
              </a:path>
              <a:path w="6088380" h="2541904">
                <a:moveTo>
                  <a:pt x="43815" y="2496185"/>
                </a:moveTo>
                <a:lnTo>
                  <a:pt x="20955" y="2496185"/>
                </a:lnTo>
                <a:lnTo>
                  <a:pt x="43815" y="2519044"/>
                </a:lnTo>
                <a:lnTo>
                  <a:pt x="43815" y="2496185"/>
                </a:lnTo>
                <a:close/>
              </a:path>
              <a:path w="6088380" h="2541904">
                <a:moveTo>
                  <a:pt x="6043930" y="2496185"/>
                </a:moveTo>
                <a:lnTo>
                  <a:pt x="43815" y="2496185"/>
                </a:lnTo>
                <a:lnTo>
                  <a:pt x="43815" y="2519044"/>
                </a:lnTo>
                <a:lnTo>
                  <a:pt x="6043930" y="2519044"/>
                </a:lnTo>
                <a:lnTo>
                  <a:pt x="6043930" y="2496185"/>
                </a:lnTo>
                <a:close/>
              </a:path>
              <a:path w="6088380" h="2541904">
                <a:moveTo>
                  <a:pt x="6043930" y="22860"/>
                </a:moveTo>
                <a:lnTo>
                  <a:pt x="6043930" y="2519044"/>
                </a:lnTo>
                <a:lnTo>
                  <a:pt x="6065520" y="2496185"/>
                </a:lnTo>
                <a:lnTo>
                  <a:pt x="6088380" y="2496185"/>
                </a:lnTo>
                <a:lnTo>
                  <a:pt x="6088380" y="44450"/>
                </a:lnTo>
                <a:lnTo>
                  <a:pt x="6065520" y="44450"/>
                </a:lnTo>
                <a:lnTo>
                  <a:pt x="6043930" y="22860"/>
                </a:lnTo>
                <a:close/>
              </a:path>
              <a:path w="6088380" h="2541904">
                <a:moveTo>
                  <a:pt x="6088380" y="2496185"/>
                </a:moveTo>
                <a:lnTo>
                  <a:pt x="6065520" y="2496185"/>
                </a:lnTo>
                <a:lnTo>
                  <a:pt x="6043930" y="2519044"/>
                </a:lnTo>
                <a:lnTo>
                  <a:pt x="6088380" y="2519044"/>
                </a:lnTo>
                <a:lnTo>
                  <a:pt x="6088380" y="2496185"/>
                </a:lnTo>
                <a:close/>
              </a:path>
              <a:path w="6088380" h="2541904">
                <a:moveTo>
                  <a:pt x="43815" y="22860"/>
                </a:moveTo>
                <a:lnTo>
                  <a:pt x="20955" y="44450"/>
                </a:lnTo>
                <a:lnTo>
                  <a:pt x="43815" y="44450"/>
                </a:lnTo>
                <a:lnTo>
                  <a:pt x="43815" y="22860"/>
                </a:lnTo>
                <a:close/>
              </a:path>
              <a:path w="6088380" h="2541904">
                <a:moveTo>
                  <a:pt x="6043930" y="22860"/>
                </a:moveTo>
                <a:lnTo>
                  <a:pt x="43815" y="22860"/>
                </a:lnTo>
                <a:lnTo>
                  <a:pt x="43815" y="44450"/>
                </a:lnTo>
                <a:lnTo>
                  <a:pt x="6043930" y="44450"/>
                </a:lnTo>
                <a:lnTo>
                  <a:pt x="6043930" y="22860"/>
                </a:lnTo>
                <a:close/>
              </a:path>
              <a:path w="6088380" h="2541904">
                <a:moveTo>
                  <a:pt x="6088380" y="22860"/>
                </a:moveTo>
                <a:lnTo>
                  <a:pt x="6043930" y="22860"/>
                </a:lnTo>
                <a:lnTo>
                  <a:pt x="6065520" y="44450"/>
                </a:lnTo>
                <a:lnTo>
                  <a:pt x="6088380" y="44450"/>
                </a:lnTo>
                <a:lnTo>
                  <a:pt x="6088380" y="22860"/>
                </a:lnTo>
                <a:close/>
              </a:path>
            </a:pathLst>
          </a:custGeom>
          <a:solidFill>
            <a:srgbClr val="0C0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50520" y="391134"/>
            <a:ext cx="6857365" cy="99051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61135" y="2853055"/>
            <a:ext cx="4646929" cy="696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0942"/>
            <a:ext cx="681228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50768"/>
            <a:ext cx="2422144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4360">
              <a:lnSpc>
                <a:spcPct val="100000"/>
              </a:lnSpc>
              <a:spcBef>
                <a:spcPts val="100"/>
              </a:spcBef>
            </a:pPr>
            <a:r>
              <a:rPr dirty="0"/>
              <a:t>TESTNEV</a:t>
            </a:r>
            <a:r>
              <a:rPr spc="-20" dirty="0"/>
              <a:t>E</a:t>
            </a:r>
            <a:r>
              <a:rPr dirty="0"/>
              <a:t>LÉS</a:t>
            </a:r>
          </a:p>
        </p:txBody>
      </p:sp>
      <p:sp>
        <p:nvSpPr>
          <p:cNvPr id="3" name="object 3"/>
          <p:cNvSpPr/>
          <p:nvPr/>
        </p:nvSpPr>
        <p:spPr>
          <a:xfrm>
            <a:off x="2056129" y="3484498"/>
            <a:ext cx="4037965" cy="0"/>
          </a:xfrm>
          <a:custGeom>
            <a:avLst/>
            <a:gdLst/>
            <a:ahLst/>
            <a:cxnLst/>
            <a:rect l="l" t="t" r="r" b="b"/>
            <a:pathLst>
              <a:path w="4037965">
                <a:moveTo>
                  <a:pt x="0" y="0"/>
                </a:moveTo>
                <a:lnTo>
                  <a:pt x="4037965" y="0"/>
                </a:lnTo>
              </a:path>
            </a:pathLst>
          </a:custGeom>
          <a:ln w="579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46556" y="4050918"/>
            <a:ext cx="6175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>
                <a:latin typeface="Arial"/>
                <a:cs typeface="Arial"/>
              </a:rPr>
              <a:t>TANTERMEN </a:t>
            </a:r>
            <a:r>
              <a:rPr sz="2400" spc="-70" dirty="0">
                <a:latin typeface="Arial"/>
                <a:cs typeface="Arial"/>
              </a:rPr>
              <a:t>KÍVÜLI DIGITÁLIS</a:t>
            </a:r>
            <a:r>
              <a:rPr sz="2400" spc="-459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MUNKAREND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23161" y="871473"/>
            <a:ext cx="26841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55090" algn="l"/>
              </a:tabLst>
            </a:pPr>
            <a:r>
              <a:rPr sz="1800" u="heavy" spc="-4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ÁLTALÁNOS	</a:t>
            </a:r>
            <a:r>
              <a:rPr sz="1800" u="heavy" spc="-1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TUDNIVALÓK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50594" y="1605279"/>
            <a:ext cx="5901055" cy="951230"/>
          </a:xfrm>
          <a:custGeom>
            <a:avLst/>
            <a:gdLst/>
            <a:ahLst/>
            <a:cxnLst/>
            <a:rect l="l" t="t" r="r" b="b"/>
            <a:pathLst>
              <a:path w="5901055" h="951230">
                <a:moveTo>
                  <a:pt x="0" y="951229"/>
                </a:moveTo>
                <a:lnTo>
                  <a:pt x="5901055" y="951229"/>
                </a:lnTo>
                <a:lnTo>
                  <a:pt x="5901055" y="0"/>
                </a:lnTo>
                <a:lnTo>
                  <a:pt x="0" y="0"/>
                </a:lnTo>
                <a:lnTo>
                  <a:pt x="0" y="9512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5759" y="1524634"/>
            <a:ext cx="1134110" cy="1170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59688" y="1662429"/>
            <a:ext cx="6259195" cy="819277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989330" marR="455930" algn="ctr">
              <a:lnSpc>
                <a:spcPct val="99200"/>
              </a:lnSpc>
              <a:spcBef>
                <a:spcPts val="114"/>
              </a:spcBef>
            </a:pP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MUTASSÁTOK</a:t>
            </a:r>
            <a:r>
              <a:rPr sz="1800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MEGASZÜLEITEKNEK</a:t>
            </a:r>
            <a:r>
              <a:rPr sz="1800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IS,</a:t>
            </a:r>
            <a:r>
              <a:rPr sz="1800" spc="-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MIVEL  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AZ </a:t>
            </a:r>
            <a:r>
              <a:rPr sz="1800" spc="-85" dirty="0">
                <a:solidFill>
                  <a:srgbClr val="FFFFFF"/>
                </a:solidFill>
                <a:latin typeface="Arial"/>
                <a:cs typeface="Arial"/>
              </a:rPr>
              <a:t>Ő </a:t>
            </a:r>
            <a:r>
              <a:rPr sz="1800" spc="-60" dirty="0">
                <a:solidFill>
                  <a:srgbClr val="FFFFFF"/>
                </a:solidFill>
                <a:latin typeface="Arial"/>
                <a:cs typeface="Arial"/>
              </a:rPr>
              <a:t>IRÁNYÍTÁSUK, </a:t>
            </a: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JÓVÁHAGYÁSUK </a:t>
            </a:r>
            <a:r>
              <a:rPr sz="1800" spc="-5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KELL 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 MEGVALÓSÍTÁSHOZ</a:t>
            </a:r>
            <a:r>
              <a:rPr sz="18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!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Kedves </a:t>
            </a:r>
            <a:r>
              <a:rPr sz="1800" dirty="0">
                <a:latin typeface="Arial"/>
                <a:cs typeface="Arial"/>
              </a:rPr>
              <a:t>Gyerekek, Tisztelt</a:t>
            </a:r>
            <a:r>
              <a:rPr sz="1800" spc="-3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Szülők!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50">
              <a:latin typeface="Times New Roman"/>
              <a:cs typeface="Times New Roman"/>
            </a:endParaRPr>
          </a:p>
          <a:p>
            <a:pPr marL="12700" marR="12700">
              <a:lnSpc>
                <a:spcPts val="2150"/>
              </a:lnSpc>
              <a:tabLst>
                <a:tab pos="292735" algn="l"/>
                <a:tab pos="5170805" algn="l"/>
              </a:tabLst>
            </a:pPr>
            <a:r>
              <a:rPr sz="1800" dirty="0">
                <a:latin typeface="Arial"/>
                <a:cs typeface="Arial"/>
              </a:rPr>
              <a:t>A	testn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ve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és</a:t>
            </a:r>
            <a:r>
              <a:rPr sz="1800" spc="5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l 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ka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10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spc="5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 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 köv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tke</a:t>
            </a:r>
            <a:r>
              <a:rPr sz="1800" spc="5" dirty="0">
                <a:latin typeface="Arial"/>
                <a:cs typeface="Arial"/>
              </a:rPr>
              <a:t>z</a:t>
            </a:r>
            <a:r>
              <a:rPr sz="1800" spc="-5" dirty="0">
                <a:latin typeface="Arial"/>
                <a:cs typeface="Arial"/>
              </a:rPr>
              <a:t>ők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	</a:t>
            </a:r>
            <a:r>
              <a:rPr sz="1800" spc="-5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va</a:t>
            </a:r>
            <a:r>
              <a:rPr sz="1800" spc="5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spc="5" dirty="0">
                <a:latin typeface="Arial"/>
                <a:cs typeface="Arial"/>
              </a:rPr>
              <a:t>ju</a:t>
            </a:r>
            <a:r>
              <a:rPr sz="1800" dirty="0">
                <a:latin typeface="Arial"/>
                <a:cs typeface="Arial"/>
              </a:rPr>
              <a:t>k,  </a:t>
            </a:r>
            <a:r>
              <a:rPr sz="1800" spc="-5" dirty="0">
                <a:latin typeface="Arial"/>
                <a:cs typeface="Arial"/>
              </a:rPr>
              <a:t>kérjük: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 marR="8255" algn="just">
              <a:lnSpc>
                <a:spcPct val="99500"/>
              </a:lnSpc>
            </a:pPr>
            <a:r>
              <a:rPr sz="1800" spc="-5" dirty="0">
                <a:latin typeface="Arial"/>
                <a:cs typeface="Arial"/>
              </a:rPr>
              <a:t>Valószínűleg </a:t>
            </a:r>
            <a:r>
              <a:rPr sz="1800" dirty="0">
                <a:latin typeface="Arial"/>
                <a:cs typeface="Arial"/>
              </a:rPr>
              <a:t>nem </a:t>
            </a:r>
            <a:r>
              <a:rPr sz="1800" spc="-5" dirty="0">
                <a:latin typeface="Arial"/>
                <a:cs typeface="Arial"/>
              </a:rPr>
              <a:t>mondunk senkinek újdonságot azzal, </a:t>
            </a:r>
            <a:r>
              <a:rPr sz="1800" dirty="0">
                <a:latin typeface="Arial"/>
                <a:cs typeface="Arial"/>
              </a:rPr>
              <a:t>hogy  </a:t>
            </a:r>
            <a:r>
              <a:rPr sz="1800" spc="45" dirty="0">
                <a:latin typeface="Arial"/>
                <a:cs typeface="Arial"/>
              </a:rPr>
              <a:t>ebben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az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új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helyzetben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a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testnevelés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az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a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tárgy,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ami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talán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a  </a:t>
            </a:r>
            <a:r>
              <a:rPr sz="1800" spc="40" dirty="0">
                <a:latin typeface="Arial"/>
                <a:cs typeface="Arial"/>
              </a:rPr>
              <a:t>legnehezebben </a:t>
            </a:r>
            <a:r>
              <a:rPr sz="1800" spc="35" dirty="0">
                <a:latin typeface="Arial"/>
                <a:cs typeface="Arial"/>
              </a:rPr>
              <a:t>kivitelezhető </a:t>
            </a:r>
            <a:r>
              <a:rPr sz="1800" spc="30" dirty="0">
                <a:latin typeface="Arial"/>
                <a:cs typeface="Arial"/>
              </a:rPr>
              <a:t>otthoni </a:t>
            </a:r>
            <a:r>
              <a:rPr sz="1800" spc="40" dirty="0">
                <a:latin typeface="Arial"/>
                <a:cs typeface="Arial"/>
              </a:rPr>
              <a:t>körülmények </a:t>
            </a:r>
            <a:r>
              <a:rPr sz="1800" spc="35" dirty="0">
                <a:latin typeface="Arial"/>
                <a:cs typeface="Arial"/>
              </a:rPr>
              <a:t>között.  </a:t>
            </a:r>
            <a:r>
              <a:rPr sz="1800" spc="40" dirty="0">
                <a:latin typeface="Arial"/>
                <a:cs typeface="Arial"/>
              </a:rPr>
              <a:t>Fontos </a:t>
            </a:r>
            <a:r>
              <a:rPr sz="1800" spc="35" dirty="0">
                <a:latin typeface="Arial"/>
                <a:cs typeface="Arial"/>
              </a:rPr>
              <a:t>tudnotok, </a:t>
            </a:r>
            <a:r>
              <a:rPr sz="1800" spc="45" dirty="0">
                <a:latin typeface="Arial"/>
                <a:cs typeface="Arial"/>
              </a:rPr>
              <a:t>hogy az </a:t>
            </a:r>
            <a:r>
              <a:rPr sz="1800" spc="40" dirty="0">
                <a:latin typeface="Arial"/>
                <a:cs typeface="Arial"/>
              </a:rPr>
              <a:t>izomzat </a:t>
            </a:r>
            <a:r>
              <a:rPr sz="1800" spc="45" dirty="0">
                <a:latin typeface="Arial"/>
                <a:cs typeface="Arial"/>
              </a:rPr>
              <a:t>már </a:t>
            </a:r>
            <a:r>
              <a:rPr sz="1800" spc="40" dirty="0">
                <a:latin typeface="Arial"/>
                <a:cs typeface="Arial"/>
              </a:rPr>
              <a:t>igen </a:t>
            </a:r>
            <a:r>
              <a:rPr sz="1800" spc="35" dirty="0">
                <a:latin typeface="Arial"/>
                <a:cs typeface="Arial"/>
              </a:rPr>
              <a:t>rövid tétlenség  után </a:t>
            </a:r>
            <a:r>
              <a:rPr sz="1800" spc="30" dirty="0">
                <a:latin typeface="Arial"/>
                <a:cs typeface="Arial"/>
              </a:rPr>
              <a:t>is </a:t>
            </a:r>
            <a:r>
              <a:rPr sz="1800" spc="35" dirty="0">
                <a:latin typeface="Arial"/>
                <a:cs typeface="Arial"/>
              </a:rPr>
              <a:t>elkezd </a:t>
            </a:r>
            <a:r>
              <a:rPr sz="1800" spc="30" dirty="0">
                <a:latin typeface="Arial"/>
                <a:cs typeface="Arial"/>
              </a:rPr>
              <a:t>visszafejlődni, ezért </a:t>
            </a:r>
            <a:r>
              <a:rPr sz="1800" spc="40" dirty="0">
                <a:latin typeface="Arial"/>
                <a:cs typeface="Arial"/>
              </a:rPr>
              <a:t>mindenkinek érdeke,  </a:t>
            </a:r>
            <a:r>
              <a:rPr sz="1800" spc="45" dirty="0">
                <a:latin typeface="Arial"/>
                <a:cs typeface="Arial"/>
              </a:rPr>
              <a:t>hogy</a:t>
            </a:r>
            <a:r>
              <a:rPr sz="1800" spc="-16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ebben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az</a:t>
            </a:r>
            <a:r>
              <a:rPr sz="1800" spc="-14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időszakban</a:t>
            </a:r>
            <a:r>
              <a:rPr sz="1800" spc="-13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is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valamennyit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mozogjunk.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marR="16510">
              <a:lnSpc>
                <a:spcPts val="2150"/>
              </a:lnSpc>
            </a:pPr>
            <a:r>
              <a:rPr sz="1800" spc="40" dirty="0">
                <a:latin typeface="Arial"/>
                <a:cs typeface="Arial"/>
              </a:rPr>
              <a:t>Most, </a:t>
            </a:r>
            <a:r>
              <a:rPr sz="1800" spc="45" dirty="0">
                <a:latin typeface="Arial"/>
                <a:cs typeface="Arial"/>
              </a:rPr>
              <a:t>hogy </a:t>
            </a:r>
            <a:r>
              <a:rPr sz="1800" spc="35" dirty="0">
                <a:latin typeface="Arial"/>
                <a:cs typeface="Arial"/>
              </a:rPr>
              <a:t>iskolán </a:t>
            </a:r>
            <a:r>
              <a:rPr sz="1800" spc="30" dirty="0">
                <a:latin typeface="Arial"/>
                <a:cs typeface="Arial"/>
              </a:rPr>
              <a:t>kívül kell teljesíteni </a:t>
            </a:r>
            <a:r>
              <a:rPr sz="1800" spc="45" dirty="0">
                <a:latin typeface="Arial"/>
                <a:cs typeface="Arial"/>
              </a:rPr>
              <a:t>a </a:t>
            </a:r>
            <a:r>
              <a:rPr sz="1800" spc="35" dirty="0">
                <a:latin typeface="Arial"/>
                <a:cs typeface="Arial"/>
              </a:rPr>
              <a:t>tanévet, kérjük, </a:t>
            </a:r>
            <a:r>
              <a:rPr sz="1800" spc="57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értsétek</a:t>
            </a:r>
            <a:r>
              <a:rPr sz="1800" spc="-229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meg,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hogy</a:t>
            </a:r>
            <a:r>
              <a:rPr sz="1800" spc="-229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a</a:t>
            </a:r>
            <a:r>
              <a:rPr sz="1800" spc="-229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betegségek</a:t>
            </a:r>
            <a:r>
              <a:rPr sz="1800" spc="-22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elkerülésének</a:t>
            </a:r>
            <a:r>
              <a:rPr sz="1800" spc="-229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egyik</a:t>
            </a:r>
            <a:r>
              <a:rPr sz="1800" spc="-229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módja</a:t>
            </a:r>
            <a:endParaRPr sz="1800">
              <a:latin typeface="Arial"/>
              <a:cs typeface="Arial"/>
            </a:endParaRPr>
          </a:p>
          <a:p>
            <a:pPr marL="12700" marR="10795">
              <a:lnSpc>
                <a:spcPts val="2140"/>
              </a:lnSpc>
              <a:spcBef>
                <a:spcPts val="30"/>
              </a:spcBef>
              <a:tabLst>
                <a:tab pos="1212850" algn="l"/>
                <a:tab pos="1468120" algn="l"/>
                <a:tab pos="2907030" algn="l"/>
                <a:tab pos="3162935" algn="l"/>
                <a:tab pos="3533140" algn="l"/>
                <a:tab pos="5234305" algn="l"/>
              </a:tabLst>
            </a:pPr>
            <a:r>
              <a:rPr sz="1800" dirty="0">
                <a:latin typeface="Arial"/>
                <a:cs typeface="Arial"/>
              </a:rPr>
              <a:t>– 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ha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em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-5" dirty="0">
                <a:latin typeface="Arial"/>
                <a:cs typeface="Arial"/>
              </a:rPr>
              <a:t>le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fo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tosabb</a:t>
            </a:r>
            <a:r>
              <a:rPr sz="1800" dirty="0">
                <a:latin typeface="Arial"/>
                <a:cs typeface="Arial"/>
              </a:rPr>
              <a:t>	–	</a:t>
            </a:r>
            <a:r>
              <a:rPr sz="1800" spc="5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z	</a:t>
            </a:r>
            <a:r>
              <a:rPr sz="1800" spc="-5" dirty="0">
                <a:latin typeface="Arial"/>
                <a:cs typeface="Arial"/>
              </a:rPr>
              <a:t>imm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r</a:t>
            </a:r>
            <a:r>
              <a:rPr sz="1800" spc="-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spc="5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zer	</a:t>
            </a:r>
            <a:r>
              <a:rPr sz="1800" spc="-5" dirty="0">
                <a:latin typeface="Arial"/>
                <a:cs typeface="Arial"/>
              </a:rPr>
              <a:t>er</a:t>
            </a:r>
            <a:r>
              <a:rPr sz="1800" spc="-10" dirty="0">
                <a:latin typeface="Arial"/>
                <a:cs typeface="Arial"/>
              </a:rPr>
              <a:t>ő</a:t>
            </a:r>
            <a:r>
              <a:rPr sz="1800" dirty="0">
                <a:latin typeface="Arial"/>
                <a:cs typeface="Arial"/>
              </a:rPr>
              <a:t>sí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spc="-5" dirty="0">
                <a:latin typeface="Arial"/>
                <a:cs typeface="Arial"/>
              </a:rPr>
              <a:t>é</a:t>
            </a:r>
            <a:r>
              <a:rPr sz="1800" spc="5" dirty="0">
                <a:latin typeface="Arial"/>
                <a:cs typeface="Arial"/>
              </a:rPr>
              <a:t>s</a:t>
            </a:r>
            <a:r>
              <a:rPr sz="1800" spc="-5" dirty="0">
                <a:latin typeface="Arial"/>
                <a:cs typeface="Arial"/>
              </a:rPr>
              <a:t>e.  Sportoljatok,  mozogjatok,  </a:t>
            </a:r>
            <a:r>
              <a:rPr sz="1800" dirty="0">
                <a:latin typeface="Arial"/>
                <a:cs typeface="Arial"/>
              </a:rPr>
              <a:t>ezzel  </a:t>
            </a:r>
            <a:r>
              <a:rPr sz="1800" spc="-5" dirty="0">
                <a:latin typeface="Arial"/>
                <a:cs typeface="Arial"/>
              </a:rPr>
              <a:t>megnő  </a:t>
            </a:r>
            <a:r>
              <a:rPr sz="1800" dirty="0">
                <a:latin typeface="Arial"/>
                <a:cs typeface="Arial"/>
              </a:rPr>
              <a:t>az  </a:t>
            </a:r>
            <a:r>
              <a:rPr sz="1800" spc="-5" dirty="0">
                <a:latin typeface="Arial"/>
                <a:cs typeface="Arial"/>
              </a:rPr>
              <a:t>esélyetek,</a:t>
            </a:r>
            <a:r>
              <a:rPr sz="1800" spc="25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hogy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75"/>
              </a:lnSpc>
            </a:pPr>
            <a:r>
              <a:rPr sz="1800" spc="-5" dirty="0">
                <a:latin typeface="Arial"/>
                <a:cs typeface="Arial"/>
              </a:rPr>
              <a:t>nem betegedtek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meg!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94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Talán nem is gondolnátok, de </a:t>
            </a:r>
            <a:r>
              <a:rPr sz="1800" dirty="0">
                <a:latin typeface="Arial"/>
                <a:cs typeface="Arial"/>
              </a:rPr>
              <a:t>már </a:t>
            </a:r>
            <a:r>
              <a:rPr sz="1800" spc="-5" dirty="0">
                <a:latin typeface="Arial"/>
                <a:cs typeface="Arial"/>
              </a:rPr>
              <a:t>önmagában az </a:t>
            </a:r>
            <a:r>
              <a:rPr sz="1800" dirty="0">
                <a:latin typeface="Arial"/>
                <a:cs typeface="Arial"/>
              </a:rPr>
              <a:t>a  </a:t>
            </a:r>
            <a:r>
              <a:rPr sz="1800" spc="-5" dirty="0">
                <a:latin typeface="Arial"/>
                <a:cs typeface="Arial"/>
              </a:rPr>
              <a:t>mennyiség, </a:t>
            </a:r>
            <a:r>
              <a:rPr sz="1800" dirty="0">
                <a:latin typeface="Arial"/>
                <a:cs typeface="Arial"/>
              </a:rPr>
              <a:t>amit </a:t>
            </a:r>
            <a:r>
              <a:rPr sz="1800" spc="-5" dirty="0">
                <a:latin typeface="Arial"/>
                <a:cs typeface="Arial"/>
              </a:rPr>
              <a:t>napközben mozgással végeztek (pl.  bemenni az iskolába, lépcsőn </a:t>
            </a:r>
            <a:r>
              <a:rPr sz="1800" dirty="0">
                <a:latin typeface="Arial"/>
                <a:cs typeface="Arial"/>
              </a:rPr>
              <a:t>le-föl </a:t>
            </a:r>
            <a:r>
              <a:rPr sz="1800" spc="-5" dirty="0">
                <a:latin typeface="Arial"/>
                <a:cs typeface="Arial"/>
              </a:rPr>
              <a:t>járkálás, </a:t>
            </a:r>
            <a:r>
              <a:rPr sz="1800" dirty="0">
                <a:latin typeface="Arial"/>
                <a:cs typeface="Arial"/>
              </a:rPr>
              <a:t>séta a </a:t>
            </a:r>
            <a:r>
              <a:rPr sz="1800" spc="-5" dirty="0">
                <a:latin typeface="Arial"/>
                <a:cs typeface="Arial"/>
              </a:rPr>
              <a:t>folyosón  </a:t>
            </a:r>
            <a:r>
              <a:rPr sz="1800" spc="-50" dirty="0">
                <a:latin typeface="Arial"/>
                <a:cs typeface="Arial"/>
              </a:rPr>
              <a:t>az </a:t>
            </a:r>
            <a:r>
              <a:rPr sz="1800" spc="20" dirty="0">
                <a:latin typeface="Arial"/>
                <a:cs typeface="Arial"/>
              </a:rPr>
              <a:t>osztálytermek </a:t>
            </a:r>
            <a:r>
              <a:rPr sz="1800" spc="-5" dirty="0">
                <a:latin typeface="Arial"/>
                <a:cs typeface="Arial"/>
              </a:rPr>
              <a:t>között, </a:t>
            </a:r>
            <a:r>
              <a:rPr sz="1800" spc="20" dirty="0">
                <a:latin typeface="Arial"/>
                <a:cs typeface="Arial"/>
              </a:rPr>
              <a:t>futás </a:t>
            </a:r>
            <a:r>
              <a:rPr sz="1800" spc="-65" dirty="0">
                <a:latin typeface="Arial"/>
                <a:cs typeface="Arial"/>
              </a:rPr>
              <a:t>a </a:t>
            </a:r>
            <a:r>
              <a:rPr sz="1800" spc="-15" dirty="0">
                <a:latin typeface="Arial"/>
                <a:cs typeface="Arial"/>
              </a:rPr>
              <a:t>busz </a:t>
            </a:r>
            <a:r>
              <a:rPr sz="1800" spc="-80" dirty="0">
                <a:latin typeface="Arial"/>
                <a:cs typeface="Arial"/>
              </a:rPr>
              <a:t>után…stb.) </a:t>
            </a:r>
            <a:r>
              <a:rPr sz="1800" spc="-10" dirty="0">
                <a:latin typeface="Arial"/>
                <a:cs typeface="Arial"/>
              </a:rPr>
              <a:t>biztosítja,  </a:t>
            </a:r>
            <a:r>
              <a:rPr sz="1800" spc="-5" dirty="0">
                <a:latin typeface="Arial"/>
                <a:cs typeface="Arial"/>
              </a:rPr>
              <a:t>hogy az izomzatod </a:t>
            </a:r>
            <a:r>
              <a:rPr sz="1800" dirty="0">
                <a:latin typeface="Arial"/>
                <a:cs typeface="Arial"/>
              </a:rPr>
              <a:t>szinten tartsd. A </a:t>
            </a:r>
            <a:r>
              <a:rPr sz="1800" spc="-5" dirty="0">
                <a:latin typeface="Arial"/>
                <a:cs typeface="Arial"/>
              </a:rPr>
              <a:t>közeljövőben  értelemszerűen ezek az alap mozgások nem lesznek </a:t>
            </a:r>
            <a:r>
              <a:rPr sz="1800" dirty="0">
                <a:latin typeface="Arial"/>
                <a:cs typeface="Arial"/>
              </a:rPr>
              <a:t>részei  </a:t>
            </a:r>
            <a:r>
              <a:rPr sz="1800" spc="-5" dirty="0">
                <a:latin typeface="Arial"/>
                <a:cs typeface="Arial"/>
              </a:rPr>
              <a:t>az életünknek, </a:t>
            </a:r>
            <a:r>
              <a:rPr sz="1800" dirty="0">
                <a:latin typeface="Arial"/>
                <a:cs typeface="Arial"/>
              </a:rPr>
              <a:t>így </a:t>
            </a:r>
            <a:r>
              <a:rPr sz="1800" spc="-5" dirty="0">
                <a:latin typeface="Arial"/>
                <a:cs typeface="Arial"/>
              </a:rPr>
              <a:t>magunknak </a:t>
            </a:r>
            <a:r>
              <a:rPr sz="1800" dirty="0">
                <a:latin typeface="Arial"/>
                <a:cs typeface="Arial"/>
              </a:rPr>
              <a:t>kell </a:t>
            </a:r>
            <a:r>
              <a:rPr sz="1800" spc="-5" dirty="0">
                <a:latin typeface="Arial"/>
                <a:cs typeface="Arial"/>
              </a:rPr>
              <a:t>megoldani </a:t>
            </a:r>
            <a:r>
              <a:rPr sz="1800" dirty="0">
                <a:latin typeface="Arial"/>
                <a:cs typeface="Arial"/>
              </a:rPr>
              <a:t>meglévő  </a:t>
            </a:r>
            <a:r>
              <a:rPr sz="1800" spc="-5" dirty="0">
                <a:latin typeface="Arial"/>
                <a:cs typeface="Arial"/>
              </a:rPr>
              <a:t>izomzatunk szinten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tartását.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0075" y="704468"/>
            <a:ext cx="603250" cy="603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9688" y="668527"/>
            <a:ext cx="6258560" cy="838136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6350" algn="just">
              <a:lnSpc>
                <a:spcPct val="99300"/>
              </a:lnSpc>
              <a:spcBef>
                <a:spcPts val="114"/>
              </a:spcBef>
            </a:pPr>
            <a:r>
              <a:rPr sz="1800" spc="-5" dirty="0">
                <a:latin typeface="Arial"/>
                <a:cs typeface="Arial"/>
              </a:rPr>
              <a:t>Tudjuk, hogy </a:t>
            </a:r>
            <a:r>
              <a:rPr sz="1800" dirty="0">
                <a:latin typeface="Arial"/>
                <a:cs typeface="Arial"/>
              </a:rPr>
              <a:t>az </a:t>
            </a:r>
            <a:r>
              <a:rPr sz="1800" spc="-5" dirty="0">
                <a:latin typeface="Arial"/>
                <a:cs typeface="Arial"/>
              </a:rPr>
              <a:t>online térben nem tudunk testnevelés </a:t>
            </a:r>
            <a:r>
              <a:rPr sz="1800" dirty="0">
                <a:latin typeface="Arial"/>
                <a:cs typeface="Arial"/>
              </a:rPr>
              <a:t>órákat  </a:t>
            </a:r>
            <a:r>
              <a:rPr sz="1800" spc="-5" dirty="0">
                <a:latin typeface="Arial"/>
                <a:cs typeface="Arial"/>
              </a:rPr>
              <a:t>tartani, de nagyon bízunk benne, hogy mindenki belátja,  mennyire fontos, hogy napi szinten mozogjunk valamennyit. 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jövőben próbálunk nektek ötleteket adni, hogyan tudjátok  </a:t>
            </a:r>
            <a:r>
              <a:rPr sz="1800" dirty="0">
                <a:latin typeface="Arial"/>
                <a:cs typeface="Arial"/>
              </a:rPr>
              <a:t>ezt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megvalósítani.</a:t>
            </a:r>
            <a:endParaRPr sz="1800">
              <a:latin typeface="Arial"/>
              <a:cs typeface="Arial"/>
            </a:endParaRPr>
          </a:p>
          <a:p>
            <a:pPr marL="12700" marR="6350" algn="just">
              <a:lnSpc>
                <a:spcPct val="99500"/>
              </a:lnSpc>
              <a:spcBef>
                <a:spcPts val="1715"/>
              </a:spcBef>
            </a:pPr>
            <a:r>
              <a:rPr sz="1800" spc="45" dirty="0">
                <a:latin typeface="Arial"/>
                <a:cs typeface="Arial"/>
              </a:rPr>
              <a:t>Annak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érdekében,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hogy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mi,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testnevelő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tanárok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is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nyugodtak  legyünk </a:t>
            </a:r>
            <a:r>
              <a:rPr sz="1800" spc="35" dirty="0">
                <a:latin typeface="Arial"/>
                <a:cs typeface="Arial"/>
              </a:rPr>
              <a:t>azt </a:t>
            </a:r>
            <a:r>
              <a:rPr sz="1800" spc="30" dirty="0">
                <a:latin typeface="Arial"/>
                <a:cs typeface="Arial"/>
              </a:rPr>
              <a:t>illetően, </a:t>
            </a:r>
            <a:r>
              <a:rPr sz="1800" spc="45" dirty="0">
                <a:latin typeface="Arial"/>
                <a:cs typeface="Arial"/>
              </a:rPr>
              <a:t>hogy </a:t>
            </a:r>
            <a:r>
              <a:rPr sz="1800" spc="40" dirty="0">
                <a:latin typeface="Arial"/>
                <a:cs typeface="Arial"/>
              </a:rPr>
              <a:t>minden </a:t>
            </a:r>
            <a:r>
              <a:rPr sz="1800" spc="35" dirty="0">
                <a:latin typeface="Arial"/>
                <a:cs typeface="Arial"/>
              </a:rPr>
              <a:t>tanuló </a:t>
            </a:r>
            <a:r>
              <a:rPr sz="1800" spc="45" dirty="0">
                <a:latin typeface="Arial"/>
                <a:cs typeface="Arial"/>
              </a:rPr>
              <a:t>végez </a:t>
            </a:r>
            <a:r>
              <a:rPr sz="1800" spc="35" dirty="0">
                <a:latin typeface="Arial"/>
                <a:cs typeface="Arial"/>
              </a:rPr>
              <a:t>valamilyen  testmozgást, visszaigazolást </a:t>
            </a:r>
            <a:r>
              <a:rPr sz="1800" spc="25" dirty="0">
                <a:latin typeface="Arial"/>
                <a:cs typeface="Arial"/>
              </a:rPr>
              <a:t>is </a:t>
            </a:r>
            <a:r>
              <a:rPr sz="1800" spc="40" dirty="0">
                <a:latin typeface="Arial"/>
                <a:cs typeface="Arial"/>
              </a:rPr>
              <a:t>szeretnénk </a:t>
            </a:r>
            <a:r>
              <a:rPr sz="1800" spc="25" dirty="0">
                <a:latin typeface="Arial"/>
                <a:cs typeface="Arial"/>
              </a:rPr>
              <a:t>látni </a:t>
            </a:r>
            <a:r>
              <a:rPr sz="1800" spc="30" dirty="0">
                <a:latin typeface="Arial"/>
                <a:cs typeface="Arial"/>
              </a:rPr>
              <a:t>tőletek. </a:t>
            </a:r>
            <a:r>
              <a:rPr sz="1800" spc="45" dirty="0">
                <a:latin typeface="Arial"/>
                <a:cs typeface="Arial"/>
              </a:rPr>
              <a:t>Ez  </a:t>
            </a:r>
            <a:r>
              <a:rPr sz="1800" spc="35" dirty="0">
                <a:latin typeface="Arial"/>
                <a:cs typeface="Arial"/>
              </a:rPr>
              <a:t>lehet </a:t>
            </a:r>
            <a:r>
              <a:rPr sz="1800" spc="40" dirty="0">
                <a:latin typeface="Arial"/>
                <a:cs typeface="Arial"/>
              </a:rPr>
              <a:t>edzésnapló, kép, </a:t>
            </a:r>
            <a:r>
              <a:rPr sz="1800" spc="45" dirty="0">
                <a:latin typeface="Arial"/>
                <a:cs typeface="Arial"/>
              </a:rPr>
              <a:t>vagy </a:t>
            </a:r>
            <a:r>
              <a:rPr sz="1800" spc="35" dirty="0">
                <a:latin typeface="Arial"/>
                <a:cs typeface="Arial"/>
              </a:rPr>
              <a:t>videó, </a:t>
            </a:r>
            <a:r>
              <a:rPr sz="1800" spc="40" dirty="0">
                <a:latin typeface="Arial"/>
                <a:cs typeface="Arial"/>
              </a:rPr>
              <a:t>amivel </a:t>
            </a:r>
            <a:r>
              <a:rPr sz="1800" spc="50" dirty="0">
                <a:latin typeface="Arial"/>
                <a:cs typeface="Arial"/>
              </a:rPr>
              <a:t>meg </a:t>
            </a:r>
            <a:r>
              <a:rPr sz="1800" spc="35" dirty="0">
                <a:latin typeface="Arial"/>
                <a:cs typeface="Arial"/>
              </a:rPr>
              <a:t>tudjátok  mutatni </a:t>
            </a:r>
            <a:r>
              <a:rPr sz="1800" spc="40" dirty="0">
                <a:latin typeface="Arial"/>
                <a:cs typeface="Arial"/>
              </a:rPr>
              <a:t>nekünk, </a:t>
            </a:r>
            <a:r>
              <a:rPr sz="1800" spc="35" dirty="0">
                <a:latin typeface="Arial"/>
                <a:cs typeface="Arial"/>
              </a:rPr>
              <a:t>milyen </a:t>
            </a:r>
            <a:r>
              <a:rPr sz="1800" spc="40" dirty="0">
                <a:latin typeface="Arial"/>
                <a:cs typeface="Arial"/>
              </a:rPr>
              <a:t>ügyesen </a:t>
            </a:r>
            <a:r>
              <a:rPr sz="1800" spc="35" dirty="0">
                <a:latin typeface="Arial"/>
                <a:cs typeface="Arial"/>
              </a:rPr>
              <a:t>tudtok dolgozni önállóan.  </a:t>
            </a:r>
            <a:r>
              <a:rPr sz="1800" spc="40" dirty="0">
                <a:latin typeface="Arial"/>
                <a:cs typeface="Arial"/>
              </a:rPr>
              <a:t>Higgyétek </a:t>
            </a:r>
            <a:r>
              <a:rPr sz="1800" spc="25" dirty="0">
                <a:latin typeface="Arial"/>
                <a:cs typeface="Arial"/>
              </a:rPr>
              <a:t>el, </a:t>
            </a:r>
            <a:r>
              <a:rPr sz="1800" spc="40" dirty="0">
                <a:latin typeface="Arial"/>
                <a:cs typeface="Arial"/>
              </a:rPr>
              <a:t>ezekből </a:t>
            </a:r>
            <a:r>
              <a:rPr sz="1800" spc="15" dirty="0">
                <a:latin typeface="Arial"/>
                <a:cs typeface="Arial"/>
              </a:rPr>
              <a:t>ti </a:t>
            </a:r>
            <a:r>
              <a:rPr sz="1800" spc="25" dirty="0">
                <a:latin typeface="Arial"/>
                <a:cs typeface="Arial"/>
              </a:rPr>
              <a:t>is </a:t>
            </a:r>
            <a:r>
              <a:rPr sz="1800" spc="45" dirty="0">
                <a:latin typeface="Arial"/>
                <a:cs typeface="Arial"/>
              </a:rPr>
              <a:t>nagyon </a:t>
            </a:r>
            <a:r>
              <a:rPr sz="1800" spc="40" dirty="0">
                <a:latin typeface="Arial"/>
                <a:cs typeface="Arial"/>
              </a:rPr>
              <a:t>sokat </a:t>
            </a:r>
            <a:r>
              <a:rPr sz="1800" spc="35" dirty="0">
                <a:latin typeface="Arial"/>
                <a:cs typeface="Arial"/>
              </a:rPr>
              <a:t>tanulhattok, </a:t>
            </a:r>
            <a:r>
              <a:rPr sz="1800" spc="40" dirty="0">
                <a:latin typeface="Arial"/>
                <a:cs typeface="Arial"/>
              </a:rPr>
              <a:t>ha  megosztjátok</a:t>
            </a:r>
            <a:r>
              <a:rPr sz="1800" spc="-16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egymással</a:t>
            </a:r>
            <a:r>
              <a:rPr sz="1800" spc="-17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az</a:t>
            </a:r>
            <a:r>
              <a:rPr sz="1800" spc="-15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ötleteket.</a:t>
            </a:r>
            <a:r>
              <a:rPr sz="1800" spc="-160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A</a:t>
            </a:r>
            <a:r>
              <a:rPr sz="1800" spc="-15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mostani</a:t>
            </a:r>
            <a:r>
              <a:rPr sz="1800" spc="-17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egy</a:t>
            </a:r>
            <a:r>
              <a:rPr sz="1800" spc="-165" dirty="0">
                <a:latin typeface="Arial"/>
                <a:cs typeface="Arial"/>
              </a:rPr>
              <a:t> </a:t>
            </a:r>
            <a:r>
              <a:rPr sz="1800" spc="50" dirty="0">
                <a:latin typeface="Arial"/>
                <a:cs typeface="Arial"/>
              </a:rPr>
              <a:t>nem</a:t>
            </a:r>
            <a:r>
              <a:rPr sz="1800" spc="-155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túl  </a:t>
            </a:r>
            <a:r>
              <a:rPr sz="1800" spc="40" dirty="0">
                <a:latin typeface="Arial"/>
                <a:cs typeface="Arial"/>
              </a:rPr>
              <a:t>szerencsés, </a:t>
            </a:r>
            <a:r>
              <a:rPr sz="1800" spc="45" dirty="0">
                <a:latin typeface="Arial"/>
                <a:cs typeface="Arial"/>
              </a:rPr>
              <a:t>de </a:t>
            </a:r>
            <a:r>
              <a:rPr sz="1800" spc="40" dirty="0">
                <a:latin typeface="Arial"/>
                <a:cs typeface="Arial"/>
              </a:rPr>
              <a:t>egy igazán </a:t>
            </a:r>
            <a:r>
              <a:rPr sz="1800" spc="35" dirty="0">
                <a:latin typeface="Arial"/>
                <a:cs typeface="Arial"/>
              </a:rPr>
              <a:t>különleges helyzet, amiből </a:t>
            </a:r>
            <a:r>
              <a:rPr sz="1800" spc="45" dirty="0">
                <a:latin typeface="Arial"/>
                <a:cs typeface="Arial"/>
              </a:rPr>
              <a:t>a  </a:t>
            </a:r>
            <a:r>
              <a:rPr sz="1800" spc="40" dirty="0">
                <a:latin typeface="Arial"/>
                <a:cs typeface="Arial"/>
              </a:rPr>
              <a:t>későbbiekben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talán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mindannyian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tudunk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profitálni.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marR="5715" algn="just">
              <a:lnSpc>
                <a:spcPct val="99500"/>
              </a:lnSpc>
            </a:pPr>
            <a:r>
              <a:rPr sz="1800" spc="40" dirty="0">
                <a:latin typeface="Arial"/>
                <a:cs typeface="Arial"/>
              </a:rPr>
              <a:t>Szeretnénk </a:t>
            </a:r>
            <a:r>
              <a:rPr sz="1800" spc="30" dirty="0">
                <a:latin typeface="Arial"/>
                <a:cs typeface="Arial"/>
              </a:rPr>
              <a:t>titeket </a:t>
            </a:r>
            <a:r>
              <a:rPr sz="1800" spc="35" dirty="0">
                <a:latin typeface="Arial"/>
                <a:cs typeface="Arial"/>
              </a:rPr>
              <a:t>ösztönözni arra, </a:t>
            </a:r>
            <a:r>
              <a:rPr sz="1800" spc="45" dirty="0">
                <a:latin typeface="Arial"/>
                <a:cs typeface="Arial"/>
              </a:rPr>
              <a:t>hogy </a:t>
            </a:r>
            <a:r>
              <a:rPr sz="1800" spc="35" dirty="0">
                <a:latin typeface="Arial"/>
                <a:cs typeface="Arial"/>
              </a:rPr>
              <a:t>minél </a:t>
            </a:r>
            <a:r>
              <a:rPr sz="1800" spc="45" dirty="0">
                <a:latin typeface="Arial"/>
                <a:cs typeface="Arial"/>
              </a:rPr>
              <a:t>többet  </a:t>
            </a:r>
            <a:r>
              <a:rPr sz="1800" spc="40" dirty="0">
                <a:latin typeface="Arial"/>
                <a:cs typeface="Arial"/>
              </a:rPr>
              <a:t>mozogjatok, </a:t>
            </a:r>
            <a:r>
              <a:rPr sz="1800" spc="35" dirty="0">
                <a:latin typeface="Arial"/>
                <a:cs typeface="Arial"/>
              </a:rPr>
              <a:t>ezért </a:t>
            </a:r>
            <a:r>
              <a:rPr sz="1800" spc="45" dirty="0">
                <a:latin typeface="Arial"/>
                <a:cs typeface="Arial"/>
              </a:rPr>
              <a:t>az </a:t>
            </a:r>
            <a:r>
              <a:rPr sz="1800" spc="30" dirty="0">
                <a:latin typeface="Arial"/>
                <a:cs typeface="Arial"/>
              </a:rPr>
              <a:t>aktív </a:t>
            </a:r>
            <a:r>
              <a:rPr sz="1800" spc="35" dirty="0">
                <a:latin typeface="Arial"/>
                <a:cs typeface="Arial"/>
              </a:rPr>
              <a:t>tanulók biztosan </a:t>
            </a:r>
            <a:r>
              <a:rPr sz="1800" spc="40" dirty="0">
                <a:latin typeface="Arial"/>
                <a:cs typeface="Arial"/>
              </a:rPr>
              <a:t>számíthatnak  </a:t>
            </a:r>
            <a:r>
              <a:rPr sz="1800" spc="35" dirty="0">
                <a:latin typeface="Arial"/>
                <a:cs typeface="Arial"/>
              </a:rPr>
              <a:t>jutalmazásra. </a:t>
            </a:r>
            <a:r>
              <a:rPr sz="1800" spc="50" dirty="0">
                <a:latin typeface="Arial"/>
                <a:cs typeface="Arial"/>
              </a:rPr>
              <a:t>A </a:t>
            </a:r>
            <a:r>
              <a:rPr sz="1800" spc="40" dirty="0">
                <a:latin typeface="Arial"/>
                <a:cs typeface="Arial"/>
              </a:rPr>
              <a:t>jövőben </a:t>
            </a:r>
            <a:r>
              <a:rPr sz="1800" spc="25" dirty="0">
                <a:latin typeface="Arial"/>
                <a:cs typeface="Arial"/>
              </a:rPr>
              <a:t>ki </a:t>
            </a:r>
            <a:r>
              <a:rPr sz="1800" spc="40" dirty="0">
                <a:latin typeface="Arial"/>
                <a:cs typeface="Arial"/>
              </a:rPr>
              <a:t>fogunk </a:t>
            </a:r>
            <a:r>
              <a:rPr sz="1800" spc="30" dirty="0">
                <a:latin typeface="Arial"/>
                <a:cs typeface="Arial"/>
              </a:rPr>
              <a:t>találni </a:t>
            </a:r>
            <a:r>
              <a:rPr sz="1800" spc="35" dirty="0">
                <a:latin typeface="Arial"/>
                <a:cs typeface="Arial"/>
              </a:rPr>
              <a:t>feladatokat, amit  mindenki tud </a:t>
            </a:r>
            <a:r>
              <a:rPr sz="1800" spc="40" dirty="0">
                <a:latin typeface="Arial"/>
                <a:cs typeface="Arial"/>
              </a:rPr>
              <a:t>végezni </a:t>
            </a:r>
            <a:r>
              <a:rPr sz="1800" spc="35" dirty="0">
                <a:latin typeface="Arial"/>
                <a:cs typeface="Arial"/>
              </a:rPr>
              <a:t>otthoni </a:t>
            </a:r>
            <a:r>
              <a:rPr sz="1800" spc="40" dirty="0">
                <a:latin typeface="Arial"/>
                <a:cs typeface="Arial"/>
              </a:rPr>
              <a:t>körülmények </a:t>
            </a:r>
            <a:r>
              <a:rPr sz="1800" spc="30" dirty="0">
                <a:latin typeface="Arial"/>
                <a:cs typeface="Arial"/>
              </a:rPr>
              <a:t>között, sőt, </a:t>
            </a:r>
            <a:r>
              <a:rPr sz="1800" spc="35" dirty="0">
                <a:latin typeface="Arial"/>
                <a:cs typeface="Arial"/>
              </a:rPr>
              <a:t>akár  </a:t>
            </a:r>
            <a:r>
              <a:rPr sz="1800" spc="40" dirty="0">
                <a:latin typeface="Arial"/>
                <a:cs typeface="Arial"/>
              </a:rPr>
              <a:t>versenyezni </a:t>
            </a:r>
            <a:r>
              <a:rPr sz="1800" spc="25" dirty="0">
                <a:latin typeface="Arial"/>
                <a:cs typeface="Arial"/>
              </a:rPr>
              <a:t>is </a:t>
            </a:r>
            <a:r>
              <a:rPr sz="1800" spc="35" dirty="0">
                <a:latin typeface="Arial"/>
                <a:cs typeface="Arial"/>
              </a:rPr>
              <a:t>tudtok  </a:t>
            </a:r>
            <a:r>
              <a:rPr sz="1800" spc="40" dirty="0">
                <a:latin typeface="Arial"/>
                <a:cs typeface="Arial"/>
              </a:rPr>
              <a:t>egymással. </a:t>
            </a:r>
            <a:r>
              <a:rPr sz="1800" spc="25" dirty="0">
                <a:latin typeface="Arial"/>
                <a:cs typeface="Arial"/>
              </a:rPr>
              <a:t>(pl. ki </a:t>
            </a:r>
            <a:r>
              <a:rPr sz="1800" spc="35" dirty="0">
                <a:latin typeface="Arial"/>
                <a:cs typeface="Arial"/>
              </a:rPr>
              <a:t>tud  több  </a:t>
            </a:r>
            <a:r>
              <a:rPr sz="1800" spc="5" dirty="0">
                <a:latin typeface="Arial"/>
                <a:cs typeface="Arial"/>
              </a:rPr>
              <a:t>fekvőtámaszt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75" dirty="0">
                <a:latin typeface="Arial"/>
                <a:cs typeface="Arial"/>
              </a:rPr>
              <a:t>végezni…stb.)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48895" marR="5080" indent="644525" algn="just">
              <a:lnSpc>
                <a:spcPct val="99500"/>
              </a:lnSpc>
              <a:spcBef>
                <a:spcPts val="1590"/>
              </a:spcBef>
            </a:pPr>
            <a:r>
              <a:rPr sz="1800" spc="35" dirty="0">
                <a:latin typeface="Arial"/>
                <a:cs typeface="Arial"/>
              </a:rPr>
              <a:t>Fontos, </a:t>
            </a:r>
            <a:r>
              <a:rPr sz="1800" spc="45" dirty="0">
                <a:latin typeface="Arial"/>
                <a:cs typeface="Arial"/>
              </a:rPr>
              <a:t>hogy a </a:t>
            </a:r>
            <a:r>
              <a:rPr sz="1800" spc="35" dirty="0">
                <a:latin typeface="Arial"/>
                <a:cs typeface="Arial"/>
              </a:rPr>
              <a:t>feladatokat, gyakorlatokat </a:t>
            </a:r>
            <a:r>
              <a:rPr sz="1800" spc="40" dirty="0">
                <a:latin typeface="Arial"/>
                <a:cs typeface="Arial"/>
              </a:rPr>
              <a:t>mindig  </a:t>
            </a:r>
            <a:r>
              <a:rPr sz="1800" spc="35" dirty="0">
                <a:latin typeface="Arial"/>
                <a:cs typeface="Arial"/>
              </a:rPr>
              <a:t>előzze</a:t>
            </a:r>
            <a:r>
              <a:rPr sz="1800" spc="-140" dirty="0">
                <a:latin typeface="Arial"/>
                <a:cs typeface="Arial"/>
              </a:rPr>
              <a:t> </a:t>
            </a:r>
            <a:r>
              <a:rPr sz="1800" spc="55" dirty="0">
                <a:latin typeface="Arial"/>
                <a:cs typeface="Arial"/>
              </a:rPr>
              <a:t>meg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a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bemelegítés!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Bemelegítő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mozgások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nélkül</a:t>
            </a:r>
            <a:r>
              <a:rPr sz="1800" spc="-135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ne  </a:t>
            </a:r>
            <a:r>
              <a:rPr sz="1800" spc="35" dirty="0">
                <a:latin typeface="Arial"/>
                <a:cs typeface="Arial"/>
              </a:rPr>
              <a:t>kezdjetek</a:t>
            </a:r>
            <a:r>
              <a:rPr sz="1800" spc="57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bele </a:t>
            </a:r>
            <a:r>
              <a:rPr sz="1800" spc="45" dirty="0">
                <a:latin typeface="Arial"/>
                <a:cs typeface="Arial"/>
              </a:rPr>
              <a:t>semmilyen </a:t>
            </a:r>
            <a:r>
              <a:rPr sz="1800" spc="30" dirty="0">
                <a:latin typeface="Arial"/>
                <a:cs typeface="Arial"/>
              </a:rPr>
              <a:t>erősítő </a:t>
            </a:r>
            <a:r>
              <a:rPr sz="1800" spc="35" dirty="0">
                <a:latin typeface="Arial"/>
                <a:cs typeface="Arial"/>
              </a:rPr>
              <a:t>gyakorlatba,  </a:t>
            </a:r>
            <a:r>
              <a:rPr sz="1800" spc="40" dirty="0">
                <a:latin typeface="Arial"/>
                <a:cs typeface="Arial"/>
              </a:rPr>
              <a:t>mert  sérüléshez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vezethet!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Times New Roman"/>
              <a:cs typeface="Times New Roman"/>
            </a:endParaRPr>
          </a:p>
          <a:p>
            <a:pPr marL="48895" marR="8255" algn="just">
              <a:lnSpc>
                <a:spcPts val="2150"/>
              </a:lnSpc>
            </a:pPr>
            <a:r>
              <a:rPr sz="1800" spc="45" dirty="0">
                <a:latin typeface="Arial"/>
                <a:cs typeface="Arial"/>
              </a:rPr>
              <a:t>Nyugodtan</a:t>
            </a:r>
            <a:r>
              <a:rPr sz="1800" spc="-17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kérj</a:t>
            </a:r>
            <a:r>
              <a:rPr sz="1800" spc="-18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tőlünk</a:t>
            </a:r>
            <a:r>
              <a:rPr sz="1800" spc="-17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tanácsot,</a:t>
            </a:r>
            <a:r>
              <a:rPr sz="1800" spc="-17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szívesen</a:t>
            </a:r>
            <a:r>
              <a:rPr sz="1800" spc="-175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adunk</a:t>
            </a:r>
            <a:r>
              <a:rPr sz="1800" spc="-175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ötletet,</a:t>
            </a:r>
            <a:r>
              <a:rPr sz="1800" spc="-17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de</a:t>
            </a:r>
            <a:r>
              <a:rPr sz="1800" spc="-18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ti  </a:t>
            </a:r>
            <a:r>
              <a:rPr sz="1800" spc="25" dirty="0">
                <a:latin typeface="Arial"/>
                <a:cs typeface="Arial"/>
              </a:rPr>
              <a:t>is </a:t>
            </a:r>
            <a:r>
              <a:rPr sz="1800" spc="35" dirty="0">
                <a:latin typeface="Arial"/>
                <a:cs typeface="Arial"/>
              </a:rPr>
              <a:t>megírhatjátok, mit </a:t>
            </a:r>
            <a:r>
              <a:rPr sz="1800" spc="30" dirty="0">
                <a:latin typeface="Arial"/>
                <a:cs typeface="Arial"/>
              </a:rPr>
              <a:t>találtatok</a:t>
            </a:r>
            <a:r>
              <a:rPr sz="1800" spc="-170" dirty="0">
                <a:latin typeface="Arial"/>
                <a:cs typeface="Arial"/>
              </a:rPr>
              <a:t> </a:t>
            </a:r>
            <a:r>
              <a:rPr sz="1800" spc="25" dirty="0">
                <a:latin typeface="Arial"/>
                <a:cs typeface="Arial"/>
              </a:rPr>
              <a:t>ki.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7384" y="6842238"/>
            <a:ext cx="520700" cy="5115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3725" y="972057"/>
            <a:ext cx="3429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GIMNASZTIKAI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GYAKORLATOK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66048" y="1587753"/>
            <a:ext cx="355790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4830" algn="l"/>
                <a:tab pos="1438910" algn="l"/>
                <a:tab pos="2291715" algn="l"/>
              </a:tabLst>
            </a:pPr>
            <a:r>
              <a:rPr sz="1800" spc="30" dirty="0">
                <a:latin typeface="Arial"/>
                <a:cs typeface="Arial"/>
              </a:rPr>
              <a:t>tesi	</a:t>
            </a:r>
            <a:r>
              <a:rPr sz="1800" spc="40" dirty="0">
                <a:latin typeface="Arial"/>
                <a:cs typeface="Arial"/>
              </a:rPr>
              <a:t>órákon	</a:t>
            </a:r>
            <a:r>
              <a:rPr sz="1800" spc="35" dirty="0">
                <a:latin typeface="Arial"/>
                <a:cs typeface="Arial"/>
              </a:rPr>
              <a:t>milyen	bemelegítő,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3404" y="1587753"/>
            <a:ext cx="2557780" cy="5727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2150"/>
              </a:lnSpc>
              <a:spcBef>
                <a:spcPts val="180"/>
              </a:spcBef>
              <a:tabLst>
                <a:tab pos="1371600" algn="l"/>
              </a:tabLst>
            </a:pPr>
            <a:r>
              <a:rPr sz="1800" spc="40" dirty="0">
                <a:latin typeface="Arial"/>
                <a:cs typeface="Arial"/>
              </a:rPr>
              <a:t>Pró</a:t>
            </a:r>
            <a:r>
              <a:rPr sz="1800" spc="30" dirty="0">
                <a:latin typeface="Arial"/>
                <a:cs typeface="Arial"/>
              </a:rPr>
              <a:t>bál</a:t>
            </a:r>
            <a:r>
              <a:rPr sz="1800" spc="35" dirty="0">
                <a:latin typeface="Arial"/>
                <a:cs typeface="Arial"/>
              </a:rPr>
              <a:t>já</a:t>
            </a:r>
            <a:r>
              <a:rPr sz="1800" spc="10" dirty="0">
                <a:latin typeface="Arial"/>
                <a:cs typeface="Arial"/>
              </a:rPr>
              <a:t>t</a:t>
            </a:r>
            <a:r>
              <a:rPr sz="1800" spc="50" dirty="0">
                <a:latin typeface="Arial"/>
                <a:cs typeface="Arial"/>
              </a:rPr>
              <a:t>o</a:t>
            </a:r>
            <a:r>
              <a:rPr sz="1800" spc="40" dirty="0">
                <a:latin typeface="Arial"/>
                <a:cs typeface="Arial"/>
              </a:rPr>
              <a:t>k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50" dirty="0">
                <a:latin typeface="Arial"/>
                <a:cs typeface="Arial"/>
              </a:rPr>
              <a:t>á</a:t>
            </a:r>
            <a:r>
              <a:rPr sz="1800" spc="10" dirty="0">
                <a:latin typeface="Arial"/>
                <a:cs typeface="Arial"/>
              </a:rPr>
              <a:t>t</a:t>
            </a:r>
            <a:r>
              <a:rPr sz="1800" spc="50" dirty="0">
                <a:latin typeface="Arial"/>
                <a:cs typeface="Arial"/>
              </a:rPr>
              <a:t>go</a:t>
            </a:r>
            <a:r>
              <a:rPr sz="1800" spc="40" dirty="0">
                <a:latin typeface="Arial"/>
                <a:cs typeface="Arial"/>
              </a:rPr>
              <a:t>n</a:t>
            </a:r>
            <a:r>
              <a:rPr sz="1800" spc="50" dirty="0">
                <a:latin typeface="Arial"/>
                <a:cs typeface="Arial"/>
              </a:rPr>
              <a:t>d</a:t>
            </a:r>
            <a:r>
              <a:rPr sz="1800" spc="30" dirty="0">
                <a:latin typeface="Arial"/>
                <a:cs typeface="Arial"/>
              </a:rPr>
              <a:t>oln</a:t>
            </a:r>
            <a:r>
              <a:rPr sz="1800" spc="20" dirty="0">
                <a:latin typeface="Arial"/>
                <a:cs typeface="Arial"/>
              </a:rPr>
              <a:t>i,  </a:t>
            </a:r>
            <a:r>
              <a:rPr sz="1800" spc="35" dirty="0">
                <a:latin typeface="Arial"/>
                <a:cs typeface="Arial"/>
              </a:rPr>
              <a:t>gimnasztikai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73072" y="1860550"/>
            <a:ext cx="36518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19250" algn="l"/>
                <a:tab pos="2745740" algn="l"/>
              </a:tabLst>
            </a:pPr>
            <a:r>
              <a:rPr sz="1800" spc="35" dirty="0">
                <a:latin typeface="Arial"/>
                <a:cs typeface="Arial"/>
              </a:rPr>
              <a:t>gyakorlatokat	</a:t>
            </a:r>
            <a:r>
              <a:rPr sz="1800" spc="40" dirty="0">
                <a:latin typeface="Arial"/>
                <a:cs typeface="Arial"/>
              </a:rPr>
              <a:t>szoktunk	</a:t>
            </a:r>
            <a:r>
              <a:rPr sz="1800" spc="35" dirty="0">
                <a:latin typeface="Arial"/>
                <a:cs typeface="Arial"/>
              </a:rPr>
              <a:t>végezni.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404" y="2131821"/>
            <a:ext cx="5022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15464" algn="l"/>
                <a:tab pos="2524760" algn="l"/>
                <a:tab pos="3418840" algn="l"/>
                <a:tab pos="4353560" algn="l"/>
              </a:tabLst>
            </a:pPr>
            <a:r>
              <a:rPr sz="1800" spc="55" dirty="0">
                <a:latin typeface="Arial"/>
                <a:cs typeface="Arial"/>
              </a:rPr>
              <a:t>me</a:t>
            </a:r>
            <a:r>
              <a:rPr sz="1800" spc="50" dirty="0">
                <a:latin typeface="Arial"/>
                <a:cs typeface="Arial"/>
              </a:rPr>
              <a:t>g</a:t>
            </a:r>
            <a:r>
              <a:rPr sz="1800" spc="10" dirty="0">
                <a:latin typeface="Arial"/>
                <a:cs typeface="Arial"/>
              </a:rPr>
              <a:t>f</a:t>
            </a:r>
            <a:r>
              <a:rPr sz="1800" spc="25" dirty="0">
                <a:latin typeface="Arial"/>
                <a:cs typeface="Arial"/>
              </a:rPr>
              <a:t>i</a:t>
            </a:r>
            <a:r>
              <a:rPr sz="1800" spc="35" dirty="0">
                <a:latin typeface="Arial"/>
                <a:cs typeface="Arial"/>
              </a:rPr>
              <a:t>gye</a:t>
            </a:r>
            <a:r>
              <a:rPr sz="1800" spc="25" dirty="0">
                <a:latin typeface="Arial"/>
                <a:cs typeface="Arial"/>
              </a:rPr>
              <a:t>l</a:t>
            </a:r>
            <a:r>
              <a:rPr sz="1800" spc="10" dirty="0">
                <a:latin typeface="Arial"/>
                <a:cs typeface="Arial"/>
              </a:rPr>
              <a:t>t</a:t>
            </a:r>
            <a:r>
              <a:rPr sz="1800" spc="50" dirty="0">
                <a:latin typeface="Arial"/>
                <a:cs typeface="Arial"/>
              </a:rPr>
              <a:t>é</a:t>
            </a:r>
            <a:r>
              <a:rPr sz="1800" spc="20" dirty="0">
                <a:latin typeface="Arial"/>
                <a:cs typeface="Arial"/>
              </a:rPr>
              <a:t>t</a:t>
            </a:r>
            <a:r>
              <a:rPr sz="1800" spc="55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k</a:t>
            </a:r>
            <a:r>
              <a:rPr sz="1800" spc="20" dirty="0">
                <a:latin typeface="Arial"/>
                <a:cs typeface="Arial"/>
              </a:rPr>
              <a:t>,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40" dirty="0">
                <a:latin typeface="Arial"/>
                <a:cs typeface="Arial"/>
              </a:rPr>
              <a:t>h</a:t>
            </a:r>
            <a:r>
              <a:rPr sz="1800" spc="50" dirty="0">
                <a:latin typeface="Arial"/>
                <a:cs typeface="Arial"/>
              </a:rPr>
              <a:t>og</a:t>
            </a:r>
            <a:r>
              <a:rPr sz="1800" spc="4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55" dirty="0">
                <a:latin typeface="Arial"/>
                <a:cs typeface="Arial"/>
              </a:rPr>
              <a:t>m</a:t>
            </a:r>
            <a:r>
              <a:rPr sz="1800" spc="25" dirty="0">
                <a:latin typeface="Arial"/>
                <a:cs typeface="Arial"/>
              </a:rPr>
              <a:t>i</a:t>
            </a:r>
            <a:r>
              <a:rPr sz="1800" spc="40" dirty="0">
                <a:latin typeface="Arial"/>
                <a:cs typeface="Arial"/>
              </a:rPr>
              <a:t>nd</a:t>
            </a:r>
            <a:r>
              <a:rPr sz="1800" spc="20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30" dirty="0">
                <a:latin typeface="Arial"/>
                <a:cs typeface="Arial"/>
              </a:rPr>
              <a:t>„fe</a:t>
            </a:r>
            <a:r>
              <a:rPr sz="1800" spc="55" dirty="0">
                <a:latin typeface="Arial"/>
                <a:cs typeface="Arial"/>
              </a:rPr>
              <a:t>n</a:t>
            </a:r>
            <a:r>
              <a:rPr sz="1800" spc="10" dirty="0">
                <a:latin typeface="Arial"/>
                <a:cs typeface="Arial"/>
              </a:rPr>
              <a:t>t</a:t>
            </a:r>
            <a:r>
              <a:rPr sz="1800" spc="30" dirty="0">
                <a:latin typeface="Arial"/>
                <a:cs typeface="Arial"/>
              </a:rPr>
              <a:t>r</a:t>
            </a:r>
            <a:r>
              <a:rPr sz="1800" spc="40" dirty="0">
                <a:latin typeface="Arial"/>
                <a:cs typeface="Arial"/>
              </a:rPr>
              <a:t>ő</a:t>
            </a:r>
            <a:r>
              <a:rPr sz="1800" spc="15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25" dirty="0">
                <a:latin typeface="Arial"/>
                <a:cs typeface="Arial"/>
              </a:rPr>
              <a:t>l</a:t>
            </a:r>
            <a:r>
              <a:rPr sz="1800" spc="50" dirty="0">
                <a:latin typeface="Arial"/>
                <a:cs typeface="Arial"/>
              </a:rPr>
              <a:t>e</a:t>
            </a:r>
            <a:r>
              <a:rPr sz="1800" spc="25" dirty="0">
                <a:latin typeface="Arial"/>
                <a:cs typeface="Arial"/>
              </a:rPr>
              <a:t>fel</a:t>
            </a:r>
            <a:r>
              <a:rPr sz="1800" spc="55" dirty="0">
                <a:latin typeface="Arial"/>
                <a:cs typeface="Arial"/>
              </a:rPr>
              <a:t>é</a:t>
            </a:r>
            <a:r>
              <a:rPr sz="1800" spc="25" dirty="0">
                <a:latin typeface="Arial"/>
                <a:cs typeface="Arial"/>
              </a:rPr>
              <a:t>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0129" y="1860550"/>
            <a:ext cx="1065530" cy="5715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119380">
              <a:lnSpc>
                <a:spcPts val="2140"/>
              </a:lnSpc>
              <a:spcBef>
                <a:spcPts val="185"/>
              </a:spcBef>
            </a:pPr>
            <a:r>
              <a:rPr sz="1800" spc="40" dirty="0">
                <a:latin typeface="Arial"/>
                <a:cs typeface="Arial"/>
              </a:rPr>
              <a:t>B</a:t>
            </a:r>
            <a:r>
              <a:rPr sz="1800" spc="25" dirty="0">
                <a:latin typeface="Arial"/>
                <a:cs typeface="Arial"/>
              </a:rPr>
              <a:t>i</a:t>
            </a:r>
            <a:r>
              <a:rPr sz="1800" spc="45" dirty="0">
                <a:latin typeface="Arial"/>
                <a:cs typeface="Arial"/>
              </a:rPr>
              <a:t>z</a:t>
            </a:r>
            <a:r>
              <a:rPr sz="1800" spc="10" dirty="0">
                <a:latin typeface="Arial"/>
                <a:cs typeface="Arial"/>
              </a:rPr>
              <a:t>t</a:t>
            </a:r>
            <a:r>
              <a:rPr sz="1800" spc="50" dirty="0">
                <a:latin typeface="Arial"/>
                <a:cs typeface="Arial"/>
              </a:rPr>
              <a:t>o</a:t>
            </a:r>
            <a:r>
              <a:rPr sz="1800" spc="35" dirty="0">
                <a:latin typeface="Arial"/>
                <a:cs typeface="Arial"/>
              </a:rPr>
              <a:t>san  </a:t>
            </a:r>
            <a:r>
              <a:rPr sz="1800" spc="40" dirty="0">
                <a:latin typeface="Arial"/>
                <a:cs typeface="Arial"/>
              </a:rPr>
              <a:t>ha</a:t>
            </a:r>
            <a:r>
              <a:rPr sz="1800" spc="20" dirty="0">
                <a:latin typeface="Arial"/>
                <a:cs typeface="Arial"/>
              </a:rPr>
              <a:t>l</a:t>
            </a:r>
            <a:r>
              <a:rPr sz="1800" spc="40" dirty="0">
                <a:latin typeface="Arial"/>
                <a:cs typeface="Arial"/>
              </a:rPr>
              <a:t>a</a:t>
            </a:r>
            <a:r>
              <a:rPr sz="1800" spc="50" dirty="0">
                <a:latin typeface="Arial"/>
                <a:cs typeface="Arial"/>
              </a:rPr>
              <a:t>dun</a:t>
            </a:r>
            <a:r>
              <a:rPr sz="1800" spc="30" dirty="0">
                <a:latin typeface="Arial"/>
                <a:cs typeface="Arial"/>
              </a:rPr>
              <a:t>k,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3404" y="2404617"/>
            <a:ext cx="6251575" cy="5727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2150"/>
              </a:lnSpc>
              <a:spcBef>
                <a:spcPts val="180"/>
              </a:spcBef>
            </a:pPr>
            <a:r>
              <a:rPr sz="1800" spc="40" dirty="0">
                <a:latin typeface="Arial"/>
                <a:cs typeface="Arial"/>
              </a:rPr>
              <a:t>átmozgatjuk </a:t>
            </a:r>
            <a:r>
              <a:rPr sz="1800" spc="45" dirty="0">
                <a:latin typeface="Arial"/>
                <a:cs typeface="Arial"/>
              </a:rPr>
              <a:t>minden </a:t>
            </a:r>
            <a:r>
              <a:rPr sz="1800" spc="35" dirty="0">
                <a:latin typeface="Arial"/>
                <a:cs typeface="Arial"/>
              </a:rPr>
              <a:t>testrészünket, </a:t>
            </a:r>
            <a:r>
              <a:rPr sz="1800" spc="40" dirty="0">
                <a:latin typeface="Arial"/>
                <a:cs typeface="Arial"/>
              </a:rPr>
              <a:t>de különösen azokat </a:t>
            </a:r>
            <a:r>
              <a:rPr sz="1800" spc="45" dirty="0">
                <a:latin typeface="Arial"/>
                <a:cs typeface="Arial"/>
              </a:rPr>
              <a:t>a  </a:t>
            </a:r>
            <a:r>
              <a:rPr sz="1800" spc="40" dirty="0">
                <a:latin typeface="Arial"/>
                <a:cs typeface="Arial"/>
              </a:rPr>
              <a:t>részeket</a:t>
            </a:r>
            <a:r>
              <a:rPr sz="1800" spc="-17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dolgozzuk</a:t>
            </a:r>
            <a:r>
              <a:rPr sz="1800" spc="-16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meg,</a:t>
            </a:r>
            <a:r>
              <a:rPr sz="1800" spc="-16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amire</a:t>
            </a:r>
            <a:r>
              <a:rPr sz="1800" spc="-165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az</a:t>
            </a:r>
            <a:r>
              <a:rPr sz="1800" spc="-16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adott</a:t>
            </a:r>
            <a:r>
              <a:rPr sz="1800" spc="-17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órán</a:t>
            </a:r>
            <a:r>
              <a:rPr sz="1800" spc="-17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szükség</a:t>
            </a:r>
            <a:r>
              <a:rPr sz="1800" spc="-17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lesz.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3404" y="3701922"/>
            <a:ext cx="6257925" cy="548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2945">
              <a:lnSpc>
                <a:spcPct val="100000"/>
              </a:lnSpc>
              <a:spcBef>
                <a:spcPts val="100"/>
              </a:spcBef>
            </a:pPr>
            <a:r>
              <a:rPr sz="180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ERŐSÍTŐ</a:t>
            </a:r>
            <a:r>
              <a:rPr sz="1800" u="heavy" spc="-1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GYAKORLATOK</a:t>
            </a:r>
            <a:r>
              <a:rPr sz="1800" u="heavy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SAJÁT</a:t>
            </a:r>
            <a:r>
              <a:rPr sz="1800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SÚLLYAL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492759" indent="-168275">
              <a:lnSpc>
                <a:spcPct val="100000"/>
              </a:lnSpc>
              <a:spcBef>
                <a:spcPts val="1625"/>
              </a:spcBef>
              <a:buChar char="•"/>
              <a:tabLst>
                <a:tab pos="492759" algn="l"/>
              </a:tabLst>
            </a:pPr>
            <a:r>
              <a:rPr sz="1800" spc="-5" dirty="0">
                <a:latin typeface="Arial"/>
                <a:cs typeface="Arial"/>
              </a:rPr>
              <a:t>támaszhelyzetek</a:t>
            </a:r>
            <a:endParaRPr sz="1800">
              <a:latin typeface="Arial"/>
              <a:cs typeface="Arial"/>
            </a:endParaRPr>
          </a:p>
          <a:p>
            <a:pPr marL="492759" indent="-168275">
              <a:lnSpc>
                <a:spcPct val="100000"/>
              </a:lnSpc>
              <a:buChar char="•"/>
              <a:tabLst>
                <a:tab pos="492759" algn="l"/>
              </a:tabLst>
            </a:pPr>
            <a:r>
              <a:rPr sz="1800" spc="-5" dirty="0">
                <a:latin typeface="Arial"/>
                <a:cs typeface="Arial"/>
              </a:rPr>
              <a:t>guggolások</a:t>
            </a:r>
            <a:endParaRPr sz="1800">
              <a:latin typeface="Arial"/>
              <a:cs typeface="Arial"/>
            </a:endParaRPr>
          </a:p>
          <a:p>
            <a:pPr marL="492759" indent="-168275">
              <a:lnSpc>
                <a:spcPct val="100000"/>
              </a:lnSpc>
              <a:buChar char="•"/>
              <a:tabLst>
                <a:tab pos="492759" algn="l"/>
              </a:tabLst>
            </a:pPr>
            <a:r>
              <a:rPr sz="1800" spc="-5" dirty="0">
                <a:latin typeface="Arial"/>
                <a:cs typeface="Arial"/>
              </a:rPr>
              <a:t>kitörések</a:t>
            </a:r>
            <a:endParaRPr sz="1800">
              <a:latin typeface="Arial"/>
              <a:cs typeface="Arial"/>
            </a:endParaRPr>
          </a:p>
          <a:p>
            <a:pPr marL="492759" indent="-168275">
              <a:lnSpc>
                <a:spcPct val="100000"/>
              </a:lnSpc>
              <a:buChar char="•"/>
              <a:tabLst>
                <a:tab pos="492759" algn="l"/>
              </a:tabLst>
            </a:pPr>
            <a:r>
              <a:rPr sz="1800" spc="-5" dirty="0">
                <a:latin typeface="Arial"/>
                <a:cs typeface="Arial"/>
              </a:rPr>
              <a:t>felülések</a:t>
            </a:r>
            <a:endParaRPr sz="1800">
              <a:latin typeface="Arial"/>
              <a:cs typeface="Arial"/>
            </a:endParaRPr>
          </a:p>
          <a:p>
            <a:pPr marL="492759" indent="-168275">
              <a:lnSpc>
                <a:spcPct val="100000"/>
              </a:lnSpc>
              <a:buChar char="•"/>
              <a:tabLst>
                <a:tab pos="492759" algn="l"/>
              </a:tabLst>
            </a:pPr>
            <a:r>
              <a:rPr sz="1800" spc="-5" dirty="0">
                <a:latin typeface="Arial"/>
                <a:cs typeface="Arial"/>
              </a:rPr>
              <a:t>plank</a:t>
            </a:r>
            <a:endParaRPr sz="1800">
              <a:latin typeface="Arial"/>
              <a:cs typeface="Arial"/>
            </a:endParaRPr>
          </a:p>
          <a:p>
            <a:pPr marL="492759" indent="-168275">
              <a:lnSpc>
                <a:spcPct val="100000"/>
              </a:lnSpc>
              <a:spcBef>
                <a:spcPts val="10"/>
              </a:spcBef>
              <a:buChar char="•"/>
              <a:tabLst>
                <a:tab pos="492759" algn="l"/>
              </a:tabLst>
            </a:pPr>
            <a:r>
              <a:rPr sz="1800" spc="-5" dirty="0">
                <a:latin typeface="Arial"/>
                <a:cs typeface="Arial"/>
              </a:rPr>
              <a:t>szökdelések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50">
              <a:latin typeface="Times New Roman"/>
              <a:cs typeface="Times New Roman"/>
            </a:endParaRPr>
          </a:p>
          <a:p>
            <a:pPr marL="815340" marR="1601470">
              <a:lnSpc>
                <a:spcPts val="2150"/>
              </a:lnSpc>
            </a:pPr>
            <a:r>
              <a:rPr sz="1800" u="heavy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ERŐSÍTŐ </a:t>
            </a:r>
            <a:r>
              <a:rPr sz="1800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GYAKORLATOK </a:t>
            </a:r>
            <a:r>
              <a:rPr sz="1800" u="heavy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SÚLYZÓVAL, 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EGYÉB</a:t>
            </a:r>
            <a:r>
              <a:rPr sz="1800" u="heavy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ESZKÖZÖKKEL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99300"/>
              </a:lnSpc>
              <a:spcBef>
                <a:spcPts val="1700"/>
              </a:spcBef>
            </a:pPr>
            <a:r>
              <a:rPr sz="1800" spc="35" dirty="0">
                <a:latin typeface="Arial"/>
                <a:cs typeface="Arial"/>
              </a:rPr>
              <a:t>Tesi </a:t>
            </a:r>
            <a:r>
              <a:rPr sz="1800" spc="40" dirty="0">
                <a:latin typeface="Arial"/>
                <a:cs typeface="Arial"/>
              </a:rPr>
              <a:t>órákon gyakran </a:t>
            </a:r>
            <a:r>
              <a:rPr sz="1800" spc="45" dirty="0">
                <a:latin typeface="Arial"/>
                <a:cs typeface="Arial"/>
              </a:rPr>
              <a:t>végzünk </a:t>
            </a:r>
            <a:r>
              <a:rPr sz="1800" spc="35" dirty="0">
                <a:latin typeface="Arial"/>
                <a:cs typeface="Arial"/>
              </a:rPr>
              <a:t>valamilyen </a:t>
            </a:r>
            <a:r>
              <a:rPr sz="1800" spc="40" dirty="0">
                <a:latin typeface="Arial"/>
                <a:cs typeface="Arial"/>
              </a:rPr>
              <a:t>eszközzel</a:t>
            </a:r>
            <a:r>
              <a:rPr sz="1800" spc="-16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erősítő  </a:t>
            </a:r>
            <a:r>
              <a:rPr sz="1800" spc="35" dirty="0">
                <a:latin typeface="Arial"/>
                <a:cs typeface="Arial"/>
              </a:rPr>
              <a:t>gyakorlatokat. Valószínűleg </a:t>
            </a:r>
            <a:r>
              <a:rPr sz="1800" spc="55" dirty="0">
                <a:latin typeface="Arial"/>
                <a:cs typeface="Arial"/>
              </a:rPr>
              <a:t>nem </a:t>
            </a:r>
            <a:r>
              <a:rPr sz="1800" spc="40" dirty="0">
                <a:latin typeface="Arial"/>
                <a:cs typeface="Arial"/>
              </a:rPr>
              <a:t>mindenkinek van </a:t>
            </a:r>
            <a:r>
              <a:rPr sz="1800" spc="35" dirty="0">
                <a:latin typeface="Arial"/>
                <a:cs typeface="Arial"/>
              </a:rPr>
              <a:t>otthon </a:t>
            </a:r>
            <a:r>
              <a:rPr sz="1800" spc="57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kézisúlyzója, </a:t>
            </a:r>
            <a:r>
              <a:rPr sz="1800" spc="45" dirty="0">
                <a:latin typeface="Arial"/>
                <a:cs typeface="Arial"/>
              </a:rPr>
              <a:t>de </a:t>
            </a:r>
            <a:r>
              <a:rPr sz="1800" spc="40" dirty="0">
                <a:latin typeface="Arial"/>
                <a:cs typeface="Arial"/>
              </a:rPr>
              <a:t>ezeket az eszközöket </a:t>
            </a:r>
            <a:r>
              <a:rPr sz="1800" spc="45" dirty="0">
                <a:latin typeface="Arial"/>
                <a:cs typeface="Arial"/>
              </a:rPr>
              <a:t>könnyen  </a:t>
            </a:r>
            <a:r>
              <a:rPr sz="1800" spc="30" dirty="0">
                <a:latin typeface="Arial"/>
                <a:cs typeface="Arial"/>
              </a:rPr>
              <a:t>helyettesíthetjük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a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háztartásban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megtalálható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dolgokkal.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Pl.  </a:t>
            </a:r>
            <a:r>
              <a:rPr sz="1800" spc="35" dirty="0">
                <a:latin typeface="Arial"/>
                <a:cs typeface="Arial"/>
              </a:rPr>
              <a:t>üditős palackot vízzel megtölthetsz, vödör, </a:t>
            </a:r>
            <a:r>
              <a:rPr sz="1800" spc="45" dirty="0">
                <a:latin typeface="Arial"/>
                <a:cs typeface="Arial"/>
              </a:rPr>
              <a:t>mosószeres  </a:t>
            </a:r>
            <a:r>
              <a:rPr sz="1800" spc="-60" dirty="0">
                <a:latin typeface="Arial"/>
                <a:cs typeface="Arial"/>
              </a:rPr>
              <a:t>flakon…stb.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30555" y="3587495"/>
            <a:ext cx="520700" cy="520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0555" y="829957"/>
            <a:ext cx="520700" cy="5298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1994" y="6733946"/>
            <a:ext cx="502285" cy="5205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6275" y="5034279"/>
            <a:ext cx="4334510" cy="15379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32459" y="4988559"/>
            <a:ext cx="4422775" cy="1628139"/>
          </a:xfrm>
          <a:custGeom>
            <a:avLst/>
            <a:gdLst/>
            <a:ahLst/>
            <a:cxnLst/>
            <a:rect l="l" t="t" r="r" b="b"/>
            <a:pathLst>
              <a:path w="4422775" h="1628140">
                <a:moveTo>
                  <a:pt x="4399915" y="0"/>
                </a:moveTo>
                <a:lnTo>
                  <a:pt x="22860" y="0"/>
                </a:lnTo>
                <a:lnTo>
                  <a:pt x="13970" y="1905"/>
                </a:lnTo>
                <a:lnTo>
                  <a:pt x="6985" y="6985"/>
                </a:lnTo>
                <a:lnTo>
                  <a:pt x="1905" y="14605"/>
                </a:lnTo>
                <a:lnTo>
                  <a:pt x="0" y="22860"/>
                </a:lnTo>
                <a:lnTo>
                  <a:pt x="0" y="1606550"/>
                </a:lnTo>
                <a:lnTo>
                  <a:pt x="1905" y="1614805"/>
                </a:lnTo>
                <a:lnTo>
                  <a:pt x="6985" y="1621789"/>
                </a:lnTo>
                <a:lnTo>
                  <a:pt x="13970" y="1626235"/>
                </a:lnTo>
                <a:lnTo>
                  <a:pt x="22860" y="1628139"/>
                </a:lnTo>
                <a:lnTo>
                  <a:pt x="4399915" y="1628139"/>
                </a:lnTo>
                <a:lnTo>
                  <a:pt x="4409440" y="1626235"/>
                </a:lnTo>
                <a:lnTo>
                  <a:pt x="4416425" y="1621789"/>
                </a:lnTo>
                <a:lnTo>
                  <a:pt x="4420870" y="1614805"/>
                </a:lnTo>
                <a:lnTo>
                  <a:pt x="4422775" y="1606550"/>
                </a:lnTo>
                <a:lnTo>
                  <a:pt x="44450" y="1606550"/>
                </a:lnTo>
                <a:lnTo>
                  <a:pt x="22860" y="1583689"/>
                </a:lnTo>
                <a:lnTo>
                  <a:pt x="44450" y="1583689"/>
                </a:lnTo>
                <a:lnTo>
                  <a:pt x="44450" y="45720"/>
                </a:lnTo>
                <a:lnTo>
                  <a:pt x="22860" y="45720"/>
                </a:lnTo>
                <a:lnTo>
                  <a:pt x="44450" y="22860"/>
                </a:lnTo>
                <a:lnTo>
                  <a:pt x="4422775" y="22860"/>
                </a:lnTo>
                <a:lnTo>
                  <a:pt x="4420870" y="14605"/>
                </a:lnTo>
                <a:lnTo>
                  <a:pt x="4416425" y="6985"/>
                </a:lnTo>
                <a:lnTo>
                  <a:pt x="4409440" y="1905"/>
                </a:lnTo>
                <a:lnTo>
                  <a:pt x="4399915" y="0"/>
                </a:lnTo>
                <a:close/>
              </a:path>
              <a:path w="4422775" h="1628140">
                <a:moveTo>
                  <a:pt x="44450" y="1583689"/>
                </a:moveTo>
                <a:lnTo>
                  <a:pt x="22860" y="1583689"/>
                </a:lnTo>
                <a:lnTo>
                  <a:pt x="44450" y="1606550"/>
                </a:lnTo>
                <a:lnTo>
                  <a:pt x="44450" y="1583689"/>
                </a:lnTo>
                <a:close/>
              </a:path>
              <a:path w="4422775" h="1628140">
                <a:moveTo>
                  <a:pt x="4378325" y="1583689"/>
                </a:moveTo>
                <a:lnTo>
                  <a:pt x="44450" y="1583689"/>
                </a:lnTo>
                <a:lnTo>
                  <a:pt x="44450" y="1606550"/>
                </a:lnTo>
                <a:lnTo>
                  <a:pt x="4378325" y="1606550"/>
                </a:lnTo>
                <a:lnTo>
                  <a:pt x="4378325" y="1583689"/>
                </a:lnTo>
                <a:close/>
              </a:path>
              <a:path w="4422775" h="1628140">
                <a:moveTo>
                  <a:pt x="4378325" y="22860"/>
                </a:moveTo>
                <a:lnTo>
                  <a:pt x="4378325" y="1606550"/>
                </a:lnTo>
                <a:lnTo>
                  <a:pt x="4399915" y="1583689"/>
                </a:lnTo>
                <a:lnTo>
                  <a:pt x="4422775" y="1583689"/>
                </a:lnTo>
                <a:lnTo>
                  <a:pt x="4422775" y="45720"/>
                </a:lnTo>
                <a:lnTo>
                  <a:pt x="4399915" y="45720"/>
                </a:lnTo>
                <a:lnTo>
                  <a:pt x="4378325" y="22860"/>
                </a:lnTo>
                <a:close/>
              </a:path>
              <a:path w="4422775" h="1628140">
                <a:moveTo>
                  <a:pt x="4422775" y="1583689"/>
                </a:moveTo>
                <a:lnTo>
                  <a:pt x="4399915" y="1583689"/>
                </a:lnTo>
                <a:lnTo>
                  <a:pt x="4378325" y="1606550"/>
                </a:lnTo>
                <a:lnTo>
                  <a:pt x="4422775" y="1606550"/>
                </a:lnTo>
                <a:lnTo>
                  <a:pt x="4422775" y="1583689"/>
                </a:lnTo>
                <a:close/>
              </a:path>
              <a:path w="4422775" h="1628140">
                <a:moveTo>
                  <a:pt x="44450" y="22860"/>
                </a:moveTo>
                <a:lnTo>
                  <a:pt x="22860" y="45720"/>
                </a:lnTo>
                <a:lnTo>
                  <a:pt x="44450" y="45720"/>
                </a:lnTo>
                <a:lnTo>
                  <a:pt x="44450" y="22860"/>
                </a:lnTo>
                <a:close/>
              </a:path>
              <a:path w="4422775" h="1628140">
                <a:moveTo>
                  <a:pt x="4378325" y="22860"/>
                </a:moveTo>
                <a:lnTo>
                  <a:pt x="44450" y="22860"/>
                </a:lnTo>
                <a:lnTo>
                  <a:pt x="44450" y="45720"/>
                </a:lnTo>
                <a:lnTo>
                  <a:pt x="4378325" y="45720"/>
                </a:lnTo>
                <a:lnTo>
                  <a:pt x="4378325" y="22860"/>
                </a:lnTo>
                <a:close/>
              </a:path>
              <a:path w="4422775" h="1628140">
                <a:moveTo>
                  <a:pt x="4422775" y="22860"/>
                </a:moveTo>
                <a:lnTo>
                  <a:pt x="4378325" y="22860"/>
                </a:lnTo>
                <a:lnTo>
                  <a:pt x="4399915" y="45720"/>
                </a:lnTo>
                <a:lnTo>
                  <a:pt x="4422775" y="45720"/>
                </a:lnTo>
                <a:lnTo>
                  <a:pt x="4422775" y="228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85259" y="5767069"/>
            <a:ext cx="2856230" cy="14497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40809" y="5723254"/>
            <a:ext cx="2944495" cy="1537970"/>
          </a:xfrm>
          <a:custGeom>
            <a:avLst/>
            <a:gdLst/>
            <a:ahLst/>
            <a:cxnLst/>
            <a:rect l="l" t="t" r="r" b="b"/>
            <a:pathLst>
              <a:path w="2944495" h="1537970">
                <a:moveTo>
                  <a:pt x="2923540" y="0"/>
                </a:moveTo>
                <a:lnTo>
                  <a:pt x="22860" y="0"/>
                </a:lnTo>
                <a:lnTo>
                  <a:pt x="14604" y="1904"/>
                </a:lnTo>
                <a:lnTo>
                  <a:pt x="6985" y="6350"/>
                </a:lnTo>
                <a:lnTo>
                  <a:pt x="1904" y="12700"/>
                </a:lnTo>
                <a:lnTo>
                  <a:pt x="0" y="21589"/>
                </a:lnTo>
                <a:lnTo>
                  <a:pt x="0" y="1516379"/>
                </a:lnTo>
                <a:lnTo>
                  <a:pt x="1904" y="1525269"/>
                </a:lnTo>
                <a:lnTo>
                  <a:pt x="6985" y="1531619"/>
                </a:lnTo>
                <a:lnTo>
                  <a:pt x="14604" y="1536064"/>
                </a:lnTo>
                <a:lnTo>
                  <a:pt x="22860" y="1537969"/>
                </a:lnTo>
                <a:lnTo>
                  <a:pt x="2923540" y="1537969"/>
                </a:lnTo>
                <a:lnTo>
                  <a:pt x="2931794" y="1536064"/>
                </a:lnTo>
                <a:lnTo>
                  <a:pt x="2938780" y="1531619"/>
                </a:lnTo>
                <a:lnTo>
                  <a:pt x="2943224" y="1525269"/>
                </a:lnTo>
                <a:lnTo>
                  <a:pt x="2944494" y="1516379"/>
                </a:lnTo>
                <a:lnTo>
                  <a:pt x="44450" y="1516379"/>
                </a:lnTo>
                <a:lnTo>
                  <a:pt x="22860" y="1493519"/>
                </a:lnTo>
                <a:lnTo>
                  <a:pt x="44450" y="1493519"/>
                </a:lnTo>
                <a:lnTo>
                  <a:pt x="44450" y="44450"/>
                </a:lnTo>
                <a:lnTo>
                  <a:pt x="22860" y="44450"/>
                </a:lnTo>
                <a:lnTo>
                  <a:pt x="44450" y="21589"/>
                </a:lnTo>
                <a:lnTo>
                  <a:pt x="2944494" y="21589"/>
                </a:lnTo>
                <a:lnTo>
                  <a:pt x="2943224" y="12700"/>
                </a:lnTo>
                <a:lnTo>
                  <a:pt x="2938780" y="6350"/>
                </a:lnTo>
                <a:lnTo>
                  <a:pt x="2931794" y="1904"/>
                </a:lnTo>
                <a:lnTo>
                  <a:pt x="2923540" y="0"/>
                </a:lnTo>
                <a:close/>
              </a:path>
              <a:path w="2944495" h="1537970">
                <a:moveTo>
                  <a:pt x="44450" y="1493519"/>
                </a:moveTo>
                <a:lnTo>
                  <a:pt x="22860" y="1493519"/>
                </a:lnTo>
                <a:lnTo>
                  <a:pt x="44450" y="1516379"/>
                </a:lnTo>
                <a:lnTo>
                  <a:pt x="44450" y="1493519"/>
                </a:lnTo>
                <a:close/>
              </a:path>
              <a:path w="2944495" h="1537970">
                <a:moveTo>
                  <a:pt x="2900680" y="1493519"/>
                </a:moveTo>
                <a:lnTo>
                  <a:pt x="44450" y="1493519"/>
                </a:lnTo>
                <a:lnTo>
                  <a:pt x="44450" y="1516379"/>
                </a:lnTo>
                <a:lnTo>
                  <a:pt x="2900680" y="1516379"/>
                </a:lnTo>
                <a:lnTo>
                  <a:pt x="2900680" y="1493519"/>
                </a:lnTo>
                <a:close/>
              </a:path>
              <a:path w="2944495" h="1537970">
                <a:moveTo>
                  <a:pt x="2900680" y="21589"/>
                </a:moveTo>
                <a:lnTo>
                  <a:pt x="2900680" y="1516379"/>
                </a:lnTo>
                <a:lnTo>
                  <a:pt x="2923540" y="1493519"/>
                </a:lnTo>
                <a:lnTo>
                  <a:pt x="2944494" y="1493519"/>
                </a:lnTo>
                <a:lnTo>
                  <a:pt x="2944494" y="44450"/>
                </a:lnTo>
                <a:lnTo>
                  <a:pt x="2923540" y="44450"/>
                </a:lnTo>
                <a:lnTo>
                  <a:pt x="2900680" y="21589"/>
                </a:lnTo>
                <a:close/>
              </a:path>
              <a:path w="2944495" h="1537970">
                <a:moveTo>
                  <a:pt x="2944494" y="1493519"/>
                </a:moveTo>
                <a:lnTo>
                  <a:pt x="2923540" y="1493519"/>
                </a:lnTo>
                <a:lnTo>
                  <a:pt x="2900680" y="1516379"/>
                </a:lnTo>
                <a:lnTo>
                  <a:pt x="2944494" y="1516379"/>
                </a:lnTo>
                <a:lnTo>
                  <a:pt x="2944494" y="1493519"/>
                </a:lnTo>
                <a:close/>
              </a:path>
              <a:path w="2944495" h="1537970">
                <a:moveTo>
                  <a:pt x="44450" y="21589"/>
                </a:moveTo>
                <a:lnTo>
                  <a:pt x="22860" y="44450"/>
                </a:lnTo>
                <a:lnTo>
                  <a:pt x="44450" y="44450"/>
                </a:lnTo>
                <a:lnTo>
                  <a:pt x="44450" y="21589"/>
                </a:lnTo>
                <a:close/>
              </a:path>
              <a:path w="2944495" h="1537970">
                <a:moveTo>
                  <a:pt x="2900680" y="21589"/>
                </a:moveTo>
                <a:lnTo>
                  <a:pt x="44450" y="21589"/>
                </a:lnTo>
                <a:lnTo>
                  <a:pt x="44450" y="44450"/>
                </a:lnTo>
                <a:lnTo>
                  <a:pt x="2900680" y="44450"/>
                </a:lnTo>
                <a:lnTo>
                  <a:pt x="2900680" y="21589"/>
                </a:lnTo>
                <a:close/>
              </a:path>
              <a:path w="2944495" h="1537970">
                <a:moveTo>
                  <a:pt x="2944494" y="21589"/>
                </a:moveTo>
                <a:lnTo>
                  <a:pt x="2900680" y="21589"/>
                </a:lnTo>
                <a:lnTo>
                  <a:pt x="2923540" y="44450"/>
                </a:lnTo>
                <a:lnTo>
                  <a:pt x="2944494" y="44450"/>
                </a:lnTo>
                <a:lnTo>
                  <a:pt x="2944494" y="215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3287" y="787653"/>
            <a:ext cx="6258560" cy="3965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6600">
              <a:lnSpc>
                <a:spcPct val="100000"/>
              </a:lnSpc>
              <a:spcBef>
                <a:spcPts val="100"/>
              </a:spcBef>
            </a:pPr>
            <a:r>
              <a:rPr sz="180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SZABADTÉRI MOZGÁS,</a:t>
            </a:r>
            <a:r>
              <a:rPr sz="18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FUTÁSOK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 marR="8890" algn="just">
              <a:lnSpc>
                <a:spcPct val="99300"/>
              </a:lnSpc>
            </a:pPr>
            <a:r>
              <a:rPr sz="1800" spc="-5" dirty="0">
                <a:latin typeface="Arial"/>
                <a:cs typeface="Arial"/>
              </a:rPr>
              <a:t>Bár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közvélekedés szerint nem ajánlott </a:t>
            </a:r>
            <a:r>
              <a:rPr sz="1800" dirty="0">
                <a:latin typeface="Arial"/>
                <a:cs typeface="Arial"/>
              </a:rPr>
              <a:t>most </a:t>
            </a:r>
            <a:r>
              <a:rPr sz="1800" spc="-5" dirty="0">
                <a:latin typeface="Arial"/>
                <a:cs typeface="Arial"/>
              </a:rPr>
              <a:t>az </a:t>
            </a:r>
            <a:r>
              <a:rPr sz="1800" spc="-10" dirty="0">
                <a:latin typeface="Arial"/>
                <a:cs typeface="Arial"/>
              </a:rPr>
              <a:t>utcán  </a:t>
            </a:r>
            <a:r>
              <a:rPr sz="1800" spc="-5" dirty="0">
                <a:latin typeface="Arial"/>
                <a:cs typeface="Arial"/>
              </a:rPr>
              <a:t>lófrálni, úgy gondoljuk, hogy ha egyedül </a:t>
            </a:r>
            <a:r>
              <a:rPr sz="1800" dirty="0">
                <a:latin typeface="Arial"/>
                <a:cs typeface="Arial"/>
              </a:rPr>
              <a:t>futsz </a:t>
            </a:r>
            <a:r>
              <a:rPr sz="1800" spc="-5" dirty="0">
                <a:latin typeface="Arial"/>
                <a:cs typeface="Arial"/>
              </a:rPr>
              <a:t>parkban, ház  körül </a:t>
            </a:r>
            <a:r>
              <a:rPr sz="1800" dirty="0">
                <a:latin typeface="Arial"/>
                <a:cs typeface="Arial"/>
              </a:rPr>
              <a:t>(de </a:t>
            </a:r>
            <a:r>
              <a:rPr sz="1800" spc="-5" dirty="0">
                <a:latin typeface="Arial"/>
                <a:cs typeface="Arial"/>
              </a:rPr>
              <a:t>mindenképpen biztonságos környéken, tehát </a:t>
            </a:r>
            <a:r>
              <a:rPr sz="1800" dirty="0">
                <a:latin typeface="Arial"/>
                <a:cs typeface="Arial"/>
              </a:rPr>
              <a:t>nem  </a:t>
            </a:r>
            <a:r>
              <a:rPr sz="1800" spc="-5" dirty="0">
                <a:latin typeface="Arial"/>
                <a:cs typeface="Arial"/>
              </a:rPr>
              <a:t>forgalmas úton, </a:t>
            </a:r>
            <a:r>
              <a:rPr sz="1800" dirty="0">
                <a:latin typeface="Arial"/>
                <a:cs typeface="Arial"/>
              </a:rPr>
              <a:t>vagy </a:t>
            </a:r>
            <a:r>
              <a:rPr sz="1800" spc="-5" dirty="0">
                <a:latin typeface="Arial"/>
                <a:cs typeface="Arial"/>
              </a:rPr>
              <a:t>olyan helyen, ahol mások is vannak)  akkor </a:t>
            </a:r>
            <a:r>
              <a:rPr sz="1800" dirty="0">
                <a:latin typeface="Arial"/>
                <a:cs typeface="Arial"/>
              </a:rPr>
              <a:t>semmi </a:t>
            </a:r>
            <a:r>
              <a:rPr sz="1800" spc="-5" dirty="0">
                <a:latin typeface="Arial"/>
                <a:cs typeface="Arial"/>
              </a:rPr>
              <a:t>akadálya </a:t>
            </a:r>
            <a:r>
              <a:rPr sz="1800" dirty="0">
                <a:latin typeface="Arial"/>
                <a:cs typeface="Arial"/>
              </a:rPr>
              <a:t>egy </a:t>
            </a:r>
            <a:r>
              <a:rPr sz="1800" spc="5" dirty="0">
                <a:latin typeface="Arial"/>
                <a:cs typeface="Arial"/>
              </a:rPr>
              <a:t>kis </a:t>
            </a:r>
            <a:r>
              <a:rPr sz="1800" spc="-5" dirty="0">
                <a:latin typeface="Arial"/>
                <a:cs typeface="Arial"/>
              </a:rPr>
              <a:t>szabadtéri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mozgásnak.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marR="5080" algn="just">
              <a:lnSpc>
                <a:spcPts val="2150"/>
              </a:lnSpc>
            </a:pPr>
            <a:r>
              <a:rPr sz="1800" spc="-5" dirty="0">
                <a:latin typeface="Arial"/>
                <a:cs typeface="Arial"/>
              </a:rPr>
              <a:t>Futásoknál nagy segítségedre lehetnek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sport, ill. tracker  applikációk, </a:t>
            </a:r>
            <a:r>
              <a:rPr sz="1800" dirty="0">
                <a:latin typeface="Arial"/>
                <a:cs typeface="Arial"/>
              </a:rPr>
              <a:t>amik </a:t>
            </a:r>
            <a:r>
              <a:rPr sz="1800" spc="-5" dirty="0">
                <a:latin typeface="Arial"/>
                <a:cs typeface="Arial"/>
              </a:rPr>
              <a:t>pontosan mérik </a:t>
            </a:r>
            <a:r>
              <a:rPr sz="180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mozgás </a:t>
            </a:r>
            <a:r>
              <a:rPr sz="1800" spc="-10" dirty="0">
                <a:latin typeface="Arial"/>
                <a:cs typeface="Arial"/>
              </a:rPr>
              <a:t>adatait. </a:t>
            </a:r>
            <a:r>
              <a:rPr sz="1800" spc="-5" dirty="0">
                <a:latin typeface="Arial"/>
                <a:cs typeface="Arial"/>
              </a:rPr>
              <a:t>(megtett  távolság, átlagsebesség, maximális sebesség,  </a:t>
            </a:r>
            <a:r>
              <a:rPr sz="1800" spc="-60" dirty="0">
                <a:latin typeface="Arial"/>
                <a:cs typeface="Arial"/>
              </a:rPr>
              <a:t>emelkedés…stb., </a:t>
            </a:r>
            <a:r>
              <a:rPr sz="1800" spc="-10" dirty="0">
                <a:latin typeface="Arial"/>
                <a:cs typeface="Arial"/>
              </a:rPr>
              <a:t>sőt, </a:t>
            </a:r>
            <a:r>
              <a:rPr sz="1800" spc="-25" dirty="0">
                <a:latin typeface="Arial"/>
                <a:cs typeface="Arial"/>
              </a:rPr>
              <a:t>még </a:t>
            </a:r>
            <a:r>
              <a:rPr sz="1800" spc="-65" dirty="0">
                <a:latin typeface="Arial"/>
                <a:cs typeface="Arial"/>
              </a:rPr>
              <a:t>a </a:t>
            </a:r>
            <a:r>
              <a:rPr sz="1800" spc="15" dirty="0">
                <a:latin typeface="Arial"/>
                <a:cs typeface="Arial"/>
              </a:rPr>
              <a:t>térképen </a:t>
            </a:r>
            <a:r>
              <a:rPr sz="1800" spc="30" dirty="0">
                <a:latin typeface="Arial"/>
                <a:cs typeface="Arial"/>
              </a:rPr>
              <a:t>is </a:t>
            </a:r>
            <a:r>
              <a:rPr sz="1800" dirty="0">
                <a:latin typeface="Arial"/>
                <a:cs typeface="Arial"/>
              </a:rPr>
              <a:t>megmutatja, </a:t>
            </a:r>
            <a:r>
              <a:rPr sz="1800" spc="55" dirty="0">
                <a:latin typeface="Arial"/>
                <a:cs typeface="Arial"/>
              </a:rPr>
              <a:t>merre  </a:t>
            </a:r>
            <a:r>
              <a:rPr sz="1800" spc="-5" dirty="0">
                <a:latin typeface="Arial"/>
                <a:cs typeface="Arial"/>
              </a:rPr>
              <a:t>jártál) Ezeket az adatokat </a:t>
            </a:r>
            <a:r>
              <a:rPr sz="1800" dirty="0">
                <a:latin typeface="Arial"/>
                <a:cs typeface="Arial"/>
              </a:rPr>
              <a:t>meg </a:t>
            </a:r>
            <a:r>
              <a:rPr sz="1800" spc="-5" dirty="0">
                <a:latin typeface="Arial"/>
                <a:cs typeface="Arial"/>
              </a:rPr>
              <a:t>tudjátok osztani velünk, </a:t>
            </a:r>
            <a:r>
              <a:rPr sz="1800" dirty="0">
                <a:latin typeface="Arial"/>
                <a:cs typeface="Arial"/>
              </a:rPr>
              <a:t>vagy  </a:t>
            </a:r>
            <a:r>
              <a:rPr sz="1800" spc="-5" dirty="0">
                <a:latin typeface="Arial"/>
                <a:cs typeface="Arial"/>
              </a:rPr>
              <a:t>egymás között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3287" y="7457693"/>
            <a:ext cx="6254115" cy="1391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További lehetőségek szabadtéren,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lakásban: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99300"/>
              </a:lnSpc>
              <a:spcBef>
                <a:spcPts val="15"/>
              </a:spcBef>
            </a:pPr>
            <a:r>
              <a:rPr sz="1800" spc="30" dirty="0">
                <a:latin typeface="Arial"/>
                <a:cs typeface="Arial"/>
              </a:rPr>
              <a:t>roller; </a:t>
            </a:r>
            <a:r>
              <a:rPr sz="1800" spc="25" dirty="0">
                <a:latin typeface="Arial"/>
                <a:cs typeface="Arial"/>
              </a:rPr>
              <a:t>bicikli; </a:t>
            </a:r>
            <a:r>
              <a:rPr sz="1800" spc="35" dirty="0">
                <a:latin typeface="Arial"/>
                <a:cs typeface="Arial"/>
              </a:rPr>
              <a:t>családi </a:t>
            </a:r>
            <a:r>
              <a:rPr sz="1800" spc="40" dirty="0">
                <a:latin typeface="Arial"/>
                <a:cs typeface="Arial"/>
              </a:rPr>
              <a:t>ping-pong; </a:t>
            </a:r>
            <a:r>
              <a:rPr sz="1800" spc="30" dirty="0">
                <a:latin typeface="Arial"/>
                <a:cs typeface="Arial"/>
              </a:rPr>
              <a:t>szobabicikli; </a:t>
            </a:r>
            <a:r>
              <a:rPr sz="1800" spc="35" dirty="0">
                <a:latin typeface="Arial"/>
                <a:cs typeface="Arial"/>
              </a:rPr>
              <a:t>futópad;  </a:t>
            </a:r>
            <a:r>
              <a:rPr sz="1800" spc="40" dirty="0">
                <a:latin typeface="Arial"/>
                <a:cs typeface="Arial"/>
              </a:rPr>
              <a:t>gördeszka; </a:t>
            </a:r>
            <a:r>
              <a:rPr sz="1800" spc="35" dirty="0">
                <a:latin typeface="Arial"/>
                <a:cs typeface="Arial"/>
              </a:rPr>
              <a:t>ugrálókötelezés; görkori, </a:t>
            </a:r>
            <a:r>
              <a:rPr sz="1800" spc="45" dirty="0">
                <a:latin typeface="Arial"/>
                <a:cs typeface="Arial"/>
              </a:rPr>
              <a:t>de az </a:t>
            </a:r>
            <a:r>
              <a:rPr sz="1800" spc="40" dirty="0">
                <a:latin typeface="Arial"/>
                <a:cs typeface="Arial"/>
              </a:rPr>
              <a:t>se </a:t>
            </a:r>
            <a:r>
              <a:rPr sz="1800" spc="30" dirty="0">
                <a:latin typeface="Arial"/>
                <a:cs typeface="Arial"/>
              </a:rPr>
              <a:t>baj, </a:t>
            </a:r>
            <a:r>
              <a:rPr sz="1800" spc="40" dirty="0">
                <a:latin typeface="Arial"/>
                <a:cs typeface="Arial"/>
              </a:rPr>
              <a:t>ha  </a:t>
            </a:r>
            <a:r>
              <a:rPr sz="1800" spc="35" dirty="0">
                <a:latin typeface="Arial"/>
                <a:cs typeface="Arial"/>
              </a:rPr>
              <a:t>kertészkedsz, füvet nyírsz, takarítasz, </a:t>
            </a:r>
            <a:r>
              <a:rPr sz="1800" spc="40" dirty="0">
                <a:latin typeface="Arial"/>
                <a:cs typeface="Arial"/>
              </a:rPr>
              <a:t>ennek </a:t>
            </a:r>
            <a:r>
              <a:rPr sz="1800" spc="45" dirty="0">
                <a:latin typeface="Arial"/>
                <a:cs typeface="Arial"/>
              </a:rPr>
              <a:t>a </a:t>
            </a:r>
            <a:r>
              <a:rPr sz="1800" spc="35" dirty="0">
                <a:latin typeface="Arial"/>
                <a:cs typeface="Arial"/>
              </a:rPr>
              <a:t>szüleid </a:t>
            </a:r>
            <a:r>
              <a:rPr sz="1800" spc="20" dirty="0">
                <a:latin typeface="Arial"/>
                <a:cs typeface="Arial"/>
              </a:rPr>
              <a:t>is  </a:t>
            </a:r>
            <a:r>
              <a:rPr sz="1800" spc="35" dirty="0">
                <a:latin typeface="Arial"/>
                <a:cs typeface="Arial"/>
              </a:rPr>
              <a:t>biztosan </a:t>
            </a:r>
            <a:r>
              <a:rPr sz="1800" spc="40" dirty="0">
                <a:latin typeface="Arial"/>
                <a:cs typeface="Arial"/>
              </a:rPr>
              <a:t>fognak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örülni.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8825" y="683234"/>
            <a:ext cx="401955" cy="5024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90600" y="9121139"/>
            <a:ext cx="5901055" cy="744220"/>
          </a:xfrm>
          <a:custGeom>
            <a:avLst/>
            <a:gdLst/>
            <a:ahLst/>
            <a:cxnLst/>
            <a:rect l="l" t="t" r="r" b="b"/>
            <a:pathLst>
              <a:path w="5901055" h="744220">
                <a:moveTo>
                  <a:pt x="0" y="744220"/>
                </a:moveTo>
                <a:lnTo>
                  <a:pt x="5901055" y="744220"/>
                </a:lnTo>
                <a:lnTo>
                  <a:pt x="5901055" y="0"/>
                </a:lnTo>
                <a:lnTo>
                  <a:pt x="0" y="0"/>
                </a:lnTo>
                <a:lnTo>
                  <a:pt x="0" y="7442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7365" y="9028429"/>
            <a:ext cx="905510" cy="9328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90600" y="9210243"/>
            <a:ext cx="5901055" cy="5715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623695" marR="775970" indent="-304800">
              <a:lnSpc>
                <a:spcPts val="2140"/>
              </a:lnSpc>
              <a:spcBef>
                <a:spcPts val="185"/>
              </a:spcBef>
            </a:pPr>
            <a:r>
              <a:rPr sz="1800" spc="-65" dirty="0">
                <a:solidFill>
                  <a:srgbClr val="FFFFFF"/>
                </a:solidFill>
                <a:latin typeface="Arial"/>
                <a:cs typeface="Arial"/>
              </a:rPr>
              <a:t>MINDIG</a:t>
            </a:r>
            <a:r>
              <a:rPr sz="1800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70" dirty="0">
                <a:solidFill>
                  <a:srgbClr val="FFFFFF"/>
                </a:solidFill>
                <a:latin typeface="Arial"/>
                <a:cs typeface="Arial"/>
              </a:rPr>
              <a:t>KÉRDEZD</a:t>
            </a:r>
            <a:r>
              <a:rPr sz="1800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FFFFFF"/>
                </a:solidFill>
                <a:latin typeface="Arial"/>
                <a:cs typeface="Arial"/>
              </a:rPr>
              <a:t>MEGASZÜLEIDET, 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KIMEHETSZ-E AZ</a:t>
            </a:r>
            <a:r>
              <a:rPr sz="1800" spc="-3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"/>
                <a:cs typeface="Arial"/>
              </a:rPr>
              <a:t>UTCÁRA!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71700" y="3563619"/>
            <a:ext cx="1828800" cy="102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27804" y="3549649"/>
            <a:ext cx="805179" cy="809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77970" y="4427219"/>
            <a:ext cx="718185" cy="1511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6590" y="5089524"/>
            <a:ext cx="2158365" cy="33254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2140" y="5045074"/>
            <a:ext cx="2245995" cy="3415029"/>
          </a:xfrm>
          <a:custGeom>
            <a:avLst/>
            <a:gdLst/>
            <a:ahLst/>
            <a:cxnLst/>
            <a:rect l="l" t="t" r="r" b="b"/>
            <a:pathLst>
              <a:path w="2245995" h="3415029">
                <a:moveTo>
                  <a:pt x="2223135" y="0"/>
                </a:moveTo>
                <a:lnTo>
                  <a:pt x="20954" y="0"/>
                </a:lnTo>
                <a:lnTo>
                  <a:pt x="12700" y="1270"/>
                </a:lnTo>
                <a:lnTo>
                  <a:pt x="5714" y="5715"/>
                </a:lnTo>
                <a:lnTo>
                  <a:pt x="1269" y="12700"/>
                </a:lnTo>
                <a:lnTo>
                  <a:pt x="0" y="20955"/>
                </a:lnTo>
                <a:lnTo>
                  <a:pt x="0" y="3392170"/>
                </a:lnTo>
                <a:lnTo>
                  <a:pt x="1269" y="3401060"/>
                </a:lnTo>
                <a:lnTo>
                  <a:pt x="5714" y="3408045"/>
                </a:lnTo>
                <a:lnTo>
                  <a:pt x="12700" y="3413125"/>
                </a:lnTo>
                <a:lnTo>
                  <a:pt x="20954" y="3415030"/>
                </a:lnTo>
                <a:lnTo>
                  <a:pt x="2223135" y="3415030"/>
                </a:lnTo>
                <a:lnTo>
                  <a:pt x="2232025" y="3413125"/>
                </a:lnTo>
                <a:lnTo>
                  <a:pt x="2239645" y="3408045"/>
                </a:lnTo>
                <a:lnTo>
                  <a:pt x="2244090" y="3401060"/>
                </a:lnTo>
                <a:lnTo>
                  <a:pt x="2245995" y="3392170"/>
                </a:lnTo>
                <a:lnTo>
                  <a:pt x="43814" y="3392170"/>
                </a:lnTo>
                <a:lnTo>
                  <a:pt x="20954" y="3369310"/>
                </a:lnTo>
                <a:lnTo>
                  <a:pt x="43814" y="3369310"/>
                </a:lnTo>
                <a:lnTo>
                  <a:pt x="43814" y="43815"/>
                </a:lnTo>
                <a:lnTo>
                  <a:pt x="20954" y="43815"/>
                </a:lnTo>
                <a:lnTo>
                  <a:pt x="43814" y="20955"/>
                </a:lnTo>
                <a:lnTo>
                  <a:pt x="2245995" y="20955"/>
                </a:lnTo>
                <a:lnTo>
                  <a:pt x="2244090" y="12700"/>
                </a:lnTo>
                <a:lnTo>
                  <a:pt x="2239645" y="5715"/>
                </a:lnTo>
                <a:lnTo>
                  <a:pt x="2232025" y="1270"/>
                </a:lnTo>
                <a:lnTo>
                  <a:pt x="2223135" y="0"/>
                </a:lnTo>
                <a:close/>
              </a:path>
              <a:path w="2245995" h="3415029">
                <a:moveTo>
                  <a:pt x="43814" y="3369310"/>
                </a:moveTo>
                <a:lnTo>
                  <a:pt x="20954" y="3369310"/>
                </a:lnTo>
                <a:lnTo>
                  <a:pt x="43814" y="3392170"/>
                </a:lnTo>
                <a:lnTo>
                  <a:pt x="43814" y="3369310"/>
                </a:lnTo>
                <a:close/>
              </a:path>
              <a:path w="2245995" h="3415029">
                <a:moveTo>
                  <a:pt x="2202179" y="3369310"/>
                </a:moveTo>
                <a:lnTo>
                  <a:pt x="43814" y="3369310"/>
                </a:lnTo>
                <a:lnTo>
                  <a:pt x="43814" y="3392170"/>
                </a:lnTo>
                <a:lnTo>
                  <a:pt x="2202179" y="3392170"/>
                </a:lnTo>
                <a:lnTo>
                  <a:pt x="2202179" y="3369310"/>
                </a:lnTo>
                <a:close/>
              </a:path>
              <a:path w="2245995" h="3415029">
                <a:moveTo>
                  <a:pt x="2202179" y="20955"/>
                </a:moveTo>
                <a:lnTo>
                  <a:pt x="2202179" y="3392170"/>
                </a:lnTo>
                <a:lnTo>
                  <a:pt x="2223135" y="3369310"/>
                </a:lnTo>
                <a:lnTo>
                  <a:pt x="2245995" y="3369310"/>
                </a:lnTo>
                <a:lnTo>
                  <a:pt x="2245995" y="43815"/>
                </a:lnTo>
                <a:lnTo>
                  <a:pt x="2223135" y="43815"/>
                </a:lnTo>
                <a:lnTo>
                  <a:pt x="2202179" y="20955"/>
                </a:lnTo>
                <a:close/>
              </a:path>
              <a:path w="2245995" h="3415029">
                <a:moveTo>
                  <a:pt x="2245995" y="3369310"/>
                </a:moveTo>
                <a:lnTo>
                  <a:pt x="2223135" y="3369310"/>
                </a:lnTo>
                <a:lnTo>
                  <a:pt x="2202179" y="3392170"/>
                </a:lnTo>
                <a:lnTo>
                  <a:pt x="2245995" y="3392170"/>
                </a:lnTo>
                <a:lnTo>
                  <a:pt x="2245995" y="3369310"/>
                </a:lnTo>
                <a:close/>
              </a:path>
              <a:path w="2245995" h="3415029">
                <a:moveTo>
                  <a:pt x="43814" y="20955"/>
                </a:moveTo>
                <a:lnTo>
                  <a:pt x="20954" y="43815"/>
                </a:lnTo>
                <a:lnTo>
                  <a:pt x="43814" y="43815"/>
                </a:lnTo>
                <a:lnTo>
                  <a:pt x="43814" y="20955"/>
                </a:lnTo>
                <a:close/>
              </a:path>
              <a:path w="2245995" h="3415029">
                <a:moveTo>
                  <a:pt x="2202179" y="20955"/>
                </a:moveTo>
                <a:lnTo>
                  <a:pt x="43814" y="20955"/>
                </a:lnTo>
                <a:lnTo>
                  <a:pt x="43814" y="43815"/>
                </a:lnTo>
                <a:lnTo>
                  <a:pt x="2202179" y="43815"/>
                </a:lnTo>
                <a:lnTo>
                  <a:pt x="2202179" y="20955"/>
                </a:lnTo>
                <a:close/>
              </a:path>
              <a:path w="2245995" h="3415029">
                <a:moveTo>
                  <a:pt x="2245995" y="20955"/>
                </a:moveTo>
                <a:lnTo>
                  <a:pt x="2202179" y="20955"/>
                </a:lnTo>
                <a:lnTo>
                  <a:pt x="2223135" y="43815"/>
                </a:lnTo>
                <a:lnTo>
                  <a:pt x="2245995" y="43815"/>
                </a:lnTo>
                <a:lnTo>
                  <a:pt x="2245995" y="20955"/>
                </a:lnTo>
                <a:close/>
              </a:path>
            </a:pathLst>
          </a:custGeom>
          <a:solidFill>
            <a:srgbClr val="0C0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00275" y="5551169"/>
            <a:ext cx="2306320" cy="36715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54554" y="5506719"/>
            <a:ext cx="2395220" cy="3759835"/>
          </a:xfrm>
          <a:custGeom>
            <a:avLst/>
            <a:gdLst/>
            <a:ahLst/>
            <a:cxnLst/>
            <a:rect l="l" t="t" r="r" b="b"/>
            <a:pathLst>
              <a:path w="2395220" h="3759834">
                <a:moveTo>
                  <a:pt x="2372360" y="0"/>
                </a:moveTo>
                <a:lnTo>
                  <a:pt x="22859" y="0"/>
                </a:lnTo>
                <a:lnTo>
                  <a:pt x="13969" y="1270"/>
                </a:lnTo>
                <a:lnTo>
                  <a:pt x="6350" y="5714"/>
                </a:lnTo>
                <a:lnTo>
                  <a:pt x="1905" y="12700"/>
                </a:lnTo>
                <a:lnTo>
                  <a:pt x="0" y="20954"/>
                </a:lnTo>
                <a:lnTo>
                  <a:pt x="0" y="3736975"/>
                </a:lnTo>
                <a:lnTo>
                  <a:pt x="1905" y="3745229"/>
                </a:lnTo>
                <a:lnTo>
                  <a:pt x="6350" y="3752850"/>
                </a:lnTo>
                <a:lnTo>
                  <a:pt x="13969" y="3757929"/>
                </a:lnTo>
                <a:lnTo>
                  <a:pt x="22859" y="3759835"/>
                </a:lnTo>
                <a:lnTo>
                  <a:pt x="2372360" y="3759835"/>
                </a:lnTo>
                <a:lnTo>
                  <a:pt x="2381249" y="3757929"/>
                </a:lnTo>
                <a:lnTo>
                  <a:pt x="2388870" y="3752850"/>
                </a:lnTo>
                <a:lnTo>
                  <a:pt x="2393315" y="3745229"/>
                </a:lnTo>
                <a:lnTo>
                  <a:pt x="2395220" y="3736975"/>
                </a:lnTo>
                <a:lnTo>
                  <a:pt x="45719" y="3736975"/>
                </a:lnTo>
                <a:lnTo>
                  <a:pt x="22859" y="3715385"/>
                </a:lnTo>
                <a:lnTo>
                  <a:pt x="45719" y="3715385"/>
                </a:lnTo>
                <a:lnTo>
                  <a:pt x="45719" y="43814"/>
                </a:lnTo>
                <a:lnTo>
                  <a:pt x="22859" y="43814"/>
                </a:lnTo>
                <a:lnTo>
                  <a:pt x="45719" y="20954"/>
                </a:lnTo>
                <a:lnTo>
                  <a:pt x="2395220" y="20954"/>
                </a:lnTo>
                <a:lnTo>
                  <a:pt x="2393315" y="12700"/>
                </a:lnTo>
                <a:lnTo>
                  <a:pt x="2388870" y="5714"/>
                </a:lnTo>
                <a:lnTo>
                  <a:pt x="2381249" y="1270"/>
                </a:lnTo>
                <a:lnTo>
                  <a:pt x="2372360" y="0"/>
                </a:lnTo>
                <a:close/>
              </a:path>
              <a:path w="2395220" h="3759834">
                <a:moveTo>
                  <a:pt x="45719" y="3715385"/>
                </a:moveTo>
                <a:lnTo>
                  <a:pt x="22859" y="3715385"/>
                </a:lnTo>
                <a:lnTo>
                  <a:pt x="45719" y="3736975"/>
                </a:lnTo>
                <a:lnTo>
                  <a:pt x="45719" y="3715385"/>
                </a:lnTo>
                <a:close/>
              </a:path>
              <a:path w="2395220" h="3759834">
                <a:moveTo>
                  <a:pt x="2351405" y="3715385"/>
                </a:moveTo>
                <a:lnTo>
                  <a:pt x="45719" y="3715385"/>
                </a:lnTo>
                <a:lnTo>
                  <a:pt x="45719" y="3736975"/>
                </a:lnTo>
                <a:lnTo>
                  <a:pt x="2351405" y="3736975"/>
                </a:lnTo>
                <a:lnTo>
                  <a:pt x="2351405" y="3715385"/>
                </a:lnTo>
                <a:close/>
              </a:path>
              <a:path w="2395220" h="3759834">
                <a:moveTo>
                  <a:pt x="2351405" y="20954"/>
                </a:moveTo>
                <a:lnTo>
                  <a:pt x="2351405" y="3736975"/>
                </a:lnTo>
                <a:lnTo>
                  <a:pt x="2372360" y="3715385"/>
                </a:lnTo>
                <a:lnTo>
                  <a:pt x="2395220" y="3715385"/>
                </a:lnTo>
                <a:lnTo>
                  <a:pt x="2395220" y="43814"/>
                </a:lnTo>
                <a:lnTo>
                  <a:pt x="2372360" y="43814"/>
                </a:lnTo>
                <a:lnTo>
                  <a:pt x="2351405" y="20954"/>
                </a:lnTo>
                <a:close/>
              </a:path>
              <a:path w="2395220" h="3759834">
                <a:moveTo>
                  <a:pt x="2395220" y="3715385"/>
                </a:moveTo>
                <a:lnTo>
                  <a:pt x="2372360" y="3715385"/>
                </a:lnTo>
                <a:lnTo>
                  <a:pt x="2351405" y="3736975"/>
                </a:lnTo>
                <a:lnTo>
                  <a:pt x="2395220" y="3736975"/>
                </a:lnTo>
                <a:lnTo>
                  <a:pt x="2395220" y="3715385"/>
                </a:lnTo>
                <a:close/>
              </a:path>
              <a:path w="2395220" h="3759834">
                <a:moveTo>
                  <a:pt x="45719" y="20954"/>
                </a:moveTo>
                <a:lnTo>
                  <a:pt x="22859" y="43814"/>
                </a:lnTo>
                <a:lnTo>
                  <a:pt x="45719" y="43814"/>
                </a:lnTo>
                <a:lnTo>
                  <a:pt x="45719" y="20954"/>
                </a:lnTo>
                <a:close/>
              </a:path>
              <a:path w="2395220" h="3759834">
                <a:moveTo>
                  <a:pt x="2351405" y="20954"/>
                </a:moveTo>
                <a:lnTo>
                  <a:pt x="45719" y="20954"/>
                </a:lnTo>
                <a:lnTo>
                  <a:pt x="45719" y="43814"/>
                </a:lnTo>
                <a:lnTo>
                  <a:pt x="2351405" y="43814"/>
                </a:lnTo>
                <a:lnTo>
                  <a:pt x="2351405" y="20954"/>
                </a:lnTo>
                <a:close/>
              </a:path>
              <a:path w="2395220" h="3759834">
                <a:moveTo>
                  <a:pt x="2395220" y="20954"/>
                </a:moveTo>
                <a:lnTo>
                  <a:pt x="2351405" y="20954"/>
                </a:lnTo>
                <a:lnTo>
                  <a:pt x="2372360" y="43814"/>
                </a:lnTo>
                <a:lnTo>
                  <a:pt x="2395220" y="43814"/>
                </a:lnTo>
                <a:lnTo>
                  <a:pt x="2395220" y="20954"/>
                </a:lnTo>
                <a:close/>
              </a:path>
            </a:pathLst>
          </a:custGeom>
          <a:solidFill>
            <a:srgbClr val="0C0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46879" y="6362064"/>
            <a:ext cx="2491739" cy="35833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03065" y="6317614"/>
            <a:ext cx="2580005" cy="3670935"/>
          </a:xfrm>
          <a:custGeom>
            <a:avLst/>
            <a:gdLst/>
            <a:ahLst/>
            <a:cxnLst/>
            <a:rect l="l" t="t" r="r" b="b"/>
            <a:pathLst>
              <a:path w="2580004" h="3670934">
                <a:moveTo>
                  <a:pt x="2557144" y="0"/>
                </a:moveTo>
                <a:lnTo>
                  <a:pt x="21589" y="0"/>
                </a:lnTo>
                <a:lnTo>
                  <a:pt x="12700" y="1904"/>
                </a:lnTo>
                <a:lnTo>
                  <a:pt x="6350" y="6350"/>
                </a:lnTo>
                <a:lnTo>
                  <a:pt x="1905" y="13969"/>
                </a:lnTo>
                <a:lnTo>
                  <a:pt x="0" y="22859"/>
                </a:lnTo>
                <a:lnTo>
                  <a:pt x="0" y="3648075"/>
                </a:lnTo>
                <a:lnTo>
                  <a:pt x="1905" y="3656965"/>
                </a:lnTo>
                <a:lnTo>
                  <a:pt x="6350" y="3663950"/>
                </a:lnTo>
                <a:lnTo>
                  <a:pt x="12700" y="3669029"/>
                </a:lnTo>
                <a:lnTo>
                  <a:pt x="21589" y="3670934"/>
                </a:lnTo>
                <a:lnTo>
                  <a:pt x="2557144" y="3670934"/>
                </a:lnTo>
                <a:lnTo>
                  <a:pt x="2566035" y="3669029"/>
                </a:lnTo>
                <a:lnTo>
                  <a:pt x="2573655" y="3663950"/>
                </a:lnTo>
                <a:lnTo>
                  <a:pt x="2578100" y="3656965"/>
                </a:lnTo>
                <a:lnTo>
                  <a:pt x="2580005" y="3648075"/>
                </a:lnTo>
                <a:lnTo>
                  <a:pt x="44450" y="3648075"/>
                </a:lnTo>
                <a:lnTo>
                  <a:pt x="21589" y="3627119"/>
                </a:lnTo>
                <a:lnTo>
                  <a:pt x="44450" y="3627119"/>
                </a:lnTo>
                <a:lnTo>
                  <a:pt x="44450" y="43814"/>
                </a:lnTo>
                <a:lnTo>
                  <a:pt x="21589" y="43814"/>
                </a:lnTo>
                <a:lnTo>
                  <a:pt x="44450" y="22859"/>
                </a:lnTo>
                <a:lnTo>
                  <a:pt x="2580005" y="22859"/>
                </a:lnTo>
                <a:lnTo>
                  <a:pt x="2578100" y="13969"/>
                </a:lnTo>
                <a:lnTo>
                  <a:pt x="2573655" y="6350"/>
                </a:lnTo>
                <a:lnTo>
                  <a:pt x="2566035" y="1904"/>
                </a:lnTo>
                <a:lnTo>
                  <a:pt x="2557144" y="0"/>
                </a:lnTo>
                <a:close/>
              </a:path>
              <a:path w="2580004" h="3670934">
                <a:moveTo>
                  <a:pt x="44450" y="3627119"/>
                </a:moveTo>
                <a:lnTo>
                  <a:pt x="21589" y="3627119"/>
                </a:lnTo>
                <a:lnTo>
                  <a:pt x="44450" y="3648075"/>
                </a:lnTo>
                <a:lnTo>
                  <a:pt x="44450" y="3627119"/>
                </a:lnTo>
                <a:close/>
              </a:path>
              <a:path w="2580004" h="3670934">
                <a:moveTo>
                  <a:pt x="2536190" y="3627119"/>
                </a:moveTo>
                <a:lnTo>
                  <a:pt x="44450" y="3627119"/>
                </a:lnTo>
                <a:lnTo>
                  <a:pt x="44450" y="3648075"/>
                </a:lnTo>
                <a:lnTo>
                  <a:pt x="2536190" y="3648075"/>
                </a:lnTo>
                <a:lnTo>
                  <a:pt x="2536190" y="3627119"/>
                </a:lnTo>
                <a:close/>
              </a:path>
              <a:path w="2580004" h="3670934">
                <a:moveTo>
                  <a:pt x="2536190" y="22859"/>
                </a:moveTo>
                <a:lnTo>
                  <a:pt x="2536190" y="3648075"/>
                </a:lnTo>
                <a:lnTo>
                  <a:pt x="2557144" y="3627119"/>
                </a:lnTo>
                <a:lnTo>
                  <a:pt x="2580005" y="3627119"/>
                </a:lnTo>
                <a:lnTo>
                  <a:pt x="2580005" y="43814"/>
                </a:lnTo>
                <a:lnTo>
                  <a:pt x="2557144" y="43814"/>
                </a:lnTo>
                <a:lnTo>
                  <a:pt x="2536190" y="22859"/>
                </a:lnTo>
                <a:close/>
              </a:path>
              <a:path w="2580004" h="3670934">
                <a:moveTo>
                  <a:pt x="2580005" y="3627119"/>
                </a:moveTo>
                <a:lnTo>
                  <a:pt x="2557144" y="3627119"/>
                </a:lnTo>
                <a:lnTo>
                  <a:pt x="2536190" y="3648075"/>
                </a:lnTo>
                <a:lnTo>
                  <a:pt x="2580005" y="3648075"/>
                </a:lnTo>
                <a:lnTo>
                  <a:pt x="2580005" y="3627119"/>
                </a:lnTo>
                <a:close/>
              </a:path>
              <a:path w="2580004" h="3670934">
                <a:moveTo>
                  <a:pt x="44450" y="22859"/>
                </a:moveTo>
                <a:lnTo>
                  <a:pt x="21589" y="43814"/>
                </a:lnTo>
                <a:lnTo>
                  <a:pt x="44450" y="43814"/>
                </a:lnTo>
                <a:lnTo>
                  <a:pt x="44450" y="22859"/>
                </a:lnTo>
                <a:close/>
              </a:path>
              <a:path w="2580004" h="3670934">
                <a:moveTo>
                  <a:pt x="2536190" y="22859"/>
                </a:moveTo>
                <a:lnTo>
                  <a:pt x="44450" y="22859"/>
                </a:lnTo>
                <a:lnTo>
                  <a:pt x="44450" y="43814"/>
                </a:lnTo>
                <a:lnTo>
                  <a:pt x="2536190" y="43814"/>
                </a:lnTo>
                <a:lnTo>
                  <a:pt x="2536190" y="22859"/>
                </a:lnTo>
                <a:close/>
              </a:path>
              <a:path w="2580004" h="3670934">
                <a:moveTo>
                  <a:pt x="2580005" y="22859"/>
                </a:moveTo>
                <a:lnTo>
                  <a:pt x="2536190" y="22859"/>
                </a:lnTo>
                <a:lnTo>
                  <a:pt x="2557144" y="43814"/>
                </a:lnTo>
                <a:lnTo>
                  <a:pt x="2580005" y="43814"/>
                </a:lnTo>
                <a:lnTo>
                  <a:pt x="2580005" y="22859"/>
                </a:lnTo>
                <a:close/>
              </a:path>
            </a:pathLst>
          </a:custGeom>
          <a:solidFill>
            <a:srgbClr val="0C0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73404" y="772414"/>
            <a:ext cx="6256020" cy="2540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2945">
              <a:lnSpc>
                <a:spcPct val="100000"/>
              </a:lnSpc>
              <a:spcBef>
                <a:spcPts val="100"/>
              </a:spcBef>
            </a:pPr>
            <a:r>
              <a:rPr sz="180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APPLIKÁCIÓK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OKOSTELEFONRA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9400"/>
              </a:lnSpc>
              <a:spcBef>
                <a:spcPts val="5"/>
              </a:spcBef>
            </a:pPr>
            <a:r>
              <a:rPr sz="1800" spc="35" dirty="0">
                <a:latin typeface="Arial"/>
                <a:cs typeface="Arial"/>
              </a:rPr>
              <a:t>Mobiltelefonra </a:t>
            </a:r>
            <a:r>
              <a:rPr sz="1800" spc="40" dirty="0">
                <a:latin typeface="Arial"/>
                <a:cs typeface="Arial"/>
              </a:rPr>
              <a:t>rengeteg jobbnál-jobb </a:t>
            </a:r>
            <a:r>
              <a:rPr sz="1800" spc="30" dirty="0">
                <a:latin typeface="Arial"/>
                <a:cs typeface="Arial"/>
              </a:rPr>
              <a:t>sporttal </a:t>
            </a:r>
            <a:r>
              <a:rPr sz="1800" spc="40" dirty="0">
                <a:latin typeface="Arial"/>
                <a:cs typeface="Arial"/>
              </a:rPr>
              <a:t>kapcsolatos  </a:t>
            </a:r>
            <a:r>
              <a:rPr sz="1800" spc="35" dirty="0">
                <a:latin typeface="Arial"/>
                <a:cs typeface="Arial"/>
              </a:rPr>
              <a:t>applikáció</a:t>
            </a:r>
            <a:r>
              <a:rPr sz="1800" spc="57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érhető </a:t>
            </a:r>
            <a:r>
              <a:rPr sz="1800" spc="25" dirty="0">
                <a:latin typeface="Arial"/>
                <a:cs typeface="Arial"/>
              </a:rPr>
              <a:t>el. </a:t>
            </a:r>
            <a:r>
              <a:rPr sz="1800" spc="45" dirty="0">
                <a:latin typeface="Arial"/>
                <a:cs typeface="Arial"/>
              </a:rPr>
              <a:t>Ezek az </a:t>
            </a:r>
            <a:r>
              <a:rPr sz="1800" spc="35" dirty="0">
                <a:latin typeface="Arial"/>
                <a:cs typeface="Arial"/>
              </a:rPr>
              <a:t>applikációk  ábrával,  animációval,</a:t>
            </a:r>
            <a:r>
              <a:rPr sz="1800" spc="57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videóval  </a:t>
            </a:r>
            <a:r>
              <a:rPr sz="1800" spc="30" dirty="0">
                <a:latin typeface="Arial"/>
                <a:cs typeface="Arial"/>
              </a:rPr>
              <a:t>is </a:t>
            </a:r>
            <a:r>
              <a:rPr sz="1800" spc="35" dirty="0">
                <a:latin typeface="Arial"/>
                <a:cs typeface="Arial"/>
              </a:rPr>
              <a:t>szemléltetik  </a:t>
            </a:r>
            <a:r>
              <a:rPr sz="1800" spc="40" dirty="0">
                <a:latin typeface="Arial"/>
                <a:cs typeface="Arial"/>
              </a:rPr>
              <a:t>az elvégzendő  </a:t>
            </a:r>
            <a:r>
              <a:rPr sz="1800" spc="35" dirty="0">
                <a:latin typeface="Arial"/>
                <a:cs typeface="Arial"/>
              </a:rPr>
              <a:t>gyakorlatot, </a:t>
            </a:r>
            <a:r>
              <a:rPr sz="1800" spc="30" dirty="0">
                <a:latin typeface="Arial"/>
                <a:cs typeface="Arial"/>
              </a:rPr>
              <a:t>így </a:t>
            </a:r>
            <a:r>
              <a:rPr sz="1800" spc="40" dirty="0">
                <a:latin typeface="Arial"/>
                <a:cs typeface="Arial"/>
              </a:rPr>
              <a:t>lényegében neked csak </a:t>
            </a:r>
            <a:r>
              <a:rPr sz="1800" spc="35" dirty="0">
                <a:latin typeface="Arial"/>
                <a:cs typeface="Arial"/>
              </a:rPr>
              <a:t>le </a:t>
            </a:r>
            <a:r>
              <a:rPr sz="1800" spc="25" dirty="0">
                <a:latin typeface="Arial"/>
                <a:cs typeface="Arial"/>
              </a:rPr>
              <a:t>kell </a:t>
            </a:r>
            <a:r>
              <a:rPr sz="1800" spc="40" dirty="0">
                <a:latin typeface="Arial"/>
                <a:cs typeface="Arial"/>
              </a:rPr>
              <a:t>másolnod,  </a:t>
            </a:r>
            <a:r>
              <a:rPr sz="1800" spc="35" dirty="0">
                <a:latin typeface="Arial"/>
                <a:cs typeface="Arial"/>
              </a:rPr>
              <a:t>amit </a:t>
            </a:r>
            <a:r>
              <a:rPr sz="1800" spc="45" dirty="0">
                <a:latin typeface="Arial"/>
                <a:cs typeface="Arial"/>
              </a:rPr>
              <a:t>a </a:t>
            </a:r>
            <a:r>
              <a:rPr sz="1800" spc="40" dirty="0">
                <a:latin typeface="Arial"/>
                <a:cs typeface="Arial"/>
              </a:rPr>
              <a:t>képernyőn </a:t>
            </a:r>
            <a:r>
              <a:rPr sz="1800" spc="30" dirty="0">
                <a:latin typeface="Arial"/>
                <a:cs typeface="Arial"/>
              </a:rPr>
              <a:t>látsz. </a:t>
            </a:r>
            <a:r>
              <a:rPr sz="1800" spc="45" dirty="0">
                <a:latin typeface="Arial"/>
                <a:cs typeface="Arial"/>
              </a:rPr>
              <a:t>Ezek az </a:t>
            </a:r>
            <a:r>
              <a:rPr sz="1800" spc="35" dirty="0">
                <a:latin typeface="Arial"/>
                <a:cs typeface="Arial"/>
              </a:rPr>
              <a:t>applikációk </a:t>
            </a:r>
            <a:r>
              <a:rPr sz="1800" spc="45" dirty="0">
                <a:latin typeface="Arial"/>
                <a:cs typeface="Arial"/>
              </a:rPr>
              <a:t>alkalmasak  </a:t>
            </a:r>
            <a:r>
              <a:rPr sz="1800" spc="30" dirty="0">
                <a:latin typeface="Arial"/>
                <a:cs typeface="Arial"/>
              </a:rPr>
              <a:t>arra, </a:t>
            </a:r>
            <a:r>
              <a:rPr sz="1800" spc="45" dirty="0">
                <a:latin typeface="Arial"/>
                <a:cs typeface="Arial"/>
              </a:rPr>
              <a:t>hogy </a:t>
            </a:r>
            <a:r>
              <a:rPr sz="1800" spc="30" dirty="0">
                <a:latin typeface="Arial"/>
                <a:cs typeface="Arial"/>
              </a:rPr>
              <a:t>beállítsd </a:t>
            </a:r>
            <a:r>
              <a:rPr sz="1800" spc="45" dirty="0">
                <a:latin typeface="Arial"/>
                <a:cs typeface="Arial"/>
              </a:rPr>
              <a:t>a </a:t>
            </a:r>
            <a:r>
              <a:rPr sz="1800" spc="35" dirty="0">
                <a:latin typeface="Arial"/>
                <a:cs typeface="Arial"/>
              </a:rPr>
              <a:t>saját szinted, így mindenki </a:t>
            </a:r>
            <a:r>
              <a:rPr sz="1800" spc="30" dirty="0">
                <a:latin typeface="Arial"/>
                <a:cs typeface="Arial"/>
              </a:rPr>
              <a:t>talál </a:t>
            </a:r>
            <a:r>
              <a:rPr sz="1800" spc="45" dirty="0">
                <a:latin typeface="Arial"/>
                <a:cs typeface="Arial"/>
              </a:rPr>
              <a:t>a  </a:t>
            </a:r>
            <a:r>
              <a:rPr sz="1800" spc="40" dirty="0">
                <a:latin typeface="Arial"/>
                <a:cs typeface="Arial"/>
              </a:rPr>
              <a:t>tudásának, errősségének megfelelő </a:t>
            </a:r>
            <a:r>
              <a:rPr sz="1800" spc="35" dirty="0">
                <a:latin typeface="Arial"/>
                <a:cs typeface="Arial"/>
              </a:rPr>
              <a:t>szinten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gyakorolni.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13105" y="665111"/>
            <a:ext cx="310514" cy="5297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725" y="5662929"/>
            <a:ext cx="3862070" cy="1943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76275" y="5619114"/>
            <a:ext cx="3949700" cy="2031364"/>
          </a:xfrm>
          <a:custGeom>
            <a:avLst/>
            <a:gdLst/>
            <a:ahLst/>
            <a:cxnLst/>
            <a:rect l="l" t="t" r="r" b="b"/>
            <a:pathLst>
              <a:path w="3949700" h="2031365">
                <a:moveTo>
                  <a:pt x="3928745" y="0"/>
                </a:moveTo>
                <a:lnTo>
                  <a:pt x="22859" y="0"/>
                </a:lnTo>
                <a:lnTo>
                  <a:pt x="13970" y="1904"/>
                </a:lnTo>
                <a:lnTo>
                  <a:pt x="6350" y="6350"/>
                </a:lnTo>
                <a:lnTo>
                  <a:pt x="1904" y="12700"/>
                </a:lnTo>
                <a:lnTo>
                  <a:pt x="0" y="21589"/>
                </a:lnTo>
                <a:lnTo>
                  <a:pt x="0" y="2008504"/>
                </a:lnTo>
                <a:lnTo>
                  <a:pt x="1904" y="2017394"/>
                </a:lnTo>
                <a:lnTo>
                  <a:pt x="6350" y="2025014"/>
                </a:lnTo>
                <a:lnTo>
                  <a:pt x="13970" y="2029459"/>
                </a:lnTo>
                <a:lnTo>
                  <a:pt x="22859" y="2031364"/>
                </a:lnTo>
                <a:lnTo>
                  <a:pt x="3928745" y="2031364"/>
                </a:lnTo>
                <a:lnTo>
                  <a:pt x="3937000" y="2029459"/>
                </a:lnTo>
                <a:lnTo>
                  <a:pt x="3943985" y="2025014"/>
                </a:lnTo>
                <a:lnTo>
                  <a:pt x="3948429" y="2017394"/>
                </a:lnTo>
                <a:lnTo>
                  <a:pt x="3949700" y="2008504"/>
                </a:lnTo>
                <a:lnTo>
                  <a:pt x="43815" y="2008504"/>
                </a:lnTo>
                <a:lnTo>
                  <a:pt x="22859" y="1987549"/>
                </a:lnTo>
                <a:lnTo>
                  <a:pt x="43815" y="1987549"/>
                </a:lnTo>
                <a:lnTo>
                  <a:pt x="43815" y="44450"/>
                </a:lnTo>
                <a:lnTo>
                  <a:pt x="22859" y="44450"/>
                </a:lnTo>
                <a:lnTo>
                  <a:pt x="43815" y="21589"/>
                </a:lnTo>
                <a:lnTo>
                  <a:pt x="3949700" y="21589"/>
                </a:lnTo>
                <a:lnTo>
                  <a:pt x="3948429" y="12700"/>
                </a:lnTo>
                <a:lnTo>
                  <a:pt x="3943985" y="6350"/>
                </a:lnTo>
                <a:lnTo>
                  <a:pt x="3937000" y="1904"/>
                </a:lnTo>
                <a:lnTo>
                  <a:pt x="3928745" y="0"/>
                </a:lnTo>
                <a:close/>
              </a:path>
              <a:path w="3949700" h="2031365">
                <a:moveTo>
                  <a:pt x="43815" y="1987549"/>
                </a:moveTo>
                <a:lnTo>
                  <a:pt x="22859" y="1987549"/>
                </a:lnTo>
                <a:lnTo>
                  <a:pt x="43815" y="2008504"/>
                </a:lnTo>
                <a:lnTo>
                  <a:pt x="43815" y="1987549"/>
                </a:lnTo>
                <a:close/>
              </a:path>
              <a:path w="3949700" h="2031365">
                <a:moveTo>
                  <a:pt x="3905885" y="1987549"/>
                </a:moveTo>
                <a:lnTo>
                  <a:pt x="43815" y="1987549"/>
                </a:lnTo>
                <a:lnTo>
                  <a:pt x="43815" y="2008504"/>
                </a:lnTo>
                <a:lnTo>
                  <a:pt x="3905885" y="2008504"/>
                </a:lnTo>
                <a:lnTo>
                  <a:pt x="3905885" y="1987549"/>
                </a:lnTo>
                <a:close/>
              </a:path>
              <a:path w="3949700" h="2031365">
                <a:moveTo>
                  <a:pt x="3905885" y="21589"/>
                </a:moveTo>
                <a:lnTo>
                  <a:pt x="3905885" y="2008504"/>
                </a:lnTo>
                <a:lnTo>
                  <a:pt x="3928745" y="1987549"/>
                </a:lnTo>
                <a:lnTo>
                  <a:pt x="3949700" y="1987549"/>
                </a:lnTo>
                <a:lnTo>
                  <a:pt x="3949700" y="44450"/>
                </a:lnTo>
                <a:lnTo>
                  <a:pt x="3928745" y="44450"/>
                </a:lnTo>
                <a:lnTo>
                  <a:pt x="3905885" y="21589"/>
                </a:lnTo>
                <a:close/>
              </a:path>
              <a:path w="3949700" h="2031365">
                <a:moveTo>
                  <a:pt x="3949700" y="1987549"/>
                </a:moveTo>
                <a:lnTo>
                  <a:pt x="3928745" y="1987549"/>
                </a:lnTo>
                <a:lnTo>
                  <a:pt x="3905885" y="2008504"/>
                </a:lnTo>
                <a:lnTo>
                  <a:pt x="3949700" y="2008504"/>
                </a:lnTo>
                <a:lnTo>
                  <a:pt x="3949700" y="1987549"/>
                </a:lnTo>
                <a:close/>
              </a:path>
              <a:path w="3949700" h="2031365">
                <a:moveTo>
                  <a:pt x="43815" y="21589"/>
                </a:moveTo>
                <a:lnTo>
                  <a:pt x="22859" y="44450"/>
                </a:lnTo>
                <a:lnTo>
                  <a:pt x="43815" y="44450"/>
                </a:lnTo>
                <a:lnTo>
                  <a:pt x="43815" y="21589"/>
                </a:lnTo>
                <a:close/>
              </a:path>
              <a:path w="3949700" h="2031365">
                <a:moveTo>
                  <a:pt x="3905885" y="21589"/>
                </a:moveTo>
                <a:lnTo>
                  <a:pt x="43815" y="21589"/>
                </a:lnTo>
                <a:lnTo>
                  <a:pt x="43815" y="44450"/>
                </a:lnTo>
                <a:lnTo>
                  <a:pt x="3905885" y="44450"/>
                </a:lnTo>
                <a:lnTo>
                  <a:pt x="3905885" y="21589"/>
                </a:lnTo>
                <a:close/>
              </a:path>
              <a:path w="3949700" h="2031365">
                <a:moveTo>
                  <a:pt x="3949700" y="21589"/>
                </a:moveTo>
                <a:lnTo>
                  <a:pt x="3905885" y="21589"/>
                </a:lnTo>
                <a:lnTo>
                  <a:pt x="3928745" y="44450"/>
                </a:lnTo>
                <a:lnTo>
                  <a:pt x="3949700" y="44450"/>
                </a:lnTo>
                <a:lnTo>
                  <a:pt x="3949700" y="21589"/>
                </a:lnTo>
                <a:close/>
              </a:path>
            </a:pathLst>
          </a:custGeom>
          <a:solidFill>
            <a:srgbClr val="0C0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16325" y="6339839"/>
            <a:ext cx="3195954" cy="16478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71875" y="6295389"/>
            <a:ext cx="3284220" cy="1735455"/>
          </a:xfrm>
          <a:custGeom>
            <a:avLst/>
            <a:gdLst/>
            <a:ahLst/>
            <a:cxnLst/>
            <a:rect l="l" t="t" r="r" b="b"/>
            <a:pathLst>
              <a:path w="3284220" h="1735454">
                <a:moveTo>
                  <a:pt x="3261359" y="0"/>
                </a:moveTo>
                <a:lnTo>
                  <a:pt x="22860" y="0"/>
                </a:lnTo>
                <a:lnTo>
                  <a:pt x="13970" y="1904"/>
                </a:lnTo>
                <a:lnTo>
                  <a:pt x="6350" y="6984"/>
                </a:lnTo>
                <a:lnTo>
                  <a:pt x="1904" y="13969"/>
                </a:lnTo>
                <a:lnTo>
                  <a:pt x="0" y="22859"/>
                </a:lnTo>
                <a:lnTo>
                  <a:pt x="0" y="1714499"/>
                </a:lnTo>
                <a:lnTo>
                  <a:pt x="1904" y="1722754"/>
                </a:lnTo>
                <a:lnTo>
                  <a:pt x="6350" y="1729739"/>
                </a:lnTo>
                <a:lnTo>
                  <a:pt x="13970" y="1734184"/>
                </a:lnTo>
                <a:lnTo>
                  <a:pt x="22860" y="1735454"/>
                </a:lnTo>
                <a:lnTo>
                  <a:pt x="3261359" y="1735454"/>
                </a:lnTo>
                <a:lnTo>
                  <a:pt x="3269615" y="1734184"/>
                </a:lnTo>
                <a:lnTo>
                  <a:pt x="3277234" y="1729739"/>
                </a:lnTo>
                <a:lnTo>
                  <a:pt x="3282315" y="1722754"/>
                </a:lnTo>
                <a:lnTo>
                  <a:pt x="3284220" y="1714499"/>
                </a:lnTo>
                <a:lnTo>
                  <a:pt x="43814" y="1714499"/>
                </a:lnTo>
                <a:lnTo>
                  <a:pt x="22860" y="1691639"/>
                </a:lnTo>
                <a:lnTo>
                  <a:pt x="43814" y="1691639"/>
                </a:lnTo>
                <a:lnTo>
                  <a:pt x="43814" y="43814"/>
                </a:lnTo>
                <a:lnTo>
                  <a:pt x="22860" y="43814"/>
                </a:lnTo>
                <a:lnTo>
                  <a:pt x="43814" y="22859"/>
                </a:lnTo>
                <a:lnTo>
                  <a:pt x="3284220" y="22859"/>
                </a:lnTo>
                <a:lnTo>
                  <a:pt x="3282315" y="13969"/>
                </a:lnTo>
                <a:lnTo>
                  <a:pt x="3277234" y="6984"/>
                </a:lnTo>
                <a:lnTo>
                  <a:pt x="3269615" y="1904"/>
                </a:lnTo>
                <a:lnTo>
                  <a:pt x="3261359" y="0"/>
                </a:lnTo>
                <a:close/>
              </a:path>
              <a:path w="3284220" h="1735454">
                <a:moveTo>
                  <a:pt x="43814" y="1691639"/>
                </a:moveTo>
                <a:lnTo>
                  <a:pt x="22860" y="1691639"/>
                </a:lnTo>
                <a:lnTo>
                  <a:pt x="43814" y="1714499"/>
                </a:lnTo>
                <a:lnTo>
                  <a:pt x="43814" y="1691639"/>
                </a:lnTo>
                <a:close/>
              </a:path>
              <a:path w="3284220" h="1735454">
                <a:moveTo>
                  <a:pt x="3239770" y="1691639"/>
                </a:moveTo>
                <a:lnTo>
                  <a:pt x="43814" y="1691639"/>
                </a:lnTo>
                <a:lnTo>
                  <a:pt x="43814" y="1714499"/>
                </a:lnTo>
                <a:lnTo>
                  <a:pt x="3239770" y="1714499"/>
                </a:lnTo>
                <a:lnTo>
                  <a:pt x="3239770" y="1691639"/>
                </a:lnTo>
                <a:close/>
              </a:path>
              <a:path w="3284220" h="1735454">
                <a:moveTo>
                  <a:pt x="3239770" y="22859"/>
                </a:moveTo>
                <a:lnTo>
                  <a:pt x="3239770" y="1714499"/>
                </a:lnTo>
                <a:lnTo>
                  <a:pt x="3261359" y="1691639"/>
                </a:lnTo>
                <a:lnTo>
                  <a:pt x="3284220" y="1691639"/>
                </a:lnTo>
                <a:lnTo>
                  <a:pt x="3284220" y="43814"/>
                </a:lnTo>
                <a:lnTo>
                  <a:pt x="3261359" y="43814"/>
                </a:lnTo>
                <a:lnTo>
                  <a:pt x="3239770" y="22859"/>
                </a:lnTo>
                <a:close/>
              </a:path>
              <a:path w="3284220" h="1735454">
                <a:moveTo>
                  <a:pt x="3284220" y="1691639"/>
                </a:moveTo>
                <a:lnTo>
                  <a:pt x="3261359" y="1691639"/>
                </a:lnTo>
                <a:lnTo>
                  <a:pt x="3239770" y="1714499"/>
                </a:lnTo>
                <a:lnTo>
                  <a:pt x="3284220" y="1714499"/>
                </a:lnTo>
                <a:lnTo>
                  <a:pt x="3284220" y="1691639"/>
                </a:lnTo>
                <a:close/>
              </a:path>
              <a:path w="3284220" h="1735454">
                <a:moveTo>
                  <a:pt x="43814" y="22859"/>
                </a:moveTo>
                <a:lnTo>
                  <a:pt x="22860" y="43814"/>
                </a:lnTo>
                <a:lnTo>
                  <a:pt x="43814" y="43814"/>
                </a:lnTo>
                <a:lnTo>
                  <a:pt x="43814" y="22859"/>
                </a:lnTo>
                <a:close/>
              </a:path>
              <a:path w="3284220" h="1735454">
                <a:moveTo>
                  <a:pt x="3239770" y="22859"/>
                </a:moveTo>
                <a:lnTo>
                  <a:pt x="43814" y="22859"/>
                </a:lnTo>
                <a:lnTo>
                  <a:pt x="43814" y="43814"/>
                </a:lnTo>
                <a:lnTo>
                  <a:pt x="3239770" y="43814"/>
                </a:lnTo>
                <a:lnTo>
                  <a:pt x="3239770" y="22859"/>
                </a:lnTo>
                <a:close/>
              </a:path>
              <a:path w="3284220" h="1735454">
                <a:moveTo>
                  <a:pt x="3284220" y="22859"/>
                </a:moveTo>
                <a:lnTo>
                  <a:pt x="3239770" y="22859"/>
                </a:lnTo>
                <a:lnTo>
                  <a:pt x="3261359" y="43814"/>
                </a:lnTo>
                <a:lnTo>
                  <a:pt x="3284220" y="43814"/>
                </a:lnTo>
                <a:lnTo>
                  <a:pt x="3284220" y="22859"/>
                </a:lnTo>
                <a:close/>
              </a:path>
            </a:pathLst>
          </a:custGeom>
          <a:solidFill>
            <a:srgbClr val="0C0C0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7308" y="807465"/>
            <a:ext cx="6257290" cy="317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0744">
              <a:lnSpc>
                <a:spcPct val="100000"/>
              </a:lnSpc>
              <a:spcBef>
                <a:spcPts val="100"/>
              </a:spcBef>
            </a:pPr>
            <a:r>
              <a:rPr sz="1800" u="heavy" spc="-4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YOUTUBE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VIDEÓK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150"/>
              </a:lnSpc>
            </a:pPr>
            <a:r>
              <a:rPr sz="1800" spc="50" dirty="0">
                <a:latin typeface="Arial"/>
                <a:cs typeface="Arial"/>
              </a:rPr>
              <a:t>A </a:t>
            </a:r>
            <a:r>
              <a:rPr sz="1800" spc="40" dirty="0">
                <a:latin typeface="Arial"/>
                <a:cs typeface="Arial"/>
              </a:rPr>
              <a:t>youtube </a:t>
            </a:r>
            <a:r>
              <a:rPr sz="1800" spc="30" dirty="0">
                <a:latin typeface="Arial"/>
                <a:cs typeface="Arial"/>
              </a:rPr>
              <a:t>tele </a:t>
            </a:r>
            <a:r>
              <a:rPr sz="1800" spc="45" dirty="0">
                <a:latin typeface="Arial"/>
                <a:cs typeface="Arial"/>
              </a:rPr>
              <a:t>van </a:t>
            </a:r>
            <a:r>
              <a:rPr sz="1800" spc="40" dirty="0">
                <a:latin typeface="Arial"/>
                <a:cs typeface="Arial"/>
              </a:rPr>
              <a:t>érdekes </a:t>
            </a:r>
            <a:r>
              <a:rPr sz="1800" spc="45" dirty="0">
                <a:latin typeface="Arial"/>
                <a:cs typeface="Arial"/>
              </a:rPr>
              <a:t>és </a:t>
            </a:r>
            <a:r>
              <a:rPr sz="1800" spc="40" dirty="0">
                <a:latin typeface="Arial"/>
                <a:cs typeface="Arial"/>
              </a:rPr>
              <a:t>hasznos </a:t>
            </a:r>
            <a:r>
              <a:rPr sz="1800" spc="35" dirty="0">
                <a:latin typeface="Arial"/>
                <a:cs typeface="Arial"/>
              </a:rPr>
              <a:t>videóval </a:t>
            </a:r>
            <a:r>
              <a:rPr sz="1800" spc="45" dirty="0">
                <a:latin typeface="Arial"/>
                <a:cs typeface="Arial"/>
              </a:rPr>
              <a:t>a </a:t>
            </a:r>
            <a:r>
              <a:rPr sz="1800" spc="35" dirty="0">
                <a:latin typeface="Arial"/>
                <a:cs typeface="Arial"/>
              </a:rPr>
              <a:t>sport  </a:t>
            </a:r>
            <a:r>
              <a:rPr sz="1800" spc="40" dirty="0">
                <a:latin typeface="Arial"/>
                <a:cs typeface="Arial"/>
              </a:rPr>
              <a:t>témakörben </a:t>
            </a:r>
            <a:r>
              <a:rPr sz="1800" spc="30" dirty="0">
                <a:latin typeface="Arial"/>
                <a:cs typeface="Arial"/>
              </a:rPr>
              <a:t>is, </a:t>
            </a:r>
            <a:r>
              <a:rPr sz="1800" spc="35" dirty="0">
                <a:latin typeface="Arial"/>
                <a:cs typeface="Arial"/>
              </a:rPr>
              <a:t>így </a:t>
            </a:r>
            <a:r>
              <a:rPr sz="1800" spc="30" dirty="0">
                <a:latin typeface="Arial"/>
                <a:cs typeface="Arial"/>
              </a:rPr>
              <a:t>millió </a:t>
            </a:r>
            <a:r>
              <a:rPr sz="1800" spc="40" dirty="0">
                <a:latin typeface="Arial"/>
                <a:cs typeface="Arial"/>
              </a:rPr>
              <a:t>lehetőségünk </a:t>
            </a:r>
            <a:r>
              <a:rPr sz="1800" spc="45" dirty="0">
                <a:latin typeface="Arial"/>
                <a:cs typeface="Arial"/>
              </a:rPr>
              <a:t>van </a:t>
            </a:r>
            <a:r>
              <a:rPr sz="1800" spc="30" dirty="0">
                <a:latin typeface="Arial"/>
                <a:cs typeface="Arial"/>
              </a:rPr>
              <a:t>új, illetve</a:t>
            </a:r>
            <a:r>
              <a:rPr sz="1800" spc="-229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otthon  </a:t>
            </a:r>
            <a:r>
              <a:rPr sz="1800" spc="40" dirty="0">
                <a:latin typeface="Arial"/>
                <a:cs typeface="Arial"/>
              </a:rPr>
              <a:t>végezhető </a:t>
            </a:r>
            <a:r>
              <a:rPr sz="1800" spc="35" dirty="0">
                <a:latin typeface="Arial"/>
                <a:cs typeface="Arial"/>
              </a:rPr>
              <a:t>gyakorlatok</a:t>
            </a:r>
            <a:r>
              <a:rPr sz="1800" spc="57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megismerésére. </a:t>
            </a:r>
            <a:r>
              <a:rPr sz="1800" spc="45" dirty="0">
                <a:latin typeface="Arial"/>
                <a:cs typeface="Arial"/>
              </a:rPr>
              <a:t>Az </a:t>
            </a:r>
            <a:r>
              <a:rPr sz="1800" spc="40" dirty="0">
                <a:latin typeface="Arial"/>
                <a:cs typeface="Arial"/>
              </a:rPr>
              <a:t>információs  </a:t>
            </a:r>
            <a:r>
              <a:rPr sz="1800" spc="30" dirty="0">
                <a:latin typeface="Arial"/>
                <a:cs typeface="Arial"/>
              </a:rPr>
              <a:t>felületen, tanulói </a:t>
            </a:r>
            <a:r>
              <a:rPr sz="1800" spc="40" dirty="0">
                <a:latin typeface="Arial"/>
                <a:cs typeface="Arial"/>
              </a:rPr>
              <a:t>csoportokban </a:t>
            </a:r>
            <a:r>
              <a:rPr sz="1800" spc="25" dirty="0">
                <a:latin typeface="Arial"/>
                <a:cs typeface="Arial"/>
              </a:rPr>
              <a:t>fel </a:t>
            </a:r>
            <a:r>
              <a:rPr sz="1800" spc="40" dirty="0">
                <a:latin typeface="Arial"/>
                <a:cs typeface="Arial"/>
              </a:rPr>
              <a:t>fogunk </a:t>
            </a:r>
            <a:r>
              <a:rPr sz="1800" spc="35" dirty="0">
                <a:latin typeface="Arial"/>
                <a:cs typeface="Arial"/>
              </a:rPr>
              <a:t>tenni </a:t>
            </a:r>
            <a:r>
              <a:rPr sz="1800" spc="40" dirty="0">
                <a:latin typeface="Arial"/>
                <a:cs typeface="Arial"/>
              </a:rPr>
              <a:t>nektek  </a:t>
            </a:r>
            <a:r>
              <a:rPr sz="1800" spc="30" dirty="0">
                <a:latin typeface="Arial"/>
                <a:cs typeface="Arial"/>
              </a:rPr>
              <a:t>linkeket, </a:t>
            </a:r>
            <a:r>
              <a:rPr sz="1800" spc="45" dirty="0">
                <a:latin typeface="Arial"/>
                <a:cs typeface="Arial"/>
              </a:rPr>
              <a:t>de a </a:t>
            </a:r>
            <a:r>
              <a:rPr sz="1800" spc="40" dirty="0">
                <a:latin typeface="Arial"/>
                <a:cs typeface="Arial"/>
              </a:rPr>
              <a:t>megfelelő kulcsszavak használatával </a:t>
            </a:r>
            <a:r>
              <a:rPr sz="1800" spc="15" dirty="0">
                <a:latin typeface="Arial"/>
                <a:cs typeface="Arial"/>
              </a:rPr>
              <a:t>ti </a:t>
            </a:r>
            <a:r>
              <a:rPr sz="1800" spc="30" dirty="0">
                <a:latin typeface="Arial"/>
                <a:cs typeface="Arial"/>
              </a:rPr>
              <a:t>is  </a:t>
            </a:r>
            <a:r>
              <a:rPr sz="1800" spc="35" dirty="0">
                <a:latin typeface="Arial"/>
                <a:cs typeface="Arial"/>
              </a:rPr>
              <a:t>tudtok önállóan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keresgélni.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/>
              <a:cs typeface="Times New Roman"/>
            </a:endParaRPr>
          </a:p>
          <a:p>
            <a:pPr marL="954405">
              <a:lnSpc>
                <a:spcPct val="100000"/>
              </a:lnSpc>
            </a:pP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EDZÉSNAPLÓ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9688" y="4342002"/>
            <a:ext cx="2855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82725" algn="l"/>
              </a:tabLst>
            </a:pPr>
            <a:r>
              <a:rPr sz="1800" spc="40" dirty="0">
                <a:latin typeface="Arial"/>
                <a:cs typeface="Arial"/>
              </a:rPr>
              <a:t>Vezessetek	</a:t>
            </a:r>
            <a:r>
              <a:rPr sz="1800" spc="35" dirty="0">
                <a:latin typeface="Arial"/>
                <a:cs typeface="Arial"/>
              </a:rPr>
              <a:t>edzésnaplót!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21425" y="4342002"/>
            <a:ext cx="3184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4715" algn="l"/>
                <a:tab pos="1315085" algn="l"/>
                <a:tab pos="2479675" algn="l"/>
              </a:tabLst>
            </a:pPr>
            <a:r>
              <a:rPr sz="1800" spc="10" dirty="0">
                <a:latin typeface="Arial"/>
                <a:cs typeface="Arial"/>
              </a:rPr>
              <a:t>Í</a:t>
            </a:r>
            <a:r>
              <a:rPr sz="1800" spc="25" dirty="0">
                <a:latin typeface="Arial"/>
                <a:cs typeface="Arial"/>
              </a:rPr>
              <a:t>r</a:t>
            </a:r>
            <a:r>
              <a:rPr sz="1800" spc="35" dirty="0">
                <a:latin typeface="Arial"/>
                <a:cs typeface="Arial"/>
              </a:rPr>
              <a:t>já</a:t>
            </a:r>
            <a:r>
              <a:rPr sz="1800" spc="10" dirty="0">
                <a:latin typeface="Arial"/>
                <a:cs typeface="Arial"/>
              </a:rPr>
              <a:t>t</a:t>
            </a:r>
            <a:r>
              <a:rPr sz="1800" spc="50" dirty="0">
                <a:latin typeface="Arial"/>
                <a:cs typeface="Arial"/>
              </a:rPr>
              <a:t>o</a:t>
            </a:r>
            <a:r>
              <a:rPr sz="1800" spc="40" dirty="0">
                <a:latin typeface="Arial"/>
                <a:cs typeface="Arial"/>
              </a:rPr>
              <a:t>k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25" dirty="0">
                <a:latin typeface="Arial"/>
                <a:cs typeface="Arial"/>
              </a:rPr>
              <a:t>l</a:t>
            </a:r>
            <a:r>
              <a:rPr sz="1800" spc="45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40" dirty="0">
                <a:latin typeface="Arial"/>
                <a:cs typeface="Arial"/>
              </a:rPr>
              <a:t>n</a:t>
            </a:r>
            <a:r>
              <a:rPr sz="1800" spc="50" dirty="0">
                <a:latin typeface="Arial"/>
                <a:cs typeface="Arial"/>
              </a:rPr>
              <a:t>a</a:t>
            </a:r>
            <a:r>
              <a:rPr sz="1800" spc="40" dirty="0">
                <a:latin typeface="Arial"/>
                <a:cs typeface="Arial"/>
              </a:rPr>
              <a:t>p</a:t>
            </a:r>
            <a:r>
              <a:rPr sz="1800" spc="50" dirty="0">
                <a:latin typeface="Arial"/>
                <a:cs typeface="Arial"/>
              </a:rPr>
              <a:t>on</a:t>
            </a:r>
            <a:r>
              <a:rPr sz="1800" spc="10" dirty="0">
                <a:latin typeface="Arial"/>
                <a:cs typeface="Arial"/>
              </a:rPr>
              <a:t>t</a:t>
            </a:r>
            <a:r>
              <a:rPr sz="1800" spc="50" dirty="0">
                <a:latin typeface="Arial"/>
                <a:cs typeface="Arial"/>
              </a:rPr>
              <a:t>a</a:t>
            </a:r>
            <a:r>
              <a:rPr sz="1800" spc="20" dirty="0">
                <a:latin typeface="Arial"/>
                <a:cs typeface="Arial"/>
              </a:rPr>
              <a:t>,</a:t>
            </a:r>
            <a:r>
              <a:rPr sz="1800" dirty="0">
                <a:latin typeface="Arial"/>
                <a:cs typeface="Arial"/>
              </a:rPr>
              <a:t>	</a:t>
            </a:r>
            <a:r>
              <a:rPr sz="1800" spc="55" dirty="0">
                <a:latin typeface="Arial"/>
                <a:cs typeface="Arial"/>
              </a:rPr>
              <a:t>m</a:t>
            </a:r>
            <a:r>
              <a:rPr sz="1800" spc="10" dirty="0">
                <a:latin typeface="Arial"/>
                <a:cs typeface="Arial"/>
              </a:rPr>
              <a:t>i</a:t>
            </a:r>
            <a:r>
              <a:rPr sz="1800" spc="25" dirty="0">
                <a:latin typeface="Arial"/>
                <a:cs typeface="Arial"/>
              </a:rPr>
              <a:t>l</a:t>
            </a:r>
            <a:r>
              <a:rPr sz="1800" spc="40" dirty="0">
                <a:latin typeface="Arial"/>
                <a:cs typeface="Arial"/>
              </a:rPr>
              <a:t>yen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9688" y="4614798"/>
            <a:ext cx="6256020" cy="84581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2150"/>
              </a:lnSpc>
              <a:spcBef>
                <a:spcPts val="180"/>
              </a:spcBef>
            </a:pPr>
            <a:r>
              <a:rPr sz="1800" spc="40" dirty="0">
                <a:latin typeface="Arial"/>
                <a:cs typeface="Arial"/>
              </a:rPr>
              <a:t>tevékenységet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folytattok,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mennyi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30" dirty="0">
                <a:latin typeface="Arial"/>
                <a:cs typeface="Arial"/>
              </a:rPr>
              <a:t>időt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szántatok</a:t>
            </a:r>
            <a:r>
              <a:rPr sz="1800" spc="-240" dirty="0">
                <a:latin typeface="Arial"/>
                <a:cs typeface="Arial"/>
              </a:rPr>
              <a:t> </a:t>
            </a:r>
            <a:r>
              <a:rPr sz="1800" spc="35" dirty="0">
                <a:latin typeface="Arial"/>
                <a:cs typeface="Arial"/>
              </a:rPr>
              <a:t>erre,</a:t>
            </a:r>
            <a:r>
              <a:rPr sz="1800" spc="-245" dirty="0">
                <a:latin typeface="Arial"/>
                <a:cs typeface="Arial"/>
              </a:rPr>
              <a:t> </a:t>
            </a:r>
            <a:r>
              <a:rPr sz="1800" spc="45" dirty="0">
                <a:latin typeface="Arial"/>
                <a:cs typeface="Arial"/>
              </a:rPr>
              <a:t>hogyan  </a:t>
            </a:r>
            <a:r>
              <a:rPr sz="1800" spc="35" dirty="0">
                <a:latin typeface="Arial"/>
                <a:cs typeface="Arial"/>
              </a:rPr>
              <a:t>érezted </a:t>
            </a:r>
            <a:r>
              <a:rPr sz="1800" spc="45" dirty="0">
                <a:latin typeface="Arial"/>
                <a:cs typeface="Arial"/>
              </a:rPr>
              <a:t>magad, </a:t>
            </a:r>
            <a:r>
              <a:rPr sz="1800" spc="35" dirty="0">
                <a:latin typeface="Arial"/>
                <a:cs typeface="Arial"/>
              </a:rPr>
              <a:t>elfáradtál-e, </a:t>
            </a:r>
            <a:r>
              <a:rPr sz="1800" spc="45" dirty="0">
                <a:latin typeface="Arial"/>
                <a:cs typeface="Arial"/>
              </a:rPr>
              <a:t>büszke </a:t>
            </a:r>
            <a:r>
              <a:rPr sz="1800" spc="40" dirty="0">
                <a:latin typeface="Arial"/>
                <a:cs typeface="Arial"/>
              </a:rPr>
              <a:t>vagy-e </a:t>
            </a:r>
            <a:r>
              <a:rPr sz="1800" spc="45" dirty="0">
                <a:latin typeface="Arial"/>
                <a:cs typeface="Arial"/>
              </a:rPr>
              <a:t>a  </a:t>
            </a:r>
            <a:r>
              <a:rPr sz="1800" spc="35" dirty="0">
                <a:latin typeface="Arial"/>
                <a:cs typeface="Arial"/>
              </a:rPr>
              <a:t>teljesítményedre. </a:t>
            </a:r>
            <a:r>
              <a:rPr sz="1800" spc="40" dirty="0">
                <a:latin typeface="Arial"/>
                <a:cs typeface="Arial"/>
              </a:rPr>
              <a:t>Az edzésnaplót </a:t>
            </a:r>
            <a:r>
              <a:rPr sz="1800" spc="35" dirty="0">
                <a:latin typeface="Arial"/>
                <a:cs typeface="Arial"/>
              </a:rPr>
              <a:t>küldjétek </a:t>
            </a:r>
            <a:r>
              <a:rPr sz="1800" spc="25" dirty="0">
                <a:latin typeface="Arial"/>
                <a:cs typeface="Arial"/>
              </a:rPr>
              <a:t>el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40" dirty="0">
                <a:latin typeface="Arial"/>
                <a:cs typeface="Arial"/>
              </a:rPr>
              <a:t>nekünk!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144" y="8306561"/>
            <a:ext cx="5337810" cy="8439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just">
              <a:lnSpc>
                <a:spcPct val="99200"/>
              </a:lnSpc>
              <a:spcBef>
                <a:spcPts val="114"/>
              </a:spcBef>
            </a:pPr>
            <a:r>
              <a:rPr sz="1800" spc="-5" dirty="0">
                <a:latin typeface="Arial"/>
                <a:cs typeface="Arial"/>
              </a:rPr>
              <a:t>Kérdezzetek bátran, segítünk! Mozogjatok önállóan,  tudatosan, kreatívan, kényszer nélkül, becsületesen!  Legyünk napi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kapcsolatban!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40080" y="742657"/>
            <a:ext cx="644525" cy="4571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5019" y="3568585"/>
            <a:ext cx="520699" cy="5298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660</Words>
  <Application>Microsoft Office PowerPoint</Application>
  <PresentationFormat>Vlastná</PresentationFormat>
  <Paragraphs>64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Office Theme</vt:lpstr>
      <vt:lpstr>TESTNEVELÉS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tesi_info2_kesz.pptx</dc:title>
  <dc:creator>Scherer GÃ¡bor</dc:creator>
  <cp:lastModifiedBy>Používateľ systému Windows</cp:lastModifiedBy>
  <cp:revision>1</cp:revision>
  <dcterms:created xsi:type="dcterms:W3CDTF">2020-03-18T13:36:15Z</dcterms:created>
  <dcterms:modified xsi:type="dcterms:W3CDTF">2020-03-18T13:39:16Z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2020-03-18T00:00:00Z</vt:filetime>
  </property>
</Properties>
</file>