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2" r:id="rId3"/>
    <p:sldId id="273" r:id="rId4"/>
    <p:sldId id="282" r:id="rId5"/>
    <p:sldId id="283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pPr/>
              <a:t>17.5.2015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Tento projekt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pPr/>
              <a:t>17.5.2015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Tento projekt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041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Obdélní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Obdélní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Obdélní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805068"/>
            <a:ext cx="9601200" cy="1904337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2755129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721" y="3633352"/>
            <a:ext cx="2627382" cy="1253613"/>
          </a:xfrm>
          <a:prstGeom prst="rect">
            <a:avLst/>
          </a:prstGeom>
        </p:spPr>
      </p:pic>
      <p:sp>
        <p:nvSpPr>
          <p:cNvPr id="22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802772" y="6291470"/>
            <a:ext cx="7159752" cy="237744"/>
          </a:xfrm>
        </p:spPr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673352"/>
            <a:ext cx="9509760" cy="35248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1375576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2618762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457" y="3587628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35148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35148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2305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27368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27368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872" y="5196694"/>
            <a:ext cx="5040000" cy="11013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1625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962108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582783" y="6387435"/>
            <a:ext cx="7159752" cy="237744"/>
          </a:xfrm>
        </p:spPr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8" name="Skupina 6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Obdélní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199" y="5207144"/>
            <a:ext cx="5040000" cy="110133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872" y="5196694"/>
            <a:ext cx="5040000" cy="11013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microsoft.com/office/2007/relationships/hdphoto" Target="../media/hdphoto6.wdp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7.wdp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my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Tělo – vnitřní orgány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97858" y="2698955"/>
            <a:ext cx="9598742" cy="970574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Comic Sans MS" panose="030F0702030302020204" pitchFamily="66" charset="0"/>
              </a:rPr>
              <a:t>Lidské tělo</a:t>
            </a:r>
            <a:endParaRPr lang="cs-CZ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54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312" y="576072"/>
            <a:ext cx="10146792" cy="46786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Žaludek – 2 uzavíratelné </a:t>
            </a:r>
            <a:r>
              <a:rPr lang="cs-CZ" dirty="0" smtClean="0"/>
              <a:t>sáčky, </a:t>
            </a:r>
            <a:r>
              <a:rPr lang="cs-CZ" dirty="0"/>
              <a:t>do kterých napustíme vodu a přidáme prášek do pečiva (nahrazuje žaludeční šťávy); do jednoho dáme celé sušenky, do druhého rozdrobené – pak sáčky mačkáme – který žaludek zpracuje potravu dříve? – kdo dobře nekouše, pak ho bolí </a:t>
            </a:r>
            <a:r>
              <a:rPr lang="cs-CZ" dirty="0" smtClean="0"/>
              <a:t>bříško; děti mohou sníst sušenku a pak stetoskopem poslouchat zvuky svého žaludku</a:t>
            </a:r>
          </a:p>
          <a:p>
            <a:r>
              <a:rPr lang="cs-CZ" dirty="0" smtClean="0"/>
              <a:t>Na </a:t>
            </a:r>
            <a:r>
              <a:rPr lang="cs-CZ" dirty="0"/>
              <a:t>větší formát papíru obkreslíme jedno dítě a vystřihneme – děti získávají představu o své skutečné </a:t>
            </a:r>
            <a:r>
              <a:rPr lang="cs-CZ" dirty="0" smtClean="0"/>
              <a:t>velikosti</a:t>
            </a:r>
          </a:p>
          <a:p>
            <a:r>
              <a:rPr lang="cs-CZ" dirty="0" smtClean="0"/>
              <a:t>Na připravené tělo vkládáme jednotlivé orgány: jícen – delší brčko, plíce – nafouknuté mikrotenové sáčky, žaludek – nafukovací balónek, tenké střevo – cca 4m světlé stuhy, tlusté střevo – cca 2m širší stuhy, kterou na konci trochu zmáčkneme (charakterizuje to konečník)</a:t>
            </a:r>
          </a:p>
          <a:p>
            <a:r>
              <a:rPr lang="cs-CZ" dirty="0" smtClean="0"/>
              <a:t>Činnost ve skupinách – jedno dítě si lehne na zem, ostatní ve skupině obrys jeho těla naznačí víčky od PET lahví; skupinka dětí dostane nakreslené jednotlivé vnitřní orgány, které si rozdělí, vybarví a vystřihnou, pak je vloží do připraveného obrysu těla z víček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7117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088136"/>
          </a:xfrm>
        </p:spPr>
        <p:txBody>
          <a:bodyPr>
            <a:normAutofit/>
          </a:bodyPr>
          <a:lstStyle/>
          <a:p>
            <a:r>
              <a:rPr lang="cs-CZ" b="1" dirty="0"/>
              <a:t>Prvky polytechnické výchovy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088136"/>
            <a:ext cx="9790176" cy="4715256"/>
          </a:xfrm>
        </p:spPr>
        <p:txBody>
          <a:bodyPr>
            <a:normAutofit/>
          </a:bodyPr>
          <a:lstStyle/>
          <a:p>
            <a:r>
              <a:rPr lang="cs-CZ" sz="1800" dirty="0"/>
              <a:t>Přizpůsobit či provést jednoduchý pohyb podle vzoru či </a:t>
            </a:r>
            <a:r>
              <a:rPr lang="cs-CZ" sz="1800" dirty="0" smtClean="0"/>
              <a:t>pokynů</a:t>
            </a:r>
          </a:p>
          <a:p>
            <a:r>
              <a:rPr lang="cs-CZ" sz="1800" dirty="0"/>
              <a:t>Pojmenovat části těla a některé orgány, znát základní pojmy užívané ve spojení se zdravím, pohybem a sportem</a:t>
            </a:r>
          </a:p>
          <a:p>
            <a:r>
              <a:rPr lang="cs-CZ" sz="1800" dirty="0"/>
              <a:t>Mít povědomí o některých způsobech ochrany zdraví a bezpečí </a:t>
            </a:r>
          </a:p>
          <a:p>
            <a:r>
              <a:rPr lang="cs-CZ" sz="1800" dirty="0"/>
              <a:t>Pojmenovat viditelné části těla a některé vnitřní </a:t>
            </a:r>
            <a:r>
              <a:rPr lang="cs-CZ" sz="1800" dirty="0" smtClean="0"/>
              <a:t>orgány</a:t>
            </a:r>
          </a:p>
          <a:p>
            <a:r>
              <a:rPr lang="cs-CZ" sz="1800" dirty="0"/>
              <a:t>Záměrně si zapamatovat a vybavit si prožité příjemné i nepříjemné pocity </a:t>
            </a:r>
            <a:endParaRPr lang="cs-CZ" sz="1800" dirty="0" smtClean="0"/>
          </a:p>
          <a:p>
            <a:r>
              <a:rPr lang="cs-CZ" sz="1800" dirty="0"/>
              <a:t>Mít přiměřeně bohatou slovní zásobu, dokázat osvojená slova aktivně uplatnit v </a:t>
            </a:r>
            <a:r>
              <a:rPr lang="cs-CZ" sz="1800" dirty="0" smtClean="0"/>
              <a:t>řeči</a:t>
            </a:r>
          </a:p>
          <a:p>
            <a:r>
              <a:rPr lang="cs-CZ" sz="1800" dirty="0"/>
              <a:t>Projevovat zájem o nové věci, dotazovat se při neporozumění, zkoušet, </a:t>
            </a:r>
            <a:r>
              <a:rPr lang="cs-CZ" sz="1800" dirty="0" smtClean="0"/>
              <a:t>experimentovat</a:t>
            </a:r>
          </a:p>
          <a:p>
            <a:r>
              <a:rPr lang="cs-CZ" sz="1800" dirty="0"/>
              <a:t>Umět kooperovat, dohodnout se s ostatními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65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Projekt CZ.1.07/1.3.00/48.0075 je spolufinancován Evropským sociálním fondem a státním rozpočtem České republiky.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1041" y="1118395"/>
            <a:ext cx="7513903" cy="4066669"/>
            <a:chOff x="3057284" y="750955"/>
            <a:chExt cx="4242876" cy="3500865"/>
          </a:xfrm>
        </p:grpSpPr>
        <p:sp>
          <p:nvSpPr>
            <p:cNvPr id="6" name="Volný tvar 5"/>
            <p:cNvSpPr/>
            <p:nvPr/>
          </p:nvSpPr>
          <p:spPr>
            <a:xfrm>
              <a:off x="3057284" y="221659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Vnímat vliv techniky na společnost a přírodu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77271" y="147732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Směrovat 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děti k získávání základních pracovních dovedností a návyků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058097" y="753932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 smtClean="0">
                  <a:solidFill>
                    <a:schemeClr val="tx1"/>
                  </a:solidFill>
                </a:rPr>
                <a:t>Chápat </a:t>
              </a:r>
              <a:r>
                <a:rPr lang="cs-CZ" sz="1600" b="1" dirty="0">
                  <a:solidFill>
                    <a:schemeClr val="tx1"/>
                  </a:solidFill>
                </a:rPr>
                <a:t>p</a:t>
              </a:r>
              <a:r>
                <a:rPr lang="cs-CZ" sz="1600" b="1" dirty="0" smtClean="0">
                  <a:solidFill>
                    <a:schemeClr val="tx1"/>
                  </a:solidFill>
                </a:rPr>
                <a:t>ostavení techniky a technických oborů v životě lidstva jako devízu</a:t>
              </a:r>
              <a:endParaRPr lang="cs-CZ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5695633" y="75095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Učit děti základním poznatkům o technice</a:t>
              </a: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695633" y="2135474"/>
              <a:ext cx="1604527" cy="1441328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Vést děti ke kooperativnímu hodnocení a sebehodnocení</a:t>
              </a: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375646" y="2935523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Podpořit rozvoj myšlenkového potenciálu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dětí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2925798" y="160791"/>
            <a:ext cx="45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         Cíle </a:t>
            </a:r>
            <a:r>
              <a:rPr lang="cs-CZ" sz="2800" b="1" dirty="0">
                <a:solidFill>
                  <a:srgbClr val="0070C0"/>
                </a:solidFill>
              </a:rPr>
              <a:t>polytechnické </a:t>
            </a:r>
            <a:r>
              <a:rPr lang="cs-CZ" sz="2800" b="1" dirty="0" smtClean="0">
                <a:solidFill>
                  <a:srgbClr val="0070C0"/>
                </a:solidFill>
              </a:rPr>
              <a:t>                                                                      </a:t>
            </a:r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 smtClean="0">
                <a:solidFill>
                  <a:srgbClr val="0070C0"/>
                </a:solidFill>
              </a:rPr>
              <a:t>                  výchovy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0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59523" y="5112913"/>
            <a:ext cx="5079170" cy="117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59" b="96543" l="0" r="96741">
                        <a14:foregroundMark x1="41166" y1="12614" x2="45969" y2="10309"/>
                        <a14:foregroundMark x1="34134" y1="58156" x2="28388" y2="70588"/>
                        <a14:foregroundMark x1="74357" y1="80898" x2="90995" y2="93693"/>
                        <a14:foregroundMark x1="51286" y1="87993" x2="28645" y2="95088"/>
                        <a14:foregroundMark x1="14580" y1="86416" x2="13036" y2="88720"/>
                        <a14:foregroundMark x1="39365" y1="13948" x2="39880" y2="9703"/>
                        <a14:foregroundMark x1="40652" y1="8308" x2="42882" y2="5458"/>
                        <a14:foregroundMark x1="44940" y1="5094" x2="50429" y2="3639"/>
                        <a14:foregroundMark x1="59005" y1="16616" x2="57204" y2="19466"/>
                        <a14:foregroundMark x1="57976" y1="17526" x2="56690" y2="21771"/>
                        <a14:foregroundMark x1="66981" y1="31049" x2="59005" y2="26743"/>
                        <a14:foregroundMark x1="77101" y1="43663" x2="75300" y2="35112"/>
                        <a14:foregroundMark x1="20240" y1="75864" x2="25043" y2="67859"/>
                        <a14:foregroundMark x1="13465" y1="73681" x2="16467" y2="67314"/>
                        <a14:foregroundMark x1="69297" y1="93087" x2="71269" y2="79200"/>
                        <a14:foregroundMark x1="54717" y1="93269" x2="49914" y2="84172"/>
                        <a14:foregroundMark x1="47684" y1="92541" x2="47684" y2="89509"/>
                        <a14:foregroundMark x1="85077" y1="86537" x2="83105" y2="82959"/>
                        <a14:foregroundMark x1="82590" y1="82777" x2="80875" y2="76531"/>
                        <a14:foregroundMark x1="56947" y1="5822" x2="53688" y2="4184"/>
                        <a14:foregroundMark x1="92110" y1="80291" x2="93396" y2="79927"/>
                        <a14:foregroundMark x1="94425" y1="78836" x2="96141" y2="80473"/>
                        <a14:foregroundMark x1="94425" y1="87022" x2="91424" y2="79563"/>
                        <a14:foregroundMark x1="92110" y1="88478" x2="92110" y2="89509"/>
                        <a14:foregroundMark x1="89108" y1="87568" x2="88851" y2="89145"/>
                        <a14:foregroundMark x1="39365" y1="9885" x2="40652" y2="12735"/>
                        <a14:foregroundMark x1="14751" y1="85810" x2="12779" y2="88114"/>
                        <a14:foregroundMark x1="45883" y1="4548" x2="42110" y2="5943"/>
                        <a14:foregroundMark x1="75557" y1="34930" x2="75557" y2="37962"/>
                        <a14:foregroundMark x1="50172" y1="82959" x2="48885" y2="85810"/>
                        <a14:foregroundMark x1="51973" y1="82232" x2="54974" y2="88842"/>
                        <a14:foregroundMark x1="49400" y1="3335" x2="44940" y2="4002"/>
                        <a14:foregroundMark x1="42882" y1="6125" x2="40137" y2="7580"/>
                        <a14:foregroundMark x1="7719" y1="87750" x2="10720" y2="84354"/>
                        <a14:foregroundMark x1="10463" y1="86537" x2="11235" y2="84536"/>
                        <a14:foregroundMark x1="50686" y1="83505" x2="52916" y2="87204"/>
                        <a14:foregroundMark x1="81132" y1="78836" x2="83619" y2="83505"/>
                        <a14:foregroundMark x1="92367" y1="84172" x2="91938" y2="84172"/>
                        <a14:foregroundMark x1="80617" y1="76834" x2="86621" y2="88963"/>
                        <a14:foregroundMark x1="80875" y1="76167" x2="77616" y2="70285"/>
                        <a14:foregroundMark x1="77787" y1="42693" x2="76072" y2="36325"/>
                        <a14:foregroundMark x1="73328" y1="34203" x2="58491" y2="27229"/>
                        <a14:foregroundMark x1="52659" y1="5033" x2="45197" y2="3457"/>
                        <a14:foregroundMark x1="10206" y1="86477" x2="7204" y2="88599"/>
                        <a14:foregroundMark x1="12264" y1="85385" x2="9262" y2="90176"/>
                        <a14:foregroundMark x1="14494" y1="84839" x2="13722" y2="89145"/>
                        <a14:foregroundMark x1="12950" y1="74166" x2="8233" y2="76653"/>
                        <a14:foregroundMark x1="79846" y1="73802" x2="80360" y2="76471"/>
                        <a14:foregroundMark x1="94425" y1="78290" x2="90137" y2="76167"/>
                        <a14:foregroundMark x1="57719" y1="19951" x2="56432" y2="24075"/>
                        <a14:foregroundMark x1="58748" y1="27229" x2="63208" y2="29048"/>
                        <a14:foregroundMark x1="63722" y1="29594" x2="67496" y2="30261"/>
                        <a14:foregroundMark x1="74014" y1="33475" x2="76329" y2="38084"/>
                        <a14:foregroundMark x1="76587" y1="36689" x2="77616" y2="42389"/>
                        <a14:foregroundMark x1="39880" y1="9278" x2="43654" y2="4851"/>
                        <a14:foregroundMark x1="44425" y1="5033" x2="46398" y2="3275"/>
                        <a14:foregroundMark x1="54202" y1="3457" x2="50943" y2="3093"/>
                        <a14:foregroundMark x1="40137" y1="14069" x2="39880" y2="10916"/>
                        <a14:foregroundMark x1="39880" y1="9278" x2="40652" y2="6974"/>
                        <a14:foregroundMark x1="41681" y1="5943" x2="42882" y2="4851"/>
                        <a14:foregroundMark x1="52659" y1="3275" x2="49657" y2="3093"/>
                        <a14:foregroundMark x1="53945" y1="3760" x2="47427" y2="3275"/>
                        <a14:foregroundMark x1="9005" y1="87690" x2="8233" y2="89327"/>
                        <a14:foregroundMark x1="9949" y1="89994" x2="10720" y2="87144"/>
                        <a14:foregroundMark x1="12521" y1="85203" x2="10978" y2="89327"/>
                        <a14:foregroundMark x1="12779" y1="90722" x2="13208" y2="88235"/>
                        <a14:foregroundMark x1="91681" y1="85385" x2="91681" y2="87508"/>
                        <a14:foregroundMark x1="39623" y1="8187" x2="37393" y2="9945"/>
                        <a14:foregroundMark x1="40909" y1="8005" x2="45883" y2="2850"/>
                        <a14:foregroundMark x1="45626" y1="2668" x2="47170" y2="1759"/>
                        <a14:foregroundMark x1="51458" y1="3032" x2="54717" y2="4427"/>
                        <a14:foregroundMark x1="11235" y1="75379" x2="16038" y2="66828"/>
                        <a14:foregroundMark x1="70497" y1="74469" x2="68782" y2="92116"/>
                        <a14:foregroundMark x1="67496" y1="62947" x2="70326" y2="77016"/>
                        <a14:foregroundMark x1="67496" y1="65434" x2="66552" y2="62583"/>
                        <a14:foregroundMark x1="76329" y1="66343" x2="79074" y2="72711"/>
                        <a14:foregroundMark x1="68010" y1="48029" x2="70326" y2="53851"/>
                        <a14:foregroundMark x1="71012" y1="55488" x2="72041" y2="58520"/>
                        <a14:foregroundMark x1="68525" y1="48878" x2="71527" y2="57247"/>
                        <a14:foregroundMark x1="67496" y1="47665" x2="70326" y2="55852"/>
                        <a14:foregroundMark x1="13979" y1="84112" x2="12950" y2="86962"/>
                        <a14:foregroundMark x1="20240" y1="77016" x2="20240" y2="74833"/>
                        <a14:foregroundMark x1="77616" y1="41965" x2="77616" y2="45361"/>
                        <a14:foregroundMark x1="44168" y1="4427" x2="43911" y2="4791"/>
                        <a14:foregroundMark x1="45369" y1="4306" x2="47684" y2="3214"/>
                        <a14:foregroundMark x1="45883" y1="4306" x2="48714" y2="3760"/>
                        <a14:foregroundMark x1="46398" y1="3578" x2="44940" y2="3760"/>
                        <a14:foregroundMark x1="57461" y1="6246" x2="48885" y2="3032"/>
                        <a14:foregroundMark x1="53173" y1="3760" x2="46655" y2="2850"/>
                        <a14:foregroundMark x1="49142" y1="2122" x2="44683" y2="3032"/>
                        <a14:foregroundMark x1="51458" y1="3032" x2="44940" y2="3032"/>
                        <a14:foregroundMark x1="43654" y1="4609" x2="47170" y2="2122"/>
                        <a14:foregroundMark x1="13979" y1="84112" x2="13208" y2="85688"/>
                        <a14:foregroundMark x1="14494" y1="84961" x2="12950" y2="86598"/>
                        <a14:backgroundMark x1="15780" y1="16798" x2="6947" y2="28745"/>
                        <a14:backgroundMark x1="69297" y1="4548" x2="87907" y2="31959"/>
                        <a14:backgroundMark x1="67238" y1="27471" x2="92882" y2="13281"/>
                        <a14:backgroundMark x1="12950" y1="9885" x2="28816" y2="24136"/>
                        <a14:backgroundMark x1="87136" y1="37599" x2="89880" y2="55731"/>
                        <a14:backgroundMark x1="6947" y1="52213" x2="16981" y2="29109"/>
                        <a14:backgroundMark x1="9262" y1="36386" x2="21269" y2="49545"/>
                        <a14:backgroundMark x1="93139" y1="72104" x2="90909" y2="49545"/>
                        <a14:backgroundMark x1="12950" y1="54518" x2="11492" y2="61977"/>
                        <a14:backgroundMark x1="11235" y1="8126" x2="34391" y2="16434"/>
                        <a14:backgroundMark x1="5918" y1="3639" x2="20755" y2="38508"/>
                        <a14:backgroundMark x1="72556" y1="32262" x2="72041" y2="4366"/>
                        <a14:backgroundMark x1="65009" y1="21953" x2="90909" y2="12553"/>
                        <a14:backgroundMark x1="85077" y1="9157" x2="94425" y2="43845"/>
                        <a14:backgroundMark x1="80617" y1="47241" x2="86106" y2="7580"/>
                        <a14:backgroundMark x1="71784" y1="26258" x2="89880" y2="23408"/>
                        <a14:backgroundMark x1="61492" y1="11158" x2="97684" y2="8975"/>
                        <a14:backgroundMark x1="38851" y1="8975" x2="3688" y2="10612"/>
                        <a14:backgroundMark x1="38851" y1="11280" x2="5232" y2="32990"/>
                        <a14:backgroundMark x1="34820" y1="2062" x2="26844" y2="32444"/>
                        <a14:backgroundMark x1="25557" y1="30867" x2="3431" y2="49727"/>
                        <a14:backgroundMark x1="29588" y1="28745" x2="4717" y2="35476"/>
                        <a14:backgroundMark x1="68525" y1="3639" x2="59262" y2="18617"/>
                        <a14:backgroundMark x1="81304" y1="3153" x2="58491" y2="25894"/>
                        <a14:backgroundMark x1="70069" y1="8126" x2="96398" y2="2971"/>
                        <a14:backgroundMark x1="89623" y1="22135" x2="95455" y2="20740"/>
                        <a14:backgroundMark x1="18525" y1="2971" x2="1973" y2="10612"/>
                        <a14:backgroundMark x1="3431" y1="20922" x2="20069" y2="2608"/>
                        <a14:backgroundMark x1="77787" y1="42571" x2="94425" y2="35294"/>
                        <a14:backgroundMark x1="72813" y1="32444" x2="94683" y2="35294"/>
                        <a14:backgroundMark x1="80103" y1="26440" x2="76587" y2="37599"/>
                        <a14:backgroundMark x1="63036" y1="28199" x2="70497" y2="6307"/>
                        <a14:backgroundMark x1="73585" y1="12735" x2="56690" y2="20376"/>
                        <a14:backgroundMark x1="59949" y1="8793" x2="85592" y2="2244"/>
                        <a14:backgroundMark x1="93396" y1="2608" x2="81132" y2="10431"/>
                        <a14:backgroundMark x1="75815" y1="9703" x2="88593" y2="1880"/>
                        <a14:backgroundMark x1="25300" y1="2608" x2="2144" y2="8490"/>
                        <a14:backgroundMark x1="16295" y1="2062" x2="1201" y2="3335"/>
                        <a14:backgroundMark x1="32075" y1="2790" x2="1715" y2="16313"/>
                        <a14:backgroundMark x1="2144" y1="44209" x2="16724" y2="19466"/>
                        <a14:backgroundMark x1="2659" y1="24803" x2="18268" y2="15949"/>
                        <a14:backgroundMark x1="33619" y1="2426" x2="10720" y2="13645"/>
                        <a14:backgroundMark x1="4974" y1="7762" x2="7204" y2="26622"/>
                        <a14:backgroundMark x1="7204" y1="14857" x2="3688" y2="33354"/>
                        <a14:backgroundMark x1="4717" y1="54518" x2="13465" y2="29412"/>
                        <a14:backgroundMark x1="42110" y1="24985" x2="22041" y2="28199"/>
                        <a14:backgroundMark x1="38336" y1="20376" x2="28045" y2="23408"/>
                        <a14:backgroundMark x1="39880" y1="2426" x2="32590" y2="27835"/>
                        <a14:backgroundMark x1="63722" y1="2062" x2="58491" y2="5822"/>
                        <a14:backgroundMark x1="59262" y1="2426" x2="66552" y2="7944"/>
                        <a14:backgroundMark x1="68010" y1="2971" x2="57976" y2="5822"/>
                        <a14:backgroundMark x1="59005" y1="2971" x2="32590" y2="5458"/>
                        <a14:backgroundMark x1="95455" y1="6671" x2="91681" y2="32990"/>
                        <a14:backgroundMark x1="27787" y1="71740" x2="34563" y2="53062"/>
                        <a14:backgroundMark x1="51458" y1="86355" x2="46655" y2="91328"/>
                        <a14:backgroundMark x1="79588" y1="80655" x2="82847" y2="89024"/>
                        <a14:backgroundMark x1="92624" y1="92177" x2="86621" y2="90600"/>
                        <a14:backgroundMark x1="36364" y1="90418" x2="31046" y2="94178"/>
                        <a14:backgroundMark x1="32847" y1="60522" x2="27101" y2="71013"/>
                        <a14:backgroundMark x1="31304" y1="68041" x2="31818" y2="67859"/>
                        <a14:backgroundMark x1="34134" y1="59673" x2="31304" y2="67859"/>
                        <a14:backgroundMark x1="43139" y1="10067" x2="41166" y2="12371"/>
                        <a14:backgroundMark x1="86621" y1="86841" x2="86878" y2="89327"/>
                        <a14:backgroundMark x1="13208" y1="84172" x2="13979" y2="87204"/>
                        <a14:backgroundMark x1="87136" y1="77562" x2="87136" y2="80412"/>
                        <a14:backgroundMark x1="88593" y1="80049" x2="88593" y2="81140"/>
                        <a14:backgroundMark x1="89365" y1="80049" x2="87393" y2="82171"/>
                        <a14:backgroundMark x1="51715" y1="4669" x2="51715" y2="3942"/>
                        <a14:backgroundMark x1="53945" y1="5579" x2="52487" y2="5033"/>
                        <a14:backgroundMark x1="52230" y1="2304" x2="44683" y2="2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4" t="1955" r="1750" b="3822"/>
          <a:stretch/>
        </p:blipFill>
        <p:spPr>
          <a:xfrm>
            <a:off x="1295740" y="-12866"/>
            <a:ext cx="4657345" cy="64617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3" t="6916" r="13435" b="14278"/>
          <a:stretch/>
        </p:blipFill>
        <p:spPr>
          <a:xfrm rot="19457226">
            <a:off x="3171024" y="174804"/>
            <a:ext cx="906778" cy="9160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8" r="9675" b="6940"/>
          <a:stretch/>
        </p:blipFill>
        <p:spPr>
          <a:xfrm rot="424927">
            <a:off x="2861078" y="1457120"/>
            <a:ext cx="1675850" cy="19006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873" b="89877" l="9948" r="8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0" t="4012" r="21404" b="9235"/>
          <a:stretch/>
        </p:blipFill>
        <p:spPr>
          <a:xfrm rot="703066">
            <a:off x="3022917" y="3941396"/>
            <a:ext cx="793644" cy="8067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89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r="13251" b="10229"/>
          <a:stretch/>
        </p:blipFill>
        <p:spPr>
          <a:xfrm>
            <a:off x="2851926" y="4635706"/>
            <a:ext cx="1496055" cy="137006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41" b="89868" l="9953" r="94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55" r="7609" b="13729"/>
          <a:stretch/>
        </p:blipFill>
        <p:spPr>
          <a:xfrm rot="20187775">
            <a:off x="2857572" y="3483555"/>
            <a:ext cx="917430" cy="7283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294" b="95869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9" t="5364" r="48579" b="3300"/>
          <a:stretch/>
        </p:blipFill>
        <p:spPr>
          <a:xfrm flipH="1">
            <a:off x="3294632" y="3044987"/>
            <a:ext cx="329783" cy="101767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1" t="2499" r="6958" b="6826"/>
          <a:stretch/>
        </p:blipFill>
        <p:spPr>
          <a:xfrm>
            <a:off x="3294418" y="2612804"/>
            <a:ext cx="611072" cy="79548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9311425" y="-12866"/>
            <a:ext cx="2880575" cy="11462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255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3459523" y="5112913"/>
            <a:ext cx="5079170" cy="117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311425" y="-12866"/>
            <a:ext cx="2880575" cy="11462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98" b="100000" l="5146" r="100000">
                        <a14:foregroundMark x1="42967" y1="27229" x2="44683" y2="24560"/>
                        <a14:foregroundMark x1="43997" y1="24378" x2="40995" y2="23833"/>
                        <a14:foregroundMark x1="38937" y1="16010" x2="40223" y2="13523"/>
                        <a14:foregroundMark x1="39708" y1="16010" x2="38422" y2="17041"/>
                        <a14:foregroundMark x1="40480" y1="20982" x2="40480" y2="19709"/>
                        <a14:foregroundMark x1="56775" y1="24015" x2="56775" y2="22559"/>
                        <a14:foregroundMark x1="57033" y1="21528" x2="58576" y2="17768"/>
                        <a14:foregroundMark x1="59005" y1="17586" x2="60034" y2="13159"/>
                        <a14:foregroundMark x1="58834" y1="7641" x2="57547" y2="6246"/>
                        <a14:foregroundMark x1="39451" y1="9763" x2="40995" y2="7095"/>
                        <a14:foregroundMark x1="42710" y1="6064" x2="48714" y2="3396"/>
                        <a14:foregroundMark x1="24871" y1="38023" x2="26844" y2="33778"/>
                        <a14:foregroundMark x1="35935" y1="30382" x2="37907" y2="28987"/>
                        <a14:foregroundMark x1="16038" y1="65797" x2="20583" y2="56519"/>
                        <a14:foregroundMark x1="6261" y1="81079" x2="6775" y2="78957"/>
                        <a14:foregroundMark x1="7033" y1="78775" x2="8576" y2="76653"/>
                        <a14:foregroundMark x1="10034" y1="76289" x2="12264" y2="74469"/>
                        <a14:foregroundMark x1="13551" y1="73802" x2="16295" y2="65616"/>
                        <a14:foregroundMark x1="31389" y1="92965" x2="30617" y2="86780"/>
                        <a14:foregroundMark x1="31904" y1="70406" x2="33877" y2="64524"/>
                        <a14:foregroundMark x1="33877" y1="65070" x2="35420" y2="57611"/>
                        <a14:foregroundMark x1="35935" y1="56883" x2="33877" y2="48332"/>
                        <a14:foregroundMark x1="50515" y1="83202" x2="48714" y2="84294"/>
                        <a14:foregroundMark x1="50000" y1="84597" x2="48456" y2="86962"/>
                        <a14:foregroundMark x1="49228" y1="87265" x2="47770" y2="88902"/>
                        <a14:foregroundMark x1="48714" y1="88902" x2="47256" y2="92116"/>
                        <a14:foregroundMark x1="52230" y1="14736" x2="48199" y2="17404"/>
                        <a14:foregroundMark x1="52744" y1="28260" x2="46741" y2="37538"/>
                        <a14:foregroundMark x1="47256" y1="36992" x2="49485" y2="61674"/>
                        <a14:foregroundMark x1="48714" y1="63129" x2="48971" y2="73620"/>
                        <a14:foregroundMark x1="38165" y1="91207" x2="37221" y2="92420"/>
                        <a14:foregroundMark x1="62093" y1="88357" x2="62093" y2="91571"/>
                        <a14:foregroundMark x1="81647" y1="76471" x2="76415" y2="67192"/>
                        <a14:foregroundMark x1="76672" y1="67192" x2="70840" y2="56155"/>
                        <a14:foregroundMark x1="71612" y1="56519" x2="71098" y2="55852"/>
                        <a14:foregroundMark x1="26158" y1="35537" x2="23842" y2="41783"/>
                        <a14:foregroundMark x1="69726" y1="92965" x2="70240" y2="88720"/>
                        <a14:foregroundMark x1="70240" y1="88720" x2="70755" y2="85324"/>
                        <a14:foregroundMark x1="71441" y1="85324" x2="71269" y2="80534"/>
                        <a14:foregroundMark x1="67238" y1="61492" x2="67925" y2="62947"/>
                        <a14:foregroundMark x1="67753" y1="63493" x2="68439" y2="67192"/>
                        <a14:foregroundMark x1="69726" y1="69861" x2="70755" y2="75379"/>
                        <a14:foregroundMark x1="70755" y1="74469" x2="71012" y2="83202"/>
                        <a14:foregroundMark x1="30617" y1="86659" x2="30617" y2="86659"/>
                        <a14:foregroundMark x1="30617" y1="89509" x2="29588" y2="81868"/>
                        <a14:foregroundMark x1="30103" y1="81686" x2="29417" y2="78108"/>
                        <a14:foregroundMark x1="19811" y1="57853" x2="20583" y2="54154"/>
                        <a14:foregroundMark x1="24357" y1="39903" x2="23328" y2="44209"/>
                        <a14:foregroundMark x1="45197" y1="4548" x2="55746" y2="2911"/>
                        <a14:foregroundMark x1="55232" y1="3457" x2="60034" y2="11461"/>
                        <a14:foregroundMark x1="62264" y1="10916" x2="58233" y2="5579"/>
                        <a14:foregroundMark x1="92453" y1="79381" x2="96226" y2="87750"/>
                        <a14:foregroundMark x1="34134" y1="48090" x2="33105" y2="51486"/>
                        <a14:foregroundMark x1="81904" y1="20012" x2="81904" y2="20012"/>
                        <a14:foregroundMark x1="79160" y1="85749" x2="82676" y2="94845"/>
                        <a14:foregroundMark x1="8491" y1="79200" x2="4460" y2="88417"/>
                        <a14:foregroundMark x1="59262" y1="8793" x2="55232" y2="2062"/>
                        <a14:foregroundMark x1="54031" y1="7762" x2="53516" y2="7580"/>
                        <a14:foregroundMark x1="78388" y1="46331" x2="84906" y2="46331"/>
                        <a14:foregroundMark x1="20840" y1="74591" x2="26844" y2="64463"/>
                        <a14:foregroundMark x1="31904" y1="51850" x2="34906" y2="48272"/>
                        <a14:foregroundMark x1="34648" y1="48272" x2="34134" y2="53972"/>
                        <a14:foregroundMark x1="34906" y1="53972" x2="34134" y2="59309"/>
                        <a14:foregroundMark x1="73328" y1="35112" x2="43739" y2="49485"/>
                        <a14:foregroundMark x1="66295" y1="66768" x2="31132" y2="77077"/>
                        <a14:foregroundMark x1="78902" y1="47908" x2="76587" y2="37053"/>
                        <a14:foregroundMark x1="75901" y1="36022" x2="73585" y2="34203"/>
                        <a14:foregroundMark x1="65094" y1="29776" x2="59777" y2="27107"/>
                        <a14:foregroundMark x1="60292" y1="27471" x2="56775" y2="23044"/>
                        <a14:foregroundMark x1="36621" y1="28866" x2="28645" y2="31534"/>
                        <a14:foregroundMark x1="36192" y1="30321" x2="25815" y2="34566"/>
                        <a14:foregroundMark x1="25815" y1="35112" x2="24614" y2="39539"/>
                        <a14:foregroundMark x1="24357" y1="40631" x2="22556" y2="46149"/>
                        <a14:foregroundMark x1="22556" y1="46513" x2="20326" y2="54821"/>
                        <a14:foregroundMark x1="90480" y1="75440" x2="92196" y2="75985"/>
                        <a14:foregroundMark x1="92710" y1="76895" x2="95712" y2="80291"/>
                        <a14:foregroundMark x1="6518" y1="79563" x2="4974" y2="81686"/>
                        <a14:foregroundMark x1="33362" y1="48272" x2="29846" y2="55003"/>
                        <a14:foregroundMark x1="68954" y1="67859" x2="70497" y2="76228"/>
                        <a14:foregroundMark x1="70755" y1="76410" x2="69726" y2="87932"/>
                        <a14:foregroundMark x1="10120" y1="76713" x2="4631" y2="79381"/>
                        <a14:foregroundMark x1="52916" y1="2365" x2="53688" y2="3820"/>
                        <a14:foregroundMark x1="57461" y1="20133" x2="59177" y2="16616"/>
                        <a14:foregroundMark x1="15437" y1="86295" x2="14237" y2="88599"/>
                        <a14:foregroundMark x1="15695" y1="88599" x2="19211" y2="82717"/>
                        <a14:foregroundMark x1="22470" y1="83990" x2="96398" y2="1819"/>
                        <a14:foregroundMark x1="7376" y1="3457" x2="38851" y2="33657"/>
                        <a14:foregroundMark x1="98113" y1="14130" x2="80274" y2="57126"/>
                        <a14:foregroundMark x1="79503" y1="66404" x2="66724" y2="69375"/>
                        <a14:foregroundMark x1="28559" y1="61067" x2="35077" y2="62280"/>
                        <a14:foregroundMark x1="82847" y1="79200" x2="68439" y2="78472"/>
                        <a14:foregroundMark x1="73499" y1="61249" x2="61407" y2="65130"/>
                        <a14:foregroundMark x1="32075" y1="53608" x2="23756" y2="77198"/>
                        <a14:foregroundMark x1="67496" y1="64767" x2="73499" y2="67071"/>
                        <a14:foregroundMark x1="72041" y1="63736" x2="66209" y2="69375"/>
                        <a14:foregroundMark x1="77530" y1="79018" x2="81046" y2="89691"/>
                        <a14:foregroundMark x1="83791" y1="79867" x2="69983" y2="88053"/>
                        <a14:foregroundMark x1="75557" y1="82050" x2="75300" y2="92844"/>
                        <a14:foregroundMark x1="74528" y1="87690" x2="82333" y2="86295"/>
                        <a14:foregroundMark x1="33019" y1="62644" x2="25729" y2="68708"/>
                        <a14:foregroundMark x1="34820" y1="51607" x2="28816" y2="59066"/>
                        <a14:foregroundMark x1="34563" y1="55913" x2="29760" y2="58035"/>
                        <a14:foregroundMark x1="33276" y1="56398" x2="32504" y2="57307"/>
                        <a14:foregroundMark x1="28302" y1="68708" x2="35334" y2="68344"/>
                        <a14:foregroundMark x1="32762" y1="66404" x2="27273" y2="70649"/>
                        <a14:foregroundMark x1="32333" y1="63554" x2="21698" y2="67617"/>
                        <a14:foregroundMark x1="25300" y1="5943" x2="87050" y2="6853"/>
                        <a14:foregroundMark x1="70497" y1="7035" x2="53173" y2="4184"/>
                        <a14:foregroundMark x1="50858" y1="3275" x2="60978" y2="3820"/>
                        <a14:foregroundMark x1="62693" y1="7156" x2="56175" y2="4488"/>
                        <a14:foregroundMark x1="54374" y1="3093" x2="62950" y2="6671"/>
                        <a14:foregroundMark x1="62950" y1="9521" x2="46655" y2="2183"/>
                        <a14:foregroundMark x1="63208" y1="8793" x2="52916" y2="2547"/>
                        <a14:foregroundMark x1="63722" y1="5033" x2="53431" y2="2911"/>
                        <a14:foregroundMark x1="61407" y1="8065" x2="52144" y2="3820"/>
                        <a14:foregroundMark x1="52401" y1="2547" x2="61664" y2="6125"/>
                        <a14:foregroundMark x1="63465" y1="8065" x2="47341" y2="1698"/>
                        <a14:foregroundMark x1="47341" y1="2729" x2="61664" y2="7338"/>
                        <a14:foregroundMark x1="63465" y1="6246" x2="49400" y2="4063"/>
                        <a14:foregroundMark x1="62178" y1="4791" x2="52144" y2="3032"/>
                        <a14:foregroundMark x1="65180" y1="5700" x2="48628" y2="5518"/>
                        <a14:backgroundMark x1="80274" y1="43663" x2="80532" y2="46149"/>
                        <a14:backgroundMark x1="53859" y1="2062" x2="57118" y2="3820"/>
                        <a14:backgroundMark x1="54117" y1="2608" x2="53345" y2="3335"/>
                        <a14:backgroundMark x1="53859" y1="2608" x2="56432" y2="5458"/>
                        <a14:backgroundMark x1="62950" y1="8975" x2="60635" y2="10067"/>
                        <a14:backgroundMark x1="79503" y1="82232" x2="77273" y2="88114"/>
                        <a14:backgroundMark x1="54631" y1="2547" x2="59434" y2="6853"/>
                        <a14:backgroundMark x1="70755" y1="59794" x2="70755" y2="68526"/>
                        <a14:backgroundMark x1="80532" y1="85567" x2="73756" y2="91449"/>
                        <a14:backgroundMark x1="30274" y1="63008" x2="28045" y2="70831"/>
                        <a14:backgroundMark x1="33533" y1="52881" x2="31818" y2="58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" t="1956" b="5600"/>
          <a:stretch/>
        </p:blipFill>
        <p:spPr>
          <a:xfrm>
            <a:off x="267390" y="0"/>
            <a:ext cx="4698878" cy="633984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4" t="5465" r="13960" b="13650"/>
          <a:stretch/>
        </p:blipFill>
        <p:spPr>
          <a:xfrm rot="19474864">
            <a:off x="6977341" y="349399"/>
            <a:ext cx="911149" cy="9221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64" r="11185" b="3581"/>
          <a:stretch/>
        </p:blipFill>
        <p:spPr>
          <a:xfrm rot="304773">
            <a:off x="7920150" y="1193749"/>
            <a:ext cx="1636541" cy="19514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7" r="5834" b="9855"/>
          <a:stretch/>
        </p:blipFill>
        <p:spPr>
          <a:xfrm rot="20487148">
            <a:off x="7164026" y="3798013"/>
            <a:ext cx="1010416" cy="82174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4" t="1974" r="45987"/>
          <a:stretch/>
        </p:blipFill>
        <p:spPr>
          <a:xfrm>
            <a:off x="6295274" y="3115982"/>
            <a:ext cx="324787" cy="12200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1" r="5314" b="6374"/>
          <a:stretch/>
        </p:blipFill>
        <p:spPr>
          <a:xfrm>
            <a:off x="5656499" y="1733911"/>
            <a:ext cx="722671" cy="96245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6" t="1679" r="20548" b="11829"/>
          <a:stretch/>
        </p:blipFill>
        <p:spPr>
          <a:xfrm>
            <a:off x="10471345" y="2834586"/>
            <a:ext cx="626326" cy="81839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0" r="12365" b="10556"/>
          <a:stretch/>
        </p:blipFill>
        <p:spPr>
          <a:xfrm>
            <a:off x="8883445" y="4208883"/>
            <a:ext cx="1327355" cy="11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14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40157 -0.0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0612 0.04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29154 0.087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2045 -0.042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66316 0.15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4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44271 -0.056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57018 0.068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3459523" y="5112913"/>
            <a:ext cx="5079170" cy="117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9311425" y="-12866"/>
            <a:ext cx="2880575" cy="11462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21044" l="26179" r="629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04" t="41" r="40576" b="77008"/>
          <a:stretch/>
        </p:blipFill>
        <p:spPr>
          <a:xfrm>
            <a:off x="-160342" y="-94746"/>
            <a:ext cx="6328233" cy="6105832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6" t="1812" r="39301" b="78566"/>
          <a:stretch/>
        </p:blipFill>
        <p:spPr>
          <a:xfrm rot="1415472">
            <a:off x="5529650" y="1940488"/>
            <a:ext cx="3046204" cy="193441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41" t="34134" r="56340" b="59329"/>
          <a:stretch/>
        </p:blipFill>
        <p:spPr>
          <a:xfrm>
            <a:off x="9698526" y="1648316"/>
            <a:ext cx="1060974" cy="35365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31" t="33393" r="15055" b="56913"/>
          <a:stretch/>
        </p:blipFill>
        <p:spPr>
          <a:xfrm rot="405094">
            <a:off x="4402683" y="302535"/>
            <a:ext cx="1211205" cy="52787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8" t="5554" r="23511" b="3479"/>
          <a:stretch/>
        </p:blipFill>
        <p:spPr>
          <a:xfrm>
            <a:off x="8209955" y="245398"/>
            <a:ext cx="1061884" cy="145836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455" b="42545" l="31212" r="7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78" t="10419" r="28612" b="56032"/>
          <a:stretch/>
        </p:blipFill>
        <p:spPr>
          <a:xfrm>
            <a:off x="8865872" y="2564406"/>
            <a:ext cx="1860812" cy="134391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4909" b="100000" l="1212" r="412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0" t="52357" r="64438" b="7109"/>
          <a:stretch/>
        </p:blipFill>
        <p:spPr>
          <a:xfrm>
            <a:off x="6050848" y="4568319"/>
            <a:ext cx="1466033" cy="162452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25" r="56820" b="75511"/>
          <a:stretch/>
        </p:blipFill>
        <p:spPr>
          <a:xfrm rot="21320637">
            <a:off x="6808900" y="265257"/>
            <a:ext cx="1151603" cy="66367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8" t="2800" b="76791"/>
          <a:stretch/>
        </p:blipFill>
        <p:spPr>
          <a:xfrm rot="408688">
            <a:off x="5364683" y="3933336"/>
            <a:ext cx="1183140" cy="67842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03" r="65115" b="34693"/>
          <a:stretch/>
        </p:blipFill>
        <p:spPr>
          <a:xfrm>
            <a:off x="10759500" y="2900832"/>
            <a:ext cx="930377" cy="1386349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49" t="29969" r="7405" b="49179"/>
          <a:stretch/>
        </p:blipFill>
        <p:spPr>
          <a:xfrm>
            <a:off x="7303373" y="3997021"/>
            <a:ext cx="1460092" cy="693174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96" t="56433" r="46313" b="3193"/>
          <a:stretch/>
        </p:blipFill>
        <p:spPr>
          <a:xfrm rot="21126962">
            <a:off x="4978240" y="714979"/>
            <a:ext cx="700773" cy="135681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29" t="55102" b="2750"/>
          <a:stretch/>
        </p:blipFill>
        <p:spPr>
          <a:xfrm rot="614504">
            <a:off x="11018486" y="1245561"/>
            <a:ext cx="777977" cy="1401097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62" t="7708" r="41082" b="13486"/>
          <a:stretch/>
        </p:blipFill>
        <p:spPr>
          <a:xfrm rot="19624648">
            <a:off x="6373854" y="111862"/>
            <a:ext cx="555617" cy="170086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3684" y="4679530"/>
            <a:ext cx="1504410" cy="15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18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4332 0.2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31602 -0.28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09245 0.15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8411 -0.3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66653 -0.0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8606 -0.15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1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42291 -0.07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55104 0.079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34987 0.16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ilustrace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530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Metodický pokyn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I</a:t>
            </a:r>
            <a:r>
              <a:rPr lang="cs-CZ" dirty="0" smtClean="0"/>
              <a:t>ntegrovaný blok: </a:t>
            </a:r>
            <a:r>
              <a:rPr lang="cs-CZ" dirty="0"/>
              <a:t> </a:t>
            </a:r>
            <a:r>
              <a:rPr lang="cs-CZ" dirty="0" smtClean="0"/>
              <a:t>Poznávací schopnosti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cs-CZ" b="1" dirty="0"/>
          </a:p>
          <a:p>
            <a:r>
              <a:rPr lang="cs-CZ" b="1" dirty="0"/>
              <a:t>Popis</a:t>
            </a:r>
          </a:p>
          <a:p>
            <a:r>
              <a:rPr lang="cs-CZ" dirty="0" smtClean="0"/>
              <a:t>Děti se seznamují se základními vnitřními orgány lidského těla a s jednotlivými částmi obličeje</a:t>
            </a:r>
            <a:endParaRPr lang="cs-CZ" b="1" dirty="0"/>
          </a:p>
          <a:p>
            <a:r>
              <a:rPr lang="cs-CZ" dirty="0" smtClean="0"/>
              <a:t>Rozvoj slovní zásoby, zrakového vnímání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124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Studijní materiály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Povinné </a:t>
            </a:r>
            <a:r>
              <a:rPr lang="cs-CZ" b="1" dirty="0"/>
              <a:t>materiály, pomůcky a technické vybavení</a:t>
            </a:r>
          </a:p>
          <a:p>
            <a:pPr lvl="0"/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u="sng" dirty="0">
                <a:hlinkClick r:id="rId2"/>
              </a:rPr>
              <a:t>www.dumy.cz</a:t>
            </a:r>
            <a:endParaRPr lang="cs-CZ" dirty="0"/>
          </a:p>
          <a:p>
            <a:pPr lvl="0"/>
            <a:r>
              <a:rPr lang="cs-CZ" dirty="0"/>
              <a:t>Dotyková obrazovka, připojená k PC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Nepovinné materiály</a:t>
            </a:r>
          </a:p>
          <a:p>
            <a:r>
              <a:rPr lang="cs-CZ" dirty="0"/>
              <a:t>Didaktický kufřík - KUMUČ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80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040" y="479861"/>
            <a:ext cx="9509760" cy="108813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Práce </a:t>
            </a:r>
            <a:r>
              <a:rPr lang="cs-CZ" b="1" dirty="0"/>
              <a:t>s interaktivním výukovým materiálem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183000"/>
            <a:ext cx="9863328" cy="4693544"/>
          </a:xfrm>
        </p:spPr>
        <p:txBody>
          <a:bodyPr>
            <a:normAutofit/>
          </a:bodyPr>
          <a:lstStyle/>
          <a:p>
            <a:r>
              <a:rPr lang="cs-CZ" dirty="0" smtClean="0"/>
              <a:t>Na snímku č. 2 se děti seznámí se základními vnitřními orgány lidského těla,  pomocí animace se ten orgán, o kterém právě hovoříme a na který  klikneme, zvětší</a:t>
            </a:r>
          </a:p>
          <a:p>
            <a:r>
              <a:rPr lang="cs-CZ" dirty="0" smtClean="0"/>
              <a:t>Na snímku č. 3 děti pomocí animace umisťují jednotlivé orgány do připraveného obrysu </a:t>
            </a:r>
            <a:r>
              <a:rPr lang="cs-CZ" dirty="0" smtClean="0"/>
              <a:t>těla </a:t>
            </a:r>
            <a:r>
              <a:rPr lang="cs-CZ" dirty="0" smtClean="0"/>
              <a:t>dle diktátu učitelky (mozek, srdce, plíce, játra, žaludek, střeva, trubice vedoucí do žaludku)</a:t>
            </a:r>
          </a:p>
          <a:p>
            <a:r>
              <a:rPr lang="cs-CZ" dirty="0" smtClean="0"/>
              <a:t>Na snímku č. 4 </a:t>
            </a:r>
            <a:r>
              <a:rPr lang="cs-CZ" dirty="0"/>
              <a:t>děti </a:t>
            </a:r>
            <a:r>
              <a:rPr lang="cs-CZ" dirty="0" smtClean="0"/>
              <a:t>pomocí animace vybírají orgány, které patří na obličej (vhodné pro mladší děti)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08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43840"/>
            <a:ext cx="9509760" cy="1088136"/>
          </a:xfrm>
        </p:spPr>
        <p:txBody>
          <a:bodyPr/>
          <a:lstStyle/>
          <a:p>
            <a:r>
              <a:rPr lang="cs-CZ" b="1" dirty="0"/>
              <a:t>Práce s didaktickým kufříkem KUMUČ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0704" y="999744"/>
            <a:ext cx="10290048" cy="562965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Kolik vzduchu se nám vejde do plic – nafukování mikrotenového sáčku, foukání do peříčka či pingpongového míčku</a:t>
            </a:r>
          </a:p>
          <a:p>
            <a:pPr lvl="0"/>
            <a:r>
              <a:rPr lang="cs-CZ" dirty="0"/>
              <a:t>Model plic – uříznutá 2 l PET lahev </a:t>
            </a:r>
            <a:r>
              <a:rPr lang="cs-CZ" dirty="0" smtClean="0"/>
              <a:t>(použijeme horní </a:t>
            </a:r>
            <a:r>
              <a:rPr lang="cs-CZ" dirty="0"/>
              <a:t>část), dva nafukovací balónky, gumička -  horní balónek symbolizuje plíce a převlíkneme ho přes hrdlo lahve(zevnitř); druhý balónek symbolizuje bránici, ten </a:t>
            </a:r>
            <a:r>
              <a:rPr lang="cs-CZ" dirty="0" smtClean="0"/>
              <a:t>ustřihneme</a:t>
            </a:r>
            <a:r>
              <a:rPr lang="cs-CZ" dirty="0"/>
              <a:t>, navlékneme na </a:t>
            </a:r>
            <a:r>
              <a:rPr lang="cs-CZ" dirty="0" smtClean="0"/>
              <a:t>spodní </a:t>
            </a:r>
            <a:r>
              <a:rPr lang="cs-CZ" dirty="0"/>
              <a:t>část </a:t>
            </a:r>
            <a:r>
              <a:rPr lang="cs-CZ" dirty="0" smtClean="0"/>
              <a:t>uříznuté lahve a </a:t>
            </a:r>
            <a:r>
              <a:rPr lang="cs-CZ" dirty="0"/>
              <a:t>zajistíme gumičkou. Přitáhneme-li dolní balónek k sobě, balónek uvnitř lahve se sám nafoukne, pustíme-li dolní, uvnitř se sfoukne.</a:t>
            </a:r>
          </a:p>
          <a:p>
            <a:pPr lvl="0"/>
            <a:r>
              <a:rPr lang="cs-CZ" dirty="0"/>
              <a:t>Srdce – děti jsou v klidu a rukou se snaží „poslouchat“ své srdce; následuje honička  - děti si opět „poslechnou své srdce</a:t>
            </a:r>
          </a:p>
          <a:p>
            <a:r>
              <a:rPr lang="cs-CZ" dirty="0"/>
              <a:t> </a:t>
            </a:r>
            <a:r>
              <a:rPr lang="cs-CZ" dirty="0" smtClean="0"/>
              <a:t>Srdce je sval, uvnitř svalu je krev, kterou srdce posílá cestičkami (cévami) do celého těla – naplníme nafukovací balónek vodou, do otvoru vsuneme brčko (cévu) a gumičkou nebo provázkem přivážeme balónek k brčku – když dítě zmáčkne balónek, vystříkne voda (krev) brčkem (cévou)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86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48-PPTvzor.potx" id="{BEAA49EE-7AE4-44BA-8526-6F4ED2428C66}" vid="{21787010-6216-4E42-AF3D-8126B149DC11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48-PPTvzor</Template>
  <TotalTime>0</TotalTime>
  <Words>657</Words>
  <Application>Microsoft Office PowerPoint</Application>
  <PresentationFormat>Vlastní</PresentationFormat>
  <Paragraphs>70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Sheer Green 16x9</vt:lpstr>
      <vt:lpstr>Tělo – vnitřní orgány</vt:lpstr>
      <vt:lpstr>Snímek 2</vt:lpstr>
      <vt:lpstr>Snímek 3</vt:lpstr>
      <vt:lpstr>Snímek 4</vt:lpstr>
      <vt:lpstr>Použité odkazy</vt:lpstr>
      <vt:lpstr>Metodický pokyn Integrovaný blok:  Poznávací schopnosti</vt:lpstr>
      <vt:lpstr>Studijní materiály </vt:lpstr>
      <vt:lpstr>   Práce s interaktivním výukovým materiálem </vt:lpstr>
      <vt:lpstr>Práce s didaktickým kufříkem KUMUČ </vt:lpstr>
      <vt:lpstr>Snímek 10</vt:lpstr>
      <vt:lpstr>Prvky polytechnické výchovy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2014-08-05T12:38:58Z</dcterms:created>
  <dcterms:modified xsi:type="dcterms:W3CDTF">2015-05-17T19:57:42Z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