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72" r:id="rId3"/>
    <p:sldId id="284" r:id="rId4"/>
    <p:sldId id="282" r:id="rId5"/>
    <p:sldId id="275" r:id="rId6"/>
    <p:sldId id="276" r:id="rId7"/>
    <p:sldId id="277" r:id="rId8"/>
    <p:sldId id="278" r:id="rId9"/>
    <p:sldId id="279" r:id="rId10"/>
    <p:sldId id="280" r:id="rId11"/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EF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7" autoAdjust="0"/>
    <p:restoredTop sz="94660"/>
  </p:normalViewPr>
  <p:slideViewPr>
    <p:cSldViewPr snapToGrid="0">
      <p:cViewPr varScale="1">
        <p:scale>
          <a:sx n="79" d="100"/>
          <a:sy n="79" d="100"/>
        </p:scale>
        <p:origin x="240" y="78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19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cs-CZ" smtClean="0"/>
              <a:t>17. 5. 2015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Tento projekt je spolufinancován Evropským sociálním fondem a státním rozpočtem České republiky.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cs-CZ" smtClean="0"/>
              <a:t>17. 5. 2015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Tento projekt je spolufinancován Evropským sociálním fondem a státním rozpočtem České republiky.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041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4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7" name="Obdélník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" name="Obdélník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Obdélník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" name="Obdélník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11476762" y="0"/>
            <a:ext cx="746886" cy="6858000"/>
            <a:chOff x="11476762" y="0"/>
            <a:chExt cx="746886" cy="6858000"/>
          </a:xfrm>
        </p:grpSpPr>
        <p:sp>
          <p:nvSpPr>
            <p:cNvPr id="15" name="Obdélník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6" name="Obdélník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7" name="Skupina 16"/>
          <p:cNvGrpSpPr/>
          <p:nvPr/>
        </p:nvGrpSpPr>
        <p:grpSpPr>
          <a:xfrm flipV="1">
            <a:off x="0" y="6144768"/>
            <a:ext cx="12188825" cy="713232"/>
            <a:chOff x="0" y="0"/>
            <a:chExt cx="12188825" cy="713232"/>
          </a:xfrm>
        </p:grpSpPr>
        <p:sp>
          <p:nvSpPr>
            <p:cNvPr id="18" name="Obdélník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9" name="Obdélník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5400" y="805068"/>
            <a:ext cx="9601200" cy="1904337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5400" y="2755129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97" y="4793914"/>
            <a:ext cx="6120000" cy="1337336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721" y="3633352"/>
            <a:ext cx="2627382" cy="1253613"/>
          </a:xfrm>
          <a:prstGeom prst="rect">
            <a:avLst/>
          </a:prstGeom>
        </p:spPr>
      </p:pic>
      <p:sp>
        <p:nvSpPr>
          <p:cNvPr id="22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802772" y="6291470"/>
            <a:ext cx="7159752" cy="237744"/>
          </a:xfrm>
        </p:spPr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1120" y="1673352"/>
            <a:ext cx="9509760" cy="35248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6"/>
          <p:cNvGrpSpPr/>
          <p:nvPr/>
        </p:nvGrpSpPr>
        <p:grpSpPr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Obdélník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" name="Obdélník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16736" y="0"/>
            <a:ext cx="12188825" cy="548640"/>
            <a:chOff x="0" y="0"/>
            <a:chExt cx="12188825" cy="713232"/>
          </a:xfrm>
        </p:grpSpPr>
        <p:sp>
          <p:nvSpPr>
            <p:cNvPr id="12" name="Obdélník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" name="Obdélník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1188720"/>
            <a:ext cx="9601200" cy="1375576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2618762"/>
            <a:ext cx="960120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97" y="4793914"/>
            <a:ext cx="6120000" cy="1337336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457" y="3587628"/>
            <a:ext cx="2627382" cy="125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41120" y="1673352"/>
            <a:ext cx="4572000" cy="351487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78880" y="1673352"/>
            <a:ext cx="4572000" cy="351487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4112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341120" y="2441448"/>
            <a:ext cx="4572000" cy="27368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888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8880" y="2441448"/>
            <a:ext cx="4572000" cy="27368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872" y="5196694"/>
            <a:ext cx="5040000" cy="110133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444" y="0"/>
            <a:ext cx="2627382" cy="125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6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9" name="Obdélník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" name="Obdélník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8640" y="1005840"/>
            <a:ext cx="7223760" cy="41625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962108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48640" y="548640"/>
            <a:ext cx="6675120" cy="5760720"/>
          </a:xfrm>
          <a:noFill/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582783" y="6387435"/>
            <a:ext cx="7159752" cy="237744"/>
          </a:xfrm>
        </p:spPr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  <p:grpSp>
        <p:nvGrpSpPr>
          <p:cNvPr id="8" name="Skupina 6"/>
          <p:cNvGrpSpPr/>
          <p:nvPr/>
        </p:nvGrpSpPr>
        <p:grpSpPr>
          <a:xfrm>
            <a:off x="0" y="0"/>
            <a:ext cx="7772400" cy="548640"/>
            <a:chOff x="0" y="0"/>
            <a:chExt cx="12188825" cy="713232"/>
          </a:xfrm>
        </p:grpSpPr>
        <p:sp>
          <p:nvSpPr>
            <p:cNvPr id="9" name="Obdélník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" name="Obdélník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1" name="Skupina 10"/>
          <p:cNvGrpSpPr/>
          <p:nvPr/>
        </p:nvGrpSpPr>
        <p:grpSpPr>
          <a:xfrm flipV="1">
            <a:off x="0" y="6309360"/>
            <a:ext cx="7772400" cy="548640"/>
            <a:chOff x="0" y="0"/>
            <a:chExt cx="12188825" cy="713232"/>
          </a:xfrm>
        </p:grpSpPr>
        <p:sp>
          <p:nvSpPr>
            <p:cNvPr id="12" name="Obdélník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" name="Obdélník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4" name="Skupina 13"/>
          <p:cNvGrpSpPr/>
          <p:nvPr/>
        </p:nvGrpSpPr>
        <p:grpSpPr>
          <a:xfrm rot="5400000" flipV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15" name="Obdélník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6" name="Obdélník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7" name="Skupina 16"/>
          <p:cNvGrpSpPr/>
          <p:nvPr/>
        </p:nvGrpSpPr>
        <p:grpSpPr>
          <a:xfrm rot="16200000" flipH="1" flipV="1">
            <a:off x="4069079" y="3154681"/>
            <a:ext cx="6858000" cy="548640"/>
            <a:chOff x="0" y="0"/>
            <a:chExt cx="12188825" cy="713232"/>
          </a:xfrm>
        </p:grpSpPr>
        <p:sp>
          <p:nvSpPr>
            <p:cNvPr id="18" name="Obdélník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9" name="Obdélník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pic>
        <p:nvPicPr>
          <p:cNvPr id="20" name="Obrázek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199" y="5207144"/>
            <a:ext cx="5040000" cy="1101335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444" y="0"/>
            <a:ext cx="2627382" cy="125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6"/>
          <p:cNvGrpSpPr/>
          <p:nvPr/>
        </p:nvGrpSpPr>
        <p:grpSpPr bwMode="auto"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Obdélník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" name="Obdélník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872" y="5196694"/>
            <a:ext cx="5040000" cy="110133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444" y="0"/>
            <a:ext cx="2627382" cy="125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2.wdp"/><Relationship Id="rId18" Type="http://schemas.microsoft.com/office/2007/relationships/hdphoto" Target="../media/hdphoto4.wdp"/><Relationship Id="rId3" Type="http://schemas.microsoft.com/office/2007/relationships/hdphoto" Target="../media/hdphoto1.wdp"/><Relationship Id="rId21" Type="http://schemas.microsoft.com/office/2007/relationships/hdphoto" Target="../media/hdphoto5.wdp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6.png"/><Relationship Id="rId2" Type="http://schemas.openxmlformats.org/officeDocument/2006/relationships/image" Target="../media/image4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microsoft.com/office/2007/relationships/hdphoto" Target="../media/hdphoto6.wdp"/><Relationship Id="rId5" Type="http://schemas.openxmlformats.org/officeDocument/2006/relationships/image" Target="../media/image6.png"/><Relationship Id="rId15" Type="http://schemas.microsoft.com/office/2007/relationships/hdphoto" Target="../media/hdphoto3.wdp"/><Relationship Id="rId23" Type="http://schemas.openxmlformats.org/officeDocument/2006/relationships/image" Target="../media/image20.png"/><Relationship Id="rId10" Type="http://schemas.openxmlformats.org/officeDocument/2006/relationships/image" Target="../media/image11.png"/><Relationship Id="rId19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microsoft.com/office/2007/relationships/hdphoto" Target="../media/hdphoto2.wdp"/><Relationship Id="rId26" Type="http://schemas.microsoft.com/office/2007/relationships/hdphoto" Target="../media/hdphoto10.wdp"/><Relationship Id="rId3" Type="http://schemas.microsoft.com/office/2007/relationships/hdphoto" Target="../media/hdphoto1.wdp"/><Relationship Id="rId21" Type="http://schemas.microsoft.com/office/2007/relationships/hdphoto" Target="../media/hdphoto8.wdp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3.png"/><Relationship Id="rId25" Type="http://schemas.openxmlformats.org/officeDocument/2006/relationships/image" Target="../media/image38.png"/><Relationship Id="rId2" Type="http://schemas.openxmlformats.org/officeDocument/2006/relationships/image" Target="../media/image21.png"/><Relationship Id="rId16" Type="http://schemas.openxmlformats.org/officeDocument/2006/relationships/image" Target="../media/image32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openxmlformats.org/officeDocument/2006/relationships/image" Target="../media/image28.png"/><Relationship Id="rId24" Type="http://schemas.microsoft.com/office/2007/relationships/hdphoto" Target="../media/hdphoto9.wdp"/><Relationship Id="rId5" Type="http://schemas.openxmlformats.org/officeDocument/2006/relationships/image" Target="../media/image23.png"/><Relationship Id="rId15" Type="http://schemas.microsoft.com/office/2007/relationships/hdphoto" Target="../media/hdphoto3.wdp"/><Relationship Id="rId23" Type="http://schemas.openxmlformats.org/officeDocument/2006/relationships/image" Target="../media/image37.png"/><Relationship Id="rId10" Type="http://schemas.openxmlformats.org/officeDocument/2006/relationships/image" Target="../media/image27.png"/><Relationship Id="rId19" Type="http://schemas.openxmlformats.org/officeDocument/2006/relationships/image" Target="../media/image34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umy.cz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6000" b="0" i="1" dirty="0" smtClean="0">
                <a:solidFill>
                  <a:srgbClr val="624D38">
                    <a:lumMod val="75000"/>
                  </a:srgbClr>
                </a:solidFill>
                <a:latin typeface="Comic Sans MS" panose="030F0702030302020204" pitchFamily="66" charset="0"/>
              </a:rPr>
              <a:t>Tělo - kostra</a:t>
            </a:r>
            <a:endParaRPr lang="cs-CZ" sz="6000" b="0" i="1" dirty="0">
              <a:solidFill>
                <a:srgbClr val="624D38">
                  <a:lumMod val="75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4000" dirty="0" smtClean="0">
                <a:latin typeface="Comic Sans MS" panose="030F0702030302020204" pitchFamily="66" charset="0"/>
              </a:rPr>
              <a:t>Lidské tělo</a:t>
            </a:r>
            <a:endParaRPr lang="cs-CZ" sz="4000" b="0" i="0" baseline="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54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Projekt CZ.1.07/1.3.00/48.0075 je spolufinancován Evropským sociálním fondem a státním rozpočtem České republiky.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>
                <a:solidFill>
                  <a:prstClr val="black"/>
                </a:solidFill>
              </a:rPr>
              <a:pPr/>
              <a:t>10</a:t>
            </a:fld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921041" y="1118395"/>
            <a:ext cx="7513903" cy="4066669"/>
            <a:chOff x="3057284" y="750955"/>
            <a:chExt cx="4242876" cy="3500865"/>
          </a:xfrm>
        </p:grpSpPr>
        <p:sp>
          <p:nvSpPr>
            <p:cNvPr id="6" name="Volný tvar 5"/>
            <p:cNvSpPr/>
            <p:nvPr/>
          </p:nvSpPr>
          <p:spPr>
            <a:xfrm>
              <a:off x="3057284" y="2216595"/>
              <a:ext cx="1532940" cy="1316297"/>
            </a:xfrm>
            <a:custGeom>
              <a:avLst/>
              <a:gdLst>
                <a:gd name="connsiteX0" fmla="*/ 0 w 1532940"/>
                <a:gd name="connsiteY0" fmla="*/ 658149 h 1316297"/>
                <a:gd name="connsiteX1" fmla="*/ 329074 w 1532940"/>
                <a:gd name="connsiteY1" fmla="*/ 0 h 1316297"/>
                <a:gd name="connsiteX2" fmla="*/ 1203866 w 1532940"/>
                <a:gd name="connsiteY2" fmla="*/ 0 h 1316297"/>
                <a:gd name="connsiteX3" fmla="*/ 1532940 w 1532940"/>
                <a:gd name="connsiteY3" fmla="*/ 658149 h 1316297"/>
                <a:gd name="connsiteX4" fmla="*/ 1203866 w 1532940"/>
                <a:gd name="connsiteY4" fmla="*/ 1316297 h 1316297"/>
                <a:gd name="connsiteX5" fmla="*/ 329074 w 1532940"/>
                <a:gd name="connsiteY5" fmla="*/ 1316297 h 1316297"/>
                <a:gd name="connsiteX6" fmla="*/ 0 w 1532940"/>
                <a:gd name="connsiteY6" fmla="*/ 658149 h 131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2940" h="1316297">
                  <a:moveTo>
                    <a:pt x="0" y="658149"/>
                  </a:moveTo>
                  <a:lnTo>
                    <a:pt x="329074" y="0"/>
                  </a:lnTo>
                  <a:lnTo>
                    <a:pt x="1203866" y="0"/>
                  </a:lnTo>
                  <a:lnTo>
                    <a:pt x="1532940" y="658149"/>
                  </a:lnTo>
                  <a:lnTo>
                    <a:pt x="1203866" y="1316297"/>
                  </a:lnTo>
                  <a:lnTo>
                    <a:pt x="329074" y="1316297"/>
                  </a:lnTo>
                  <a:lnTo>
                    <a:pt x="0" y="65814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7436" tIns="216581" rIns="237436" bIns="216581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b="1" dirty="0">
                  <a:solidFill>
                    <a:schemeClr val="tx1"/>
                  </a:solidFill>
                </a:rPr>
                <a:t>Vnímat vliv techniky na společnost a přírodu</a:t>
              </a:r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4377271" y="1477325"/>
              <a:ext cx="1532940" cy="1316297"/>
            </a:xfrm>
            <a:custGeom>
              <a:avLst/>
              <a:gdLst>
                <a:gd name="connsiteX0" fmla="*/ 0 w 1532940"/>
                <a:gd name="connsiteY0" fmla="*/ 658149 h 1316297"/>
                <a:gd name="connsiteX1" fmla="*/ 329074 w 1532940"/>
                <a:gd name="connsiteY1" fmla="*/ 0 h 1316297"/>
                <a:gd name="connsiteX2" fmla="*/ 1203866 w 1532940"/>
                <a:gd name="connsiteY2" fmla="*/ 0 h 1316297"/>
                <a:gd name="connsiteX3" fmla="*/ 1532940 w 1532940"/>
                <a:gd name="connsiteY3" fmla="*/ 658149 h 1316297"/>
                <a:gd name="connsiteX4" fmla="*/ 1203866 w 1532940"/>
                <a:gd name="connsiteY4" fmla="*/ 1316297 h 1316297"/>
                <a:gd name="connsiteX5" fmla="*/ 329074 w 1532940"/>
                <a:gd name="connsiteY5" fmla="*/ 1316297 h 1316297"/>
                <a:gd name="connsiteX6" fmla="*/ 0 w 1532940"/>
                <a:gd name="connsiteY6" fmla="*/ 658149 h 131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2940" h="1316297">
                  <a:moveTo>
                    <a:pt x="0" y="658149"/>
                  </a:moveTo>
                  <a:lnTo>
                    <a:pt x="329074" y="0"/>
                  </a:lnTo>
                  <a:lnTo>
                    <a:pt x="1203866" y="0"/>
                  </a:lnTo>
                  <a:lnTo>
                    <a:pt x="1532940" y="658149"/>
                  </a:lnTo>
                  <a:lnTo>
                    <a:pt x="1203866" y="1316297"/>
                  </a:lnTo>
                  <a:lnTo>
                    <a:pt x="329074" y="1316297"/>
                  </a:lnTo>
                  <a:lnTo>
                    <a:pt x="0" y="65814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7436" tIns="216581" rIns="237436" bIns="216581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b="1" dirty="0">
                  <a:solidFill>
                    <a:schemeClr val="tx1"/>
                  </a:solidFill>
                </a:rPr>
                <a:t>Směrovat </a:t>
              </a:r>
            </a:p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b="1" dirty="0">
                  <a:solidFill>
                    <a:schemeClr val="tx1"/>
                  </a:solidFill>
                </a:rPr>
                <a:t>děti k získávání základních pracovních dovedností a návyků</a:t>
              </a:r>
            </a:p>
          </p:txBody>
        </p:sp>
        <p:sp>
          <p:nvSpPr>
            <p:cNvPr id="14" name="Volný tvar 13"/>
            <p:cNvSpPr/>
            <p:nvPr/>
          </p:nvSpPr>
          <p:spPr>
            <a:xfrm>
              <a:off x="3058097" y="753932"/>
              <a:ext cx="1532940" cy="1316297"/>
            </a:xfrm>
            <a:custGeom>
              <a:avLst/>
              <a:gdLst>
                <a:gd name="connsiteX0" fmla="*/ 0 w 1532940"/>
                <a:gd name="connsiteY0" fmla="*/ 658149 h 1316297"/>
                <a:gd name="connsiteX1" fmla="*/ 329074 w 1532940"/>
                <a:gd name="connsiteY1" fmla="*/ 0 h 1316297"/>
                <a:gd name="connsiteX2" fmla="*/ 1203866 w 1532940"/>
                <a:gd name="connsiteY2" fmla="*/ 0 h 1316297"/>
                <a:gd name="connsiteX3" fmla="*/ 1532940 w 1532940"/>
                <a:gd name="connsiteY3" fmla="*/ 658149 h 1316297"/>
                <a:gd name="connsiteX4" fmla="*/ 1203866 w 1532940"/>
                <a:gd name="connsiteY4" fmla="*/ 1316297 h 1316297"/>
                <a:gd name="connsiteX5" fmla="*/ 329074 w 1532940"/>
                <a:gd name="connsiteY5" fmla="*/ 1316297 h 1316297"/>
                <a:gd name="connsiteX6" fmla="*/ 0 w 1532940"/>
                <a:gd name="connsiteY6" fmla="*/ 658149 h 131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2940" h="1316297">
                  <a:moveTo>
                    <a:pt x="0" y="658149"/>
                  </a:moveTo>
                  <a:lnTo>
                    <a:pt x="329074" y="0"/>
                  </a:lnTo>
                  <a:lnTo>
                    <a:pt x="1203866" y="0"/>
                  </a:lnTo>
                  <a:lnTo>
                    <a:pt x="1532940" y="658149"/>
                  </a:lnTo>
                  <a:lnTo>
                    <a:pt x="1203866" y="1316297"/>
                  </a:lnTo>
                  <a:lnTo>
                    <a:pt x="329074" y="1316297"/>
                  </a:lnTo>
                  <a:lnTo>
                    <a:pt x="0" y="65814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7436" tIns="216581" rIns="237436" bIns="216581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b="1" dirty="0" smtClean="0">
                  <a:solidFill>
                    <a:schemeClr val="tx1"/>
                  </a:solidFill>
                </a:rPr>
                <a:t>Chápat </a:t>
              </a:r>
              <a:r>
                <a:rPr lang="cs-CZ" sz="1600" b="1" dirty="0">
                  <a:solidFill>
                    <a:schemeClr val="tx1"/>
                  </a:solidFill>
                </a:rPr>
                <a:t>p</a:t>
              </a:r>
              <a:r>
                <a:rPr lang="cs-CZ" sz="1600" b="1" dirty="0" smtClean="0">
                  <a:solidFill>
                    <a:schemeClr val="tx1"/>
                  </a:solidFill>
                </a:rPr>
                <a:t>ostavení techniky a technických oborů v životě lidstva jako devízu</a:t>
              </a:r>
              <a:endParaRPr lang="cs-CZ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5695633" y="750955"/>
              <a:ext cx="1532940" cy="1316297"/>
            </a:xfrm>
            <a:custGeom>
              <a:avLst/>
              <a:gdLst>
                <a:gd name="connsiteX0" fmla="*/ 0 w 1532940"/>
                <a:gd name="connsiteY0" fmla="*/ 658149 h 1316297"/>
                <a:gd name="connsiteX1" fmla="*/ 329074 w 1532940"/>
                <a:gd name="connsiteY1" fmla="*/ 0 h 1316297"/>
                <a:gd name="connsiteX2" fmla="*/ 1203866 w 1532940"/>
                <a:gd name="connsiteY2" fmla="*/ 0 h 1316297"/>
                <a:gd name="connsiteX3" fmla="*/ 1532940 w 1532940"/>
                <a:gd name="connsiteY3" fmla="*/ 658149 h 1316297"/>
                <a:gd name="connsiteX4" fmla="*/ 1203866 w 1532940"/>
                <a:gd name="connsiteY4" fmla="*/ 1316297 h 1316297"/>
                <a:gd name="connsiteX5" fmla="*/ 329074 w 1532940"/>
                <a:gd name="connsiteY5" fmla="*/ 1316297 h 1316297"/>
                <a:gd name="connsiteX6" fmla="*/ 0 w 1532940"/>
                <a:gd name="connsiteY6" fmla="*/ 658149 h 131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2940" h="1316297">
                  <a:moveTo>
                    <a:pt x="0" y="658149"/>
                  </a:moveTo>
                  <a:lnTo>
                    <a:pt x="329074" y="0"/>
                  </a:lnTo>
                  <a:lnTo>
                    <a:pt x="1203866" y="0"/>
                  </a:lnTo>
                  <a:lnTo>
                    <a:pt x="1532940" y="658149"/>
                  </a:lnTo>
                  <a:lnTo>
                    <a:pt x="1203866" y="1316297"/>
                  </a:lnTo>
                  <a:lnTo>
                    <a:pt x="329074" y="1316297"/>
                  </a:lnTo>
                  <a:lnTo>
                    <a:pt x="0" y="65814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7436" tIns="216581" rIns="237436" bIns="216581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b="1" dirty="0">
                  <a:solidFill>
                    <a:schemeClr val="tx1"/>
                  </a:solidFill>
                </a:rPr>
                <a:t>Učit děti základním poznatkům o technice</a:t>
              </a:r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5695633" y="2135474"/>
              <a:ext cx="1604527" cy="1441328"/>
            </a:xfrm>
            <a:custGeom>
              <a:avLst/>
              <a:gdLst>
                <a:gd name="connsiteX0" fmla="*/ 0 w 1532940"/>
                <a:gd name="connsiteY0" fmla="*/ 658149 h 1316297"/>
                <a:gd name="connsiteX1" fmla="*/ 329074 w 1532940"/>
                <a:gd name="connsiteY1" fmla="*/ 0 h 1316297"/>
                <a:gd name="connsiteX2" fmla="*/ 1203866 w 1532940"/>
                <a:gd name="connsiteY2" fmla="*/ 0 h 1316297"/>
                <a:gd name="connsiteX3" fmla="*/ 1532940 w 1532940"/>
                <a:gd name="connsiteY3" fmla="*/ 658149 h 1316297"/>
                <a:gd name="connsiteX4" fmla="*/ 1203866 w 1532940"/>
                <a:gd name="connsiteY4" fmla="*/ 1316297 h 1316297"/>
                <a:gd name="connsiteX5" fmla="*/ 329074 w 1532940"/>
                <a:gd name="connsiteY5" fmla="*/ 1316297 h 1316297"/>
                <a:gd name="connsiteX6" fmla="*/ 0 w 1532940"/>
                <a:gd name="connsiteY6" fmla="*/ 658149 h 131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2940" h="1316297">
                  <a:moveTo>
                    <a:pt x="0" y="658149"/>
                  </a:moveTo>
                  <a:lnTo>
                    <a:pt x="329074" y="0"/>
                  </a:lnTo>
                  <a:lnTo>
                    <a:pt x="1203866" y="0"/>
                  </a:lnTo>
                  <a:lnTo>
                    <a:pt x="1532940" y="658149"/>
                  </a:lnTo>
                  <a:lnTo>
                    <a:pt x="1203866" y="1316297"/>
                  </a:lnTo>
                  <a:lnTo>
                    <a:pt x="329074" y="1316297"/>
                  </a:lnTo>
                  <a:lnTo>
                    <a:pt x="0" y="65814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7436" tIns="216581" rIns="237436" bIns="216581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b="1" dirty="0">
                  <a:solidFill>
                    <a:schemeClr val="tx1"/>
                  </a:solidFill>
                </a:rPr>
                <a:t>Vést děti ke kooperativnímu hodnocení a sebehodnocení</a:t>
              </a:r>
            </a:p>
          </p:txBody>
        </p:sp>
        <p:sp>
          <p:nvSpPr>
            <p:cNvPr id="30" name="Volný tvar 29"/>
            <p:cNvSpPr/>
            <p:nvPr/>
          </p:nvSpPr>
          <p:spPr>
            <a:xfrm>
              <a:off x="4375646" y="2935523"/>
              <a:ext cx="1532940" cy="1316297"/>
            </a:xfrm>
            <a:custGeom>
              <a:avLst/>
              <a:gdLst>
                <a:gd name="connsiteX0" fmla="*/ 0 w 1532940"/>
                <a:gd name="connsiteY0" fmla="*/ 658149 h 1316297"/>
                <a:gd name="connsiteX1" fmla="*/ 329074 w 1532940"/>
                <a:gd name="connsiteY1" fmla="*/ 0 h 1316297"/>
                <a:gd name="connsiteX2" fmla="*/ 1203866 w 1532940"/>
                <a:gd name="connsiteY2" fmla="*/ 0 h 1316297"/>
                <a:gd name="connsiteX3" fmla="*/ 1532940 w 1532940"/>
                <a:gd name="connsiteY3" fmla="*/ 658149 h 1316297"/>
                <a:gd name="connsiteX4" fmla="*/ 1203866 w 1532940"/>
                <a:gd name="connsiteY4" fmla="*/ 1316297 h 1316297"/>
                <a:gd name="connsiteX5" fmla="*/ 329074 w 1532940"/>
                <a:gd name="connsiteY5" fmla="*/ 1316297 h 1316297"/>
                <a:gd name="connsiteX6" fmla="*/ 0 w 1532940"/>
                <a:gd name="connsiteY6" fmla="*/ 658149 h 131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2940" h="1316297">
                  <a:moveTo>
                    <a:pt x="0" y="658149"/>
                  </a:moveTo>
                  <a:lnTo>
                    <a:pt x="329074" y="0"/>
                  </a:lnTo>
                  <a:lnTo>
                    <a:pt x="1203866" y="0"/>
                  </a:lnTo>
                  <a:lnTo>
                    <a:pt x="1532940" y="658149"/>
                  </a:lnTo>
                  <a:lnTo>
                    <a:pt x="1203866" y="1316297"/>
                  </a:lnTo>
                  <a:lnTo>
                    <a:pt x="329074" y="1316297"/>
                  </a:lnTo>
                  <a:lnTo>
                    <a:pt x="0" y="65814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7436" tIns="216581" rIns="237436" bIns="216581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b="1" dirty="0">
                  <a:solidFill>
                    <a:schemeClr val="tx1"/>
                  </a:solidFill>
                </a:rPr>
                <a:t>Podpořit rozvoj myšlenkového potenciálu</a:t>
              </a:r>
            </a:p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b="1" dirty="0">
                  <a:solidFill>
                    <a:schemeClr val="tx1"/>
                  </a:solidFill>
                </a:rPr>
                <a:t>dětí</a:t>
              </a:r>
            </a:p>
          </p:txBody>
        </p:sp>
      </p:grpSp>
      <p:sp>
        <p:nvSpPr>
          <p:cNvPr id="34" name="TextovéPole 33"/>
          <p:cNvSpPr txBox="1"/>
          <p:nvPr/>
        </p:nvSpPr>
        <p:spPr>
          <a:xfrm>
            <a:off x="2925798" y="160791"/>
            <a:ext cx="4563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          Cíle </a:t>
            </a:r>
            <a:r>
              <a:rPr lang="cs-CZ" sz="2800" b="1" dirty="0">
                <a:solidFill>
                  <a:srgbClr val="0070C0"/>
                </a:solidFill>
              </a:rPr>
              <a:t>polytechnické </a:t>
            </a:r>
            <a:r>
              <a:rPr lang="cs-CZ" sz="2800" b="1" dirty="0" smtClean="0">
                <a:solidFill>
                  <a:srgbClr val="0070C0"/>
                </a:solidFill>
              </a:rPr>
              <a:t>                                                                      </a:t>
            </a:r>
            <a:endParaRPr lang="cs-CZ" sz="2800" b="1" dirty="0">
              <a:solidFill>
                <a:srgbClr val="0070C0"/>
              </a:solidFill>
            </a:endParaRPr>
          </a:p>
          <a:p>
            <a:r>
              <a:rPr lang="cs-CZ" sz="2800" b="1" dirty="0" smtClean="0">
                <a:solidFill>
                  <a:srgbClr val="0070C0"/>
                </a:solidFill>
              </a:rPr>
              <a:t>                  výchovy</a:t>
            </a:r>
            <a:endParaRPr lang="cs-CZ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0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068298" y="3548595"/>
            <a:ext cx="6001959" cy="25707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" name="Skupina 2"/>
          <p:cNvGrpSpPr/>
          <p:nvPr/>
        </p:nvGrpSpPr>
        <p:grpSpPr>
          <a:xfrm>
            <a:off x="4011005" y="0"/>
            <a:ext cx="3510672" cy="6889104"/>
            <a:chOff x="4232231" y="0"/>
            <a:chExt cx="2913889" cy="6858000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6" b="99872" l="9976" r="76119">
                          <a14:foregroundMark x1="38936" y1="12960" x2="44498" y2="6202"/>
                          <a14:backgroundMark x1="44498" y1="97049" x2="41717" y2="90847"/>
                          <a14:backgroundMark x1="55804" y1="47648" x2="55018" y2="45509"/>
                          <a14:backgroundMark x1="31681" y1="35372" x2="30895" y2="348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54" r="29386"/>
            <a:stretch/>
          </p:blipFill>
          <p:spPr>
            <a:xfrm>
              <a:off x="4232231" y="0"/>
              <a:ext cx="2913889" cy="685800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09" t="13795" r="39364" b="22284"/>
            <a:stretch/>
          </p:blipFill>
          <p:spPr>
            <a:xfrm>
              <a:off x="5586510" y="1156613"/>
              <a:ext cx="354711" cy="463296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05" t="9587" r="20957" b="6095"/>
            <a:stretch/>
          </p:blipFill>
          <p:spPr>
            <a:xfrm>
              <a:off x="5355434" y="79247"/>
              <a:ext cx="816864" cy="1129995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96" t="1456" r="16815" b="20874"/>
            <a:stretch/>
          </p:blipFill>
          <p:spPr>
            <a:xfrm>
              <a:off x="5001294" y="6266688"/>
              <a:ext cx="585216" cy="548640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9" t="12672" r="20700" b="15287"/>
            <a:stretch/>
          </p:blipFill>
          <p:spPr>
            <a:xfrm>
              <a:off x="5150627" y="3094837"/>
              <a:ext cx="1226476" cy="9387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23" t="5683" r="37953" b="3905"/>
            <a:stretch/>
          </p:blipFill>
          <p:spPr>
            <a:xfrm rot="252504">
              <a:off x="5398652" y="2202083"/>
              <a:ext cx="627437" cy="1200900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54" t="5889" r="18779" b="6556"/>
            <a:stretch/>
          </p:blipFill>
          <p:spPr>
            <a:xfrm>
              <a:off x="5355434" y="1522435"/>
              <a:ext cx="767601" cy="963168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6" t="7210" r="25535" b="13763"/>
            <a:stretch/>
          </p:blipFill>
          <p:spPr>
            <a:xfrm rot="11165814">
              <a:off x="5229125" y="3933528"/>
              <a:ext cx="420725" cy="1199635"/>
            </a:xfrm>
            <a:prstGeom prst="rect">
              <a:avLst/>
            </a:prstGeom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96" t="6460" r="39889" b="11890"/>
            <a:stretch/>
          </p:blipFill>
          <p:spPr>
            <a:xfrm rot="10587502">
              <a:off x="5286398" y="5104757"/>
              <a:ext cx="367557" cy="1151679"/>
            </a:xfrm>
            <a:prstGeom prst="rect">
              <a:avLst/>
            </a:prstGeom>
          </p:spPr>
        </p:pic>
        <p:pic>
          <p:nvPicPr>
            <p:cNvPr id="14" name="Obrázek 13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59862" y1="76826" x2="54358" y2="61096"/>
                          <a14:foregroundMark x1="52523" y1="58848" x2="47018" y2="40871"/>
                          <a14:foregroundMark x1="45183" y1="33427" x2="47477" y2="143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6" t="7210" r="25535" b="13763"/>
            <a:stretch/>
          </p:blipFill>
          <p:spPr>
            <a:xfrm rot="11398586">
              <a:off x="5897670" y="3913917"/>
              <a:ext cx="420725" cy="1199635"/>
            </a:xfrm>
            <a:prstGeom prst="rect">
              <a:avLst/>
            </a:prstGeom>
          </p:spPr>
        </p:pic>
        <p:pic>
          <p:nvPicPr>
            <p:cNvPr id="15" name="Obrázek 14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6840" b="89902" l="9953" r="89810">
                          <a14:foregroundMark x1="38626" y1="74267" x2="45498" y2="25570"/>
                          <a14:foregroundMark x1="53081" y1="72964" x2="39810" y2="24267"/>
                          <a14:foregroundMark x1="45024" y1="15961" x2="41232" y2="17264"/>
                          <a14:foregroundMark x1="30332" y1="80293" x2="37441" y2="71987"/>
                          <a14:foregroundMark x1="45024" y1="67264" x2="46919" y2="42997"/>
                          <a14:foregroundMark x1="42417" y1="56352" x2="43128" y2="35505"/>
                          <a14:foregroundMark x1="37915" y1="49837" x2="41706" y2="33388"/>
                          <a14:foregroundMark x1="49289" y1="40717" x2="50711" y2="26384"/>
                          <a14:foregroundMark x1="46209" y1="25081" x2="46209" y2="172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96" t="6460" r="39889" b="11890"/>
            <a:stretch/>
          </p:blipFill>
          <p:spPr>
            <a:xfrm rot="10414736">
              <a:off x="5909572" y="5139910"/>
              <a:ext cx="367557" cy="1151679"/>
            </a:xfrm>
            <a:prstGeom prst="rect">
              <a:avLst/>
            </a:prstGeom>
          </p:spPr>
        </p:pic>
        <p:pic>
          <p:nvPicPr>
            <p:cNvPr id="16" name="Obrázek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96" t="1456" r="16815" b="20874"/>
            <a:stretch/>
          </p:blipFill>
          <p:spPr>
            <a:xfrm flipH="1">
              <a:off x="6037043" y="6230275"/>
              <a:ext cx="585216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Obrázek 16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47" t="10183" r="36792" b="14262"/>
            <a:stretch/>
          </p:blipFill>
          <p:spPr>
            <a:xfrm rot="9957372">
              <a:off x="6395585" y="2142723"/>
              <a:ext cx="413434" cy="1251785"/>
            </a:xfrm>
            <a:prstGeom prst="rect">
              <a:avLst/>
            </a:prstGeom>
          </p:spPr>
        </p:pic>
        <p:pic>
          <p:nvPicPr>
            <p:cNvPr id="18" name="Obrázek 17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00" b="90000" l="10000" r="90000">
                          <a14:foregroundMark x1="52161" y1="63425" x2="41787" y2="35518"/>
                          <a14:foregroundMark x1="41787" y1="37632" x2="41787" y2="21142"/>
                          <a14:foregroundMark x1="44669" y1="76533" x2="45533" y2="69556"/>
                          <a14:foregroundMark x1="49280" y1="43975" x2="49280" y2="251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47" t="10183" r="36792" b="14262"/>
            <a:stretch/>
          </p:blipFill>
          <p:spPr>
            <a:xfrm rot="11515913" flipH="1">
              <a:off x="4758775" y="2314459"/>
              <a:ext cx="365607" cy="1106977"/>
            </a:xfrm>
            <a:prstGeom prst="rect">
              <a:avLst/>
            </a:prstGeom>
          </p:spPr>
        </p:pic>
        <p:pic>
          <p:nvPicPr>
            <p:cNvPr id="19" name="Obrázek 18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85" t="8159" r="21548" b="9360"/>
            <a:stretch/>
          </p:blipFill>
          <p:spPr>
            <a:xfrm rot="9227414">
              <a:off x="6462785" y="3299248"/>
              <a:ext cx="507594" cy="589608"/>
            </a:xfrm>
            <a:prstGeom prst="rect">
              <a:avLst/>
            </a:prstGeom>
          </p:spPr>
        </p:pic>
        <p:pic>
          <p:nvPicPr>
            <p:cNvPr id="20" name="Obrázek 19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85" t="8159" r="21548" b="9360"/>
            <a:stretch/>
          </p:blipFill>
          <p:spPr>
            <a:xfrm rot="12256819" flipH="1">
              <a:off x="4525647" y="3321517"/>
              <a:ext cx="427439" cy="598464"/>
            </a:xfrm>
            <a:prstGeom prst="rect">
              <a:avLst/>
            </a:prstGeom>
          </p:spPr>
        </p:pic>
        <p:pic>
          <p:nvPicPr>
            <p:cNvPr id="21" name="Obrázek 20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07" t="17305" r="35770" b="17894"/>
            <a:stretch/>
          </p:blipFill>
          <p:spPr>
            <a:xfrm rot="20084548" flipH="1">
              <a:off x="6112120" y="1295816"/>
              <a:ext cx="307647" cy="1022040"/>
            </a:xfrm>
            <a:prstGeom prst="rect">
              <a:avLst/>
            </a:prstGeom>
          </p:spPr>
        </p:pic>
        <p:pic>
          <p:nvPicPr>
            <p:cNvPr id="22" name="Obrázek 21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>
                          <a14:foregroundMark x1="49420" y1="73490" x2="41995" y2="59352"/>
                          <a14:foregroundMark x1="35731" y1="24742" x2="35731" y2="31075"/>
                          <a14:foregroundMark x1="45708" y1="61267" x2="38283" y2="41679"/>
                          <a14:foregroundMark x1="37123" y1="39323" x2="38979" y2="235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07" t="17305" r="35770" b="17894"/>
            <a:stretch/>
          </p:blipFill>
          <p:spPr>
            <a:xfrm rot="1594807">
              <a:off x="5024175" y="1339289"/>
              <a:ext cx="344998" cy="1056393"/>
            </a:xfrm>
            <a:prstGeom prst="rect">
              <a:avLst/>
            </a:prstGeom>
          </p:spPr>
        </p:pic>
        <p:sp>
          <p:nvSpPr>
            <p:cNvPr id="30" name="Ovál 29"/>
            <p:cNvSpPr/>
            <p:nvPr/>
          </p:nvSpPr>
          <p:spPr>
            <a:xfrm>
              <a:off x="6341021" y="2155930"/>
              <a:ext cx="195713" cy="19507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Ovál 30"/>
            <p:cNvSpPr/>
            <p:nvPr/>
          </p:nvSpPr>
          <p:spPr>
            <a:xfrm>
              <a:off x="6618676" y="3201102"/>
              <a:ext cx="195713" cy="19507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Ovál 31"/>
            <p:cNvSpPr/>
            <p:nvPr/>
          </p:nvSpPr>
          <p:spPr>
            <a:xfrm>
              <a:off x="5291218" y="1316212"/>
              <a:ext cx="195713" cy="19507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Ovál 32"/>
            <p:cNvSpPr/>
            <p:nvPr/>
          </p:nvSpPr>
          <p:spPr>
            <a:xfrm>
              <a:off x="5971450" y="5003467"/>
              <a:ext cx="195713" cy="19507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Ovál 33"/>
            <p:cNvSpPr/>
            <p:nvPr/>
          </p:nvSpPr>
          <p:spPr>
            <a:xfrm>
              <a:off x="4730881" y="3294222"/>
              <a:ext cx="195713" cy="19507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Ovál 34"/>
            <p:cNvSpPr/>
            <p:nvPr/>
          </p:nvSpPr>
          <p:spPr>
            <a:xfrm>
              <a:off x="4885579" y="2253466"/>
              <a:ext cx="195713" cy="19507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Ovál 35"/>
            <p:cNvSpPr/>
            <p:nvPr/>
          </p:nvSpPr>
          <p:spPr>
            <a:xfrm>
              <a:off x="5922118" y="1262670"/>
              <a:ext cx="195713" cy="19507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Ovál 36"/>
            <p:cNvSpPr/>
            <p:nvPr/>
          </p:nvSpPr>
          <p:spPr>
            <a:xfrm>
              <a:off x="5291218" y="3891693"/>
              <a:ext cx="195713" cy="19507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Ovál 37"/>
            <p:cNvSpPr/>
            <p:nvPr/>
          </p:nvSpPr>
          <p:spPr>
            <a:xfrm>
              <a:off x="6054169" y="3874195"/>
              <a:ext cx="195713" cy="19507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Ovál 38"/>
            <p:cNvSpPr/>
            <p:nvPr/>
          </p:nvSpPr>
          <p:spPr>
            <a:xfrm>
              <a:off x="5375925" y="4987802"/>
              <a:ext cx="195713" cy="19507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Ovál 39"/>
            <p:cNvSpPr/>
            <p:nvPr/>
          </p:nvSpPr>
          <p:spPr>
            <a:xfrm>
              <a:off x="5375925" y="6119316"/>
              <a:ext cx="195713" cy="19507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Ovál 40"/>
            <p:cNvSpPr/>
            <p:nvPr/>
          </p:nvSpPr>
          <p:spPr>
            <a:xfrm>
              <a:off x="6041852" y="6097093"/>
              <a:ext cx="195713" cy="19507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Ovál 41"/>
            <p:cNvSpPr/>
            <p:nvPr/>
          </p:nvSpPr>
          <p:spPr>
            <a:xfrm>
              <a:off x="6340375" y="2155930"/>
              <a:ext cx="195713" cy="19507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52479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3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" b="99572" l="9976" r="89964">
                        <a14:foregroundMark x1="33374" y1="18777" x2="35671" y2="18178"/>
                        <a14:foregroundMark x1="37122" y1="18777" x2="37969" y2="16339"/>
                        <a14:foregroundMark x1="37969" y1="16339" x2="42322" y2="16724"/>
                        <a14:foregroundMark x1="42624" y1="17151" x2="45224" y2="16339"/>
                        <a14:foregroundMark x1="45768" y1="15911" x2="47823" y2="13473"/>
                        <a14:foregroundMark x1="48368" y1="12660" x2="49516" y2="10821"/>
                        <a14:foregroundMark x1="49516" y1="10821" x2="50121" y2="7143"/>
                        <a14:foregroundMark x1="49819" y1="8554" x2="50121" y2="4063"/>
                        <a14:foregroundMark x1="50121" y1="4063" x2="47823" y2="2438"/>
                        <a14:foregroundMark x1="25574" y1="97562" x2="27872" y2="93884"/>
                        <a14:foregroundMark x1="47823" y1="92857" x2="50665" y2="97776"/>
                        <a14:foregroundMark x1="52116" y1="97562" x2="55865" y2="98375"/>
                        <a14:foregroundMark x1="57920" y1="97776" x2="58464" y2="96920"/>
                        <a14:foregroundMark x1="58767" y1="96322" x2="57316" y2="93285"/>
                        <a14:foregroundMark x1="51572" y1="32464" x2="52963" y2="33661"/>
                        <a14:foregroundMark x1="52963" y1="33875" x2="52963" y2="33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4" r="24800"/>
          <a:stretch/>
        </p:blipFill>
        <p:spPr>
          <a:xfrm>
            <a:off x="475488" y="56752"/>
            <a:ext cx="2950464" cy="639702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3" t="13498" r="34805" b="27320"/>
          <a:stretch/>
        </p:blipFill>
        <p:spPr>
          <a:xfrm>
            <a:off x="4920996" y="2503351"/>
            <a:ext cx="299885" cy="55229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43" b="94667" l="9651" r="897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32" t="4851" r="31201" b="2982"/>
          <a:stretch/>
        </p:blipFill>
        <p:spPr>
          <a:xfrm rot="269799">
            <a:off x="4072802" y="737927"/>
            <a:ext cx="528507" cy="98770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9" t="14949" r="41957" b="19072"/>
          <a:stretch/>
        </p:blipFill>
        <p:spPr>
          <a:xfrm>
            <a:off x="6632577" y="222481"/>
            <a:ext cx="321249" cy="105823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4" t="8556" r="19771" b="6112"/>
          <a:stretch/>
        </p:blipFill>
        <p:spPr>
          <a:xfrm>
            <a:off x="6065392" y="2779500"/>
            <a:ext cx="752983" cy="93878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9" t="14888" r="22824" b="17720"/>
          <a:stretch/>
        </p:blipFill>
        <p:spPr>
          <a:xfrm>
            <a:off x="7632192" y="1698496"/>
            <a:ext cx="1109472" cy="83031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9" t="11011" r="37704" b="17389"/>
          <a:stretch/>
        </p:blipFill>
        <p:spPr>
          <a:xfrm rot="10000728" flipH="1">
            <a:off x="7224327" y="849376"/>
            <a:ext cx="297577" cy="89981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0" t="9670" r="21687" b="11850"/>
          <a:stretch/>
        </p:blipFill>
        <p:spPr>
          <a:xfrm rot="11597447">
            <a:off x="3984126" y="2105025"/>
            <a:ext cx="441111" cy="69085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2" t="8703" r="40780" b="16878"/>
          <a:stretch/>
        </p:blipFill>
        <p:spPr>
          <a:xfrm rot="11748589" flipH="1">
            <a:off x="3440322" y="1511921"/>
            <a:ext cx="237003" cy="97763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8" t="16126" r="38245" b="19073"/>
          <a:stretch/>
        </p:blipFill>
        <p:spPr>
          <a:xfrm rot="1528246">
            <a:off x="3438907" y="371190"/>
            <a:ext cx="315769" cy="914068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329" b="89902" l="9953" r="89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96" t="8198" r="43681" b="12757"/>
          <a:stretch/>
        </p:blipFill>
        <p:spPr>
          <a:xfrm rot="10510364">
            <a:off x="5340559" y="3466865"/>
            <a:ext cx="330282" cy="1113172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818" b="89902" l="9953" r="89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24" t="7889" r="42858" b="12633"/>
          <a:stretch/>
        </p:blipFill>
        <p:spPr>
          <a:xfrm rot="10800000" flipH="1">
            <a:off x="3354671" y="3788312"/>
            <a:ext cx="326244" cy="1137018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584" b="89888" l="9862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17" t="9083" r="28593" b="14138"/>
          <a:stretch/>
        </p:blipFill>
        <p:spPr>
          <a:xfrm rot="10297834" flipH="1">
            <a:off x="4677209" y="3422121"/>
            <a:ext cx="324303" cy="977680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9" t="8708" r="29205" b="15636"/>
          <a:stretch/>
        </p:blipFill>
        <p:spPr>
          <a:xfrm rot="10082567" flipH="1">
            <a:off x="4033892" y="3360353"/>
            <a:ext cx="320095" cy="979686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72444" y1="22977" x2="59556" y2="152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19" t="5796" r="17293" b="24301"/>
          <a:stretch/>
        </p:blipFill>
        <p:spPr>
          <a:xfrm rot="21194407">
            <a:off x="5621498" y="4349891"/>
            <a:ext cx="683825" cy="576977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8" t="11522" r="20583" b="11240"/>
          <a:stretch/>
        </p:blipFill>
        <p:spPr>
          <a:xfrm>
            <a:off x="5579940" y="902867"/>
            <a:ext cx="766943" cy="1015486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>
                        <a14:foregroundMark x1="27556" y1="20388" x2="36444" y2="14563"/>
                        <a14:foregroundMark x1="38667" y1="43689" x2="33333" y2="33333"/>
                        <a14:foregroundMark x1="70667" y1="55987" x2="52889" y2="592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23" t="4045" r="25704" b="28640"/>
          <a:stretch/>
        </p:blipFill>
        <p:spPr>
          <a:xfrm rot="233556">
            <a:off x="3810331" y="4533232"/>
            <a:ext cx="726284" cy="578063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25" t="6373" r="37367" b="10298"/>
          <a:stretch/>
        </p:blipFill>
        <p:spPr>
          <a:xfrm rot="10365135">
            <a:off x="6028579" y="2139022"/>
            <a:ext cx="440851" cy="610669"/>
          </a:xfrm>
          <a:prstGeom prst="rect">
            <a:avLst/>
          </a:prstGeom>
        </p:spPr>
      </p:pic>
      <p:sp>
        <p:nvSpPr>
          <p:cNvPr id="36" name="Vývojový diagram: spojnice 35"/>
          <p:cNvSpPr/>
          <p:nvPr/>
        </p:nvSpPr>
        <p:spPr>
          <a:xfrm>
            <a:off x="9763898" y="2270402"/>
            <a:ext cx="231648" cy="200369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Vývojový diagram: spojnice 55"/>
          <p:cNvSpPr/>
          <p:nvPr/>
        </p:nvSpPr>
        <p:spPr>
          <a:xfrm>
            <a:off x="9720279" y="1499882"/>
            <a:ext cx="231648" cy="200369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Vývojový diagram: spojnice 56"/>
          <p:cNvSpPr/>
          <p:nvPr/>
        </p:nvSpPr>
        <p:spPr>
          <a:xfrm>
            <a:off x="10966704" y="1524823"/>
            <a:ext cx="231648" cy="200369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Vývojový diagram: spojnice 60"/>
          <p:cNvSpPr/>
          <p:nvPr/>
        </p:nvSpPr>
        <p:spPr>
          <a:xfrm>
            <a:off x="10966704" y="2170217"/>
            <a:ext cx="231648" cy="200369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Vývojový diagram: spojnice 61"/>
          <p:cNvSpPr/>
          <p:nvPr/>
        </p:nvSpPr>
        <p:spPr>
          <a:xfrm>
            <a:off x="11039856" y="2898784"/>
            <a:ext cx="231648" cy="200369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Vývojový diagram: spojnice 62"/>
          <p:cNvSpPr/>
          <p:nvPr/>
        </p:nvSpPr>
        <p:spPr>
          <a:xfrm>
            <a:off x="9733418" y="2918613"/>
            <a:ext cx="231648" cy="200369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Vývojový diagram: spojnice 63"/>
          <p:cNvSpPr/>
          <p:nvPr/>
        </p:nvSpPr>
        <p:spPr>
          <a:xfrm>
            <a:off x="9720279" y="3589450"/>
            <a:ext cx="231648" cy="200369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Vývojový diagram: spojnice 64"/>
          <p:cNvSpPr/>
          <p:nvPr/>
        </p:nvSpPr>
        <p:spPr>
          <a:xfrm>
            <a:off x="10966704" y="3657477"/>
            <a:ext cx="231648" cy="200369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Vývojový diagram: spojnice 65"/>
          <p:cNvSpPr/>
          <p:nvPr/>
        </p:nvSpPr>
        <p:spPr>
          <a:xfrm>
            <a:off x="11039856" y="4491775"/>
            <a:ext cx="231648" cy="200369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Vývojový diagram: spojnice 66"/>
          <p:cNvSpPr/>
          <p:nvPr/>
        </p:nvSpPr>
        <p:spPr>
          <a:xfrm>
            <a:off x="9720279" y="4438157"/>
            <a:ext cx="231648" cy="200369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Vývojový diagram: spojnice 67"/>
          <p:cNvSpPr/>
          <p:nvPr/>
        </p:nvSpPr>
        <p:spPr>
          <a:xfrm>
            <a:off x="11058144" y="5378945"/>
            <a:ext cx="231648" cy="200369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Vývojový diagram: spojnice 68"/>
          <p:cNvSpPr/>
          <p:nvPr/>
        </p:nvSpPr>
        <p:spPr>
          <a:xfrm>
            <a:off x="9740461" y="5378946"/>
            <a:ext cx="231648" cy="200369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9453716" y="56752"/>
            <a:ext cx="2738284" cy="1223963"/>
          </a:xfrm>
          <a:prstGeom prst="rect">
            <a:avLst/>
          </a:prstGeom>
          <a:solidFill>
            <a:srgbClr val="FEF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3257704" y="5135281"/>
            <a:ext cx="5665070" cy="12563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766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3306 -0.112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36" y="-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-0.25691 -0.2009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52" y="-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-0.37136 -0.1738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-0.1987 0.2256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85185E-6 L -0.51445 0.17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29" y="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35417 0.151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38334 0.2104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-0.17721 0.1335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7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-0.1987 0.0932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-0.26693 0.1435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59259E-6 L -0.16497 0.0430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1159 0.1203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86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-0.14636 0.1766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26485 0.0365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2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-0.31458 0.1754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29" y="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3651 0.2115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55" y="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61471 -0.0268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42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96296E-6 L -0.78919 -0.0305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66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-0.05764 L -0.5974 -0.0018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01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2824 L -0.72317 0.01597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07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48148E-6 L -0.6875 0.02222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75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67851 -2.96296E-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72513 -0.0099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63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-0.67291 0.03773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46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-0.73269 0.0463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41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67487 0.020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50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-0.81093 -0.0037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4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787 L -0.73476 0.0011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19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852 0.14861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32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6" grpId="0" animBg="1"/>
      <p:bldP spid="56" grpId="0" animBg="1"/>
      <p:bldP spid="57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odkazy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Vlastní ilustrace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30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Metodický pokyn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I</a:t>
            </a:r>
            <a:r>
              <a:rPr lang="cs-CZ" dirty="0" smtClean="0"/>
              <a:t>ntegrovaný blok: poznávání lidského těla</a:t>
            </a:r>
            <a:endParaRPr lang="cs-CZ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cs-CZ" b="1" dirty="0"/>
          </a:p>
          <a:p>
            <a:r>
              <a:rPr lang="cs-CZ" b="1" dirty="0"/>
              <a:t>Popis</a:t>
            </a:r>
          </a:p>
          <a:p>
            <a:r>
              <a:rPr lang="cs-CZ" dirty="0" smtClean="0"/>
              <a:t>Děti se seznamují se základními částmi lidské kostry</a:t>
            </a:r>
          </a:p>
          <a:p>
            <a:r>
              <a:rPr lang="cs-CZ" b="1" dirty="0"/>
              <a:t>Očekávání a cíle</a:t>
            </a:r>
          </a:p>
          <a:p>
            <a:r>
              <a:rPr lang="cs-CZ" dirty="0" smtClean="0"/>
              <a:t>Rozvoj slovní zásoby, zrakového vnímání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124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Studijní materiály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Povinné </a:t>
            </a:r>
            <a:r>
              <a:rPr lang="cs-CZ" b="1" dirty="0"/>
              <a:t>materiály, pomůcky a technické vybavení</a:t>
            </a:r>
          </a:p>
          <a:p>
            <a:pPr lvl="0"/>
            <a:r>
              <a:rPr lang="cs-CZ" dirty="0" smtClean="0"/>
              <a:t>zdroj</a:t>
            </a:r>
            <a:r>
              <a:rPr lang="cs-CZ" dirty="0"/>
              <a:t>: </a:t>
            </a:r>
            <a:r>
              <a:rPr lang="cs-CZ" u="sng" dirty="0">
                <a:hlinkClick r:id="rId2"/>
              </a:rPr>
              <a:t>www.dumy.cz</a:t>
            </a:r>
            <a:endParaRPr lang="cs-CZ" dirty="0"/>
          </a:p>
          <a:p>
            <a:pPr lvl="0"/>
            <a:r>
              <a:rPr lang="cs-CZ" dirty="0"/>
              <a:t>Dotyková obrazovka, připojená k PC</a:t>
            </a:r>
          </a:p>
          <a:p>
            <a:pPr marL="45720" indent="0">
              <a:buNone/>
            </a:pPr>
            <a:endParaRPr lang="cs-CZ" dirty="0"/>
          </a:p>
          <a:p>
            <a:r>
              <a:rPr lang="cs-CZ" b="1" dirty="0"/>
              <a:t>Nepovinné materiály</a:t>
            </a:r>
          </a:p>
          <a:p>
            <a:r>
              <a:rPr lang="cs-CZ" dirty="0"/>
              <a:t>Didaktický kufřík - KUMUČ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80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1040" y="479861"/>
            <a:ext cx="9509760" cy="1088136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Práce </a:t>
            </a:r>
            <a:r>
              <a:rPr lang="cs-CZ" b="1" dirty="0"/>
              <a:t>s interaktivním výukovým materiálem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1120" y="1183000"/>
            <a:ext cx="9509760" cy="3524813"/>
          </a:xfrm>
        </p:spPr>
        <p:txBody>
          <a:bodyPr>
            <a:normAutofit/>
          </a:bodyPr>
          <a:lstStyle/>
          <a:p>
            <a:r>
              <a:rPr lang="cs-CZ" dirty="0" smtClean="0"/>
              <a:t>Na snímku č. 2 se děti seznámí s lidskou kostrou a poznají, kde máme klouby (růžové kroužky). Mohou ukazovat i na svém těle.</a:t>
            </a:r>
          </a:p>
          <a:p>
            <a:r>
              <a:rPr lang="cs-CZ" dirty="0" smtClean="0"/>
              <a:t>Na snímku č. 3 děti pomocí animace umisťují jednotlivé kosti do připraveného obrysu těla, dle diktátu učitelky (např. lebka, hrudní koš, pánevní kosti, . . .) – děti se učí, kam které kosti patří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08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Práce s didaktickým kufříkem KUMUČ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cs-CZ" dirty="0" smtClean="0"/>
              <a:t>Na větší formát papíru obkreslíme jedno dítě a vystřihneme – děti získávají představu o své skutečné velikosti</a:t>
            </a:r>
          </a:p>
          <a:p>
            <a:pPr marL="45720" indent="0">
              <a:buNone/>
            </a:pPr>
            <a:r>
              <a:rPr lang="cs-CZ" dirty="0" smtClean="0"/>
              <a:t>Na připravené tělo nalepíme kostru (kosti vystřižené z papíru)</a:t>
            </a:r>
            <a:endParaRPr lang="cs-CZ" dirty="0"/>
          </a:p>
          <a:p>
            <a:pPr marL="45720" lvl="0" indent="0">
              <a:buNone/>
            </a:pPr>
            <a:r>
              <a:rPr lang="cs-CZ" dirty="0" smtClean="0"/>
              <a:t>Povrch </a:t>
            </a:r>
            <a:r>
              <a:rPr lang="cs-CZ" dirty="0"/>
              <a:t>těla tvoří  kůže - jejím hlavním úkolem je chránit hlouběji uložené orgány před škodlivými vlivy vnějšího prostředí – kůži si můžeme společně prohlížet pod lupou</a:t>
            </a:r>
          </a:p>
          <a:p>
            <a:pPr marL="45720" indent="0">
              <a:buNone/>
            </a:pPr>
            <a:r>
              <a:rPr lang="cs-CZ" dirty="0" smtClean="0"/>
              <a:t>Na tabulku poskládat kostru z párátek či </a:t>
            </a:r>
            <a:r>
              <a:rPr lang="cs-CZ" dirty="0" smtClean="0"/>
              <a:t>špejlí (hlava je vystřižená </a:t>
            </a:r>
            <a:r>
              <a:rPr lang="cs-CZ" smtClean="0"/>
              <a:t>z papíru)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862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Prvky polytechnické výchovy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Pojmenovat viditelné části těla včetně některých dílčích částí (např. </a:t>
            </a:r>
            <a:r>
              <a:rPr lang="cs-CZ" dirty="0" smtClean="0"/>
              <a:t>rameno</a:t>
            </a:r>
            <a:r>
              <a:rPr lang="cs-CZ" dirty="0"/>
              <a:t>, koleno, loket, zápěstí</a:t>
            </a:r>
            <a:r>
              <a:rPr lang="cs-CZ" dirty="0" smtClean="0"/>
              <a:t>)</a:t>
            </a:r>
          </a:p>
          <a:p>
            <a:r>
              <a:rPr lang="cs-CZ" dirty="0"/>
              <a:t>Zacházet s předměty digitální technologie, využívat nejzákladnější funkce počítače (zapnout-vypnout, práce s myší, jednoduchou klávesnicí)</a:t>
            </a:r>
          </a:p>
          <a:p>
            <a:r>
              <a:rPr lang="cs-CZ" dirty="0"/>
              <a:t>Projevovat zájem o nové věci, dotazovat se při neporozumění, zkoušet, experimentovat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 CZ.1.07/1.3.00/48.0075 je spolufinancován Evropským sociálním fondem a státním rozpočtem České republiky.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650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er Green 16x9">
  <a:themeElements>
    <a:clrScheme name="Žlutá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8-PPTvzor.potx" id="{BEAA49EE-7AE4-44BA-8526-6F4ED2428C66}" vid="{21787010-6216-4E42-AF3D-8126B149DC11}"/>
    </a:ext>
  </a:extLst>
</a:theme>
</file>

<file path=ppt/theme/theme2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04C4809-32CE-4D76-8837-BF87A221E8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48-PPTvzor</Template>
  <TotalTime>0</TotalTime>
  <Words>344</Words>
  <Application>Microsoft Office PowerPoint</Application>
  <PresentationFormat>Širokoúhlá obrazovka</PresentationFormat>
  <Paragraphs>54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Comic Sans MS</vt:lpstr>
      <vt:lpstr>Sheer Green 16x9</vt:lpstr>
      <vt:lpstr>Tělo - kostra</vt:lpstr>
      <vt:lpstr>Prezentace aplikace PowerPoint</vt:lpstr>
      <vt:lpstr>Prezentace aplikace PowerPoint</vt:lpstr>
      <vt:lpstr>Použité odkazy</vt:lpstr>
      <vt:lpstr>Metodický pokyn Integrovaný blok: poznávání lidského těla</vt:lpstr>
      <vt:lpstr>Studijní materiály </vt:lpstr>
      <vt:lpstr>   Práce s interaktivním výukovým materiálem </vt:lpstr>
      <vt:lpstr>Práce s didaktickým kufříkem KUMUČ </vt:lpstr>
      <vt:lpstr>Prvky polytechnické výchovy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2014-08-05T12:38:58Z</dcterms:created>
  <dcterms:modified xsi:type="dcterms:W3CDTF">2015-05-17T16:14:11Z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TC029208979991</vt:lpwstr>
  </property>
</Properties>
</file>