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dona" initials="A" lastIdx="0" clrIdx="0">
    <p:extLst>
      <p:ext uri="{19B8F6BF-5375-455C-9EA6-DF929625EA0E}">
        <p15:presenceInfo xmlns:p15="http://schemas.microsoft.com/office/powerpoint/2012/main" userId="Aldo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3922" autoAdjust="0"/>
  </p:normalViewPr>
  <p:slideViewPr>
    <p:cSldViewPr snapToGrid="0">
      <p:cViewPr varScale="1">
        <p:scale>
          <a:sx n="47" d="100"/>
          <a:sy n="47" d="100"/>
        </p:scale>
        <p:origin x="72" y="5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95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539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00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274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924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5795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697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802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08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66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550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144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51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347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13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8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0C6C-8A78-4016-AD74-211B5C231AE7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BC7E8A-2590-41C4-BB20-A9E2204F3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94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15636"/>
            <a:ext cx="9144000" cy="59436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SYSTEMY WYNAGRODZEŃ </a:t>
            </a:r>
          </a:p>
          <a:p>
            <a:pPr algn="ctr">
              <a:lnSpc>
                <a:spcPct val="150000"/>
              </a:lnSpc>
            </a:pP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JEDNOSTKACH ORGANIZACYJNYCH </a:t>
            </a:r>
          </a:p>
          <a:p>
            <a:pPr algn="ctr">
              <a:lnSpc>
                <a:spcPct val="150000"/>
              </a:lnSpc>
            </a:pPr>
            <a:r>
              <a:rPr lang="pl-PL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(WYNAGRODZENIA ZA PRACĘ I ICH OCHRONA)</a:t>
            </a:r>
          </a:p>
          <a:p>
            <a:pPr algn="ctr"/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 Aldona Kowalska</a:t>
            </a:r>
            <a:endParaRPr lang="pl-PL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6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2509" y="228600"/>
            <a:ext cx="11021291" cy="6359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Fakultatywne dodatki</a:t>
            </a:r>
            <a:endParaRPr lang="pl-PL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funkcyjny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stażowy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zmianowy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za szczególne umiejętności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za znajomość języków obcych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zmianowy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odatek za pracę w warunkach szkodliwych dla zdrowia</a:t>
            </a:r>
          </a:p>
          <a:p>
            <a:pPr marL="0" indent="0">
              <a:buNone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7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90945"/>
            <a:ext cx="1102283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Premia</a:t>
            </a: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jest dodatkowym składnikiem wynagrodzenia za pracę uzupełniającym wynagrodzenie zasadnicze. Warunki nabycia prawa do premii, jej wysokości i sposoby wypłaty ustalane są w regulaminie premiowania. Wysokość premii może zostać określona w sposób ścisły przez wskazanie konkretnej kwoty, procentowo w stosunku do wynagrodzenia lub przez oznaczenie minimalnej i maksymalnej kwoty w formie tzw. widełek. Prawo do premii powstaje z chwilą spełnienia regulaminowych przesłanek jej nabycia. </a:t>
            </a:r>
          </a:p>
          <a:p>
            <a:pPr marL="0" indent="0">
              <a:buNone/>
            </a:pP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Wśród premii należy wyróżnić: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l-PL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ratyfikację (nagrodę jubileuszową)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agrodę roczną</a:t>
            </a:r>
          </a:p>
          <a:p>
            <a:pPr marL="0" indent="0">
              <a:buNone/>
            </a:pPr>
            <a:endParaRPr lang="pl-PL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premii należy odróżnić </a:t>
            </a:r>
            <a:r>
              <a:rPr lang="pl-PL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nagrodę</a:t>
            </a: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która ma charakter dobrowolny zależny od swobodnego uznania pracodawcy oceniającego pracę pracownika.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9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7036" y="394855"/>
            <a:ext cx="11159837" cy="57821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wynagrodzeń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metoda ustalenia wysokości i składników wynagrodzenia za pracę, którą wykonuje pracownik.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sposób określenia ilości i jakości wykonanej pracy oraz przedłożenie tego na wymiar ekonomiczny.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</a:t>
            </a:r>
            <a:r>
              <a:rPr lang="pl-PL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pracę</a:t>
            </a: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okresowe świadczenie pieniężne, przysługujące za świadczoną pracę w ramach pewnego stosunku pracy, odpowiednio do jej rodzaju, ilości i jakości.</a:t>
            </a:r>
          </a:p>
          <a:p>
            <a:pPr marL="0" indent="0">
              <a:buNone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1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90944"/>
            <a:ext cx="10515600" cy="6317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</a:t>
            </a:r>
            <a:r>
              <a:rPr lang="pl-PL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zasadnicze</a:t>
            </a:r>
          </a:p>
          <a:p>
            <a:pPr marL="0" indent="0">
              <a:buNone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najważniejszy, stały i obligatoryjny składnik pensji</a:t>
            </a: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wysokość oraz zasady powinny wynikać z przepisów prawa pracy (powszechnie obowiązujących, układów zbiorowych i regulaminów wynagradzania)</a:t>
            </a: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wynik przyjętego w danym zakładzie sposobu wynagradzania</a:t>
            </a: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najbardziej powszechne systemy wynagradzania: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czasowy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akordowy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prowizyjny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mieszany</a:t>
            </a:r>
          </a:p>
        </p:txBody>
      </p:sp>
    </p:spTree>
    <p:extLst>
      <p:ext uri="{BB962C8B-B14F-4D97-AF65-F5344CB8AC3E}">
        <p14:creationId xmlns:p14="http://schemas.microsoft.com/office/powerpoint/2010/main" val="227464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473" y="228600"/>
            <a:ext cx="11866418" cy="6442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czasowy</a:t>
            </a:r>
            <a:endParaRPr lang="pl-PL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miernikiem jest czas pracy</a:t>
            </a:r>
          </a:p>
          <a:p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wynagrodzenie ustala się w odniesieniu do liczby jednostek czasu: godzina, dzień, tydzień, miesiąc</a:t>
            </a:r>
          </a:p>
          <a:p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wydajność pracy nie ma wpływu na wysokość stawek</a:t>
            </a:r>
          </a:p>
          <a:p>
            <a:r>
              <a:rPr lang="pl-PL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</a:t>
            </a: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liczba jednostek czasu x stawka za jednostkę czasu</a:t>
            </a:r>
            <a:endParaRPr lang="pl-P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= przepracowana liczba w danym okresie rozliczeniowym x stawka za godzinę (lub dzień)</a:t>
            </a:r>
            <a:endParaRPr lang="pl-PL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wysokość stawek zależy od rodzaju pracy oraz kwalifikacji zawodowych</a:t>
            </a:r>
          </a:p>
          <a:p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 </a:t>
            </a: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systemie miesięcznym</a:t>
            </a:r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pracownik  niezależnie od ilości i jakości wykonywanej pracy otrzymuje kwotowo ustalone wynagrodzenie, które w pełnym wymiarze czasu pracy nie może być niższe od minimalnego wynagrodzenia. Zasady naliczania takiego wynagrodzenia są dość proste: za cały przepracowany miesiąc pracownik otrzymuje wynagrodzenia wynikające np. z umowy o pracę. Pracownikowi za przeprowadzony miesiąc przysługuje ustalona kwota wynagrodzenia. Ważne jest jedynie, aby przepracował on wszystkie dni w miesiącu.</a:t>
            </a:r>
          </a:p>
          <a:p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 </a:t>
            </a:r>
            <a:r>
              <a:rPr lang="pl-PL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systemie godzinowym</a:t>
            </a:r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(oraz dniowym, tzw. dniówki) wynagrodzenie pracownika zależy od liczby przepracowanych godzin w miesiącu, w tym przypadku równie nie może on otrzymać wynagrodzenia niższego niż minimalne. Pracodawca na podstawie indywidualnych kart ewidencji czasu pracy oblicza, ile godzin pracownik przepracował w miesiącu, a następnie otrzymaną sumę mnoży przez stawkę godzinową.</a:t>
            </a:r>
          </a:p>
          <a:p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wynagrodzenie ryczałtowe.</a:t>
            </a:r>
          </a:p>
          <a:p>
            <a:r>
              <a:rPr lang="pl-PL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najczęściej wobec pracowników administracyjno-biurowych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827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7035" y="166254"/>
            <a:ext cx="11804073" cy="65047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akordowy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ustalenie wynagrodzenia na podstawie ilości wykonanej pracy w powiązaniu z przyjętą metodą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norma pracy jest miernikiem wydajności tzw. „wzorcowego” pracownika, tzn. jest to ilość pracy (np. liczba wykonanych produktów), jaką wykonuje przeciętny pracownik przez godzinę (dzień, tydzień)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system ten aby poprawnie działał musi zawierać ustalone normy – ich brak uniemożliwia prawidłowe ustalenie stawki akordowej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wysokość wynagrodzenia zależy od wyników pracy (wykonanych czynności, usług, produktów w określonej jednostce czasu)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przy obliczaniu wynagrodzenia ustala się stawkę akordową (cenę akordową- określa wysokość wynagrodzenia za jeden produkt, jest bardzo ważna)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stawka akordowa</a:t>
            </a:r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oznacza wysokość wynagrodzenia za wykonanie obowiązującej normy (jednostek produktu w określonej jednostce czasu). Następnie dzieli się ją przez wymaganą, zgodnie z przyjętą normą pracy, ilość produktów. Wynik stanowi cząstkową kwotę wynagrodzenia za jeden produkt.</a:t>
            </a:r>
          </a:p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Wynagrodzenie=ilość jednostek wykonanej pracy x cena akordowa za jedną jednostkę</a:t>
            </a:r>
            <a:endParaRPr lang="pl-PL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bardziej motywuje pracowników do wydajniejszej, efektywniejszej pracy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nie gwarantuje stałego zarobku (tak jak w systemie miesięcznym)</a:t>
            </a:r>
          </a:p>
          <a:p>
            <a:r>
              <a:rPr lang="pl-PL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najczęściej wobec pracowników firm produkcyjnych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911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3290" y="166254"/>
            <a:ext cx="11575474" cy="65047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prowizyjny</a:t>
            </a:r>
            <a:endParaRPr lang="pl-PL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wynagrodzenie ustalane jest w stawce procentowej, która zależy od ilości wykonanej pracy przez pracownika (jest ona mierzona uzyskanym ze sprzedaży towarów lub usług obrotem, dochodem, przychodem przysporzonym dla pracodawcy przez pracownika)</a:t>
            </a:r>
          </a:p>
          <a:p>
            <a:r>
              <a:rPr lang="pl-PL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efekty pracy mierzone są wartością pieniężną</a:t>
            </a:r>
          </a:p>
          <a:p>
            <a:r>
              <a:rPr lang="pl-PL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wynagrodzenie prowizyjne powinno być tak ustalone, aby pracownik nie otrzymał miesięcznie mniej niż najniższe wynagrodzenie</a:t>
            </a:r>
          </a:p>
          <a:p>
            <a:r>
              <a:rPr lang="pl-PL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brak górnej granicy wynagrodzenia</a:t>
            </a:r>
          </a:p>
          <a:p>
            <a:r>
              <a:rPr lang="pl-PL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jest stosowany tam, gdzie do obowiązków pracownika należy zawieranie w imieniu pracodawcy różnych transakcji albo inkasowanie należności</a:t>
            </a:r>
          </a:p>
          <a:p>
            <a:r>
              <a:rPr lang="pl-PL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= podstawa wynagrodzenia prowizyjnego x stawka procentowa</a:t>
            </a:r>
            <a:endParaRPr lang="pl-PL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np. przedstawiciel handlowy czy ubezpieczeniowy, czyli na stanowiskach, na których można uzależnić wysokość wynagrodzenia od sprzedaży towarów, usług, obrotu) </a:t>
            </a:r>
          </a:p>
          <a:p>
            <a:pPr marL="0" indent="0">
              <a:buNone/>
            </a:pPr>
            <a:endParaRPr lang="pl-PL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501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90945"/>
            <a:ext cx="10515600" cy="58860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Systemy mieszane</a:t>
            </a:r>
          </a:p>
          <a:p>
            <a:pPr marL="0" indent="0">
              <a:buNone/>
            </a:pP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zasowo-premiowy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zasowo-prowizyjny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kordowo-premiowy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rowizyjno-premiowy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adaniowo-premiowy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3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90945"/>
            <a:ext cx="10515600" cy="588601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pl-PL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niższe niż minimalne</a:t>
            </a:r>
            <a:endParaRPr lang="pl-PL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Jedną z najważniejszych zasad przy ustalaniu wysokości  wynagrodzenia jest zagwarantowanie każdemu zatrudnionemu w pełnym wymiarze czasu pracy wynagrodzenia nie niższego niż minimalne, tj. w 2016 r. – 1.850,00 zł brutto, </a:t>
            </a:r>
            <a:endParaRPr lang="pl-PL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r. – 2.000,00 zł </a:t>
            </a: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brutto, </a:t>
            </a: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2018 r. – 2.100,00 zł brutto, w 2019 r. – 2.250,00 </a:t>
            </a:r>
            <a:r>
              <a:rPr lang="pl-PL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 brutto, </a:t>
            </a:r>
            <a:r>
              <a:rPr lang="pl-PL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 2020 r. – 2.600,00 </a:t>
            </a:r>
            <a:r>
              <a:rPr lang="pl-PL" sz="25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 brutto.</a:t>
            </a:r>
            <a:endParaRPr lang="pl-PL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828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599" y="187036"/>
            <a:ext cx="11804073" cy="6483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czego składa się wynagrodzenie</a:t>
            </a:r>
            <a:endParaRPr lang="pl-PL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za prace może składać się z różnych składników – stałych lub zmiennych. To jakie składniki dany pracownik otrzymuje wynika z wykonywanej przez niego pracy, jej właściwości oraz warunków jej wykonywania.</a:t>
            </a:r>
          </a:p>
          <a:p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Według kodeksu pracy składniki wynagrodzenia dzielą się na: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obligatoryjne</a:t>
            </a:r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stawki wynagrodzenia za pracę określonego rodzaju lub na określonym stanowisku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fakultatywne</a:t>
            </a:r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dodatkowe składniki, które zostały przyznane pracownikowi na mocy regulacji obowiązujących u danego pracodawcy</a:t>
            </a:r>
          </a:p>
          <a:p>
            <a:r>
              <a:rPr lang="pl-PL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obowiązkowych elementów wynagrodzenia za pracę należą:</a:t>
            </a:r>
            <a:endParaRPr lang="pl-PL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zasadnicze</a:t>
            </a:r>
          </a:p>
          <a:p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za pracę w nocy</a:t>
            </a:r>
          </a:p>
          <a:p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za dyżury pełnione poza normalnymi godzinami pracy</a:t>
            </a:r>
          </a:p>
          <a:p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za czas niewykonywania pracy</a:t>
            </a:r>
          </a:p>
          <a:p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dodatki za pracę w godzinach nadliczbowych</a:t>
            </a:r>
          </a:p>
          <a:p>
            <a:r>
              <a:rPr lang="pl-PL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dodatki za pracę w niedziele i święta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27329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907</Words>
  <Application>Microsoft Office PowerPoint</Application>
  <PresentationFormat>Panoramiczny</PresentationFormat>
  <Paragraphs>96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Faseta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Aldona</dc:creator>
  <cp:lastModifiedBy>Aldona</cp:lastModifiedBy>
  <cp:revision>26</cp:revision>
  <dcterms:created xsi:type="dcterms:W3CDTF">2017-02-02T21:24:54Z</dcterms:created>
  <dcterms:modified xsi:type="dcterms:W3CDTF">2020-03-25T21:14:58Z</dcterms:modified>
</cp:coreProperties>
</file>