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70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62" d="100"/>
          <a:sy n="62" d="100"/>
        </p:scale>
        <p:origin x="-1410" y="-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7" name="Obraz 116"/>
          <p:cNvPicPr/>
          <p:nvPr/>
        </p:nvPicPr>
        <p:blipFill>
          <a:blip r:embed="rId2" cstate="print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118" name="Obraz 117"/>
          <p:cNvPicPr/>
          <p:nvPr/>
        </p:nvPicPr>
        <p:blipFill>
          <a:blip r:embed="rId2" cstate="print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940182" y="0"/>
            <a:ext cx="7140443" cy="7559675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839655" y="3779838"/>
            <a:ext cx="7559675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711738" y="587975"/>
            <a:ext cx="5628349" cy="3161624"/>
          </a:xfrm>
        </p:spPr>
        <p:txBody>
          <a:bodyPr lIns="50397" tIns="0" rIns="50397">
            <a:noAutofit/>
          </a:bodyPr>
          <a:lstStyle>
            <a:lvl1pPr algn="r">
              <a:defRPr sz="46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698039" y="3902045"/>
            <a:ext cx="5638688" cy="1213922"/>
          </a:xfrm>
        </p:spPr>
        <p:txBody>
          <a:bodyPr lIns="50397" tIns="0" rIns="50397" bIns="0"/>
          <a:lstStyle>
            <a:lvl1pPr marL="0" indent="0" algn="r">
              <a:buNone/>
              <a:defRPr sz="2400">
                <a:solidFill>
                  <a:srgbClr val="FFFFFF"/>
                </a:solidFill>
                <a:effectLst/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6472616" y="7228921"/>
            <a:ext cx="2207578" cy="25011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r>
              <a:rPr lang="pl-PL" sz="1400" smtClean="0">
                <a:latin typeface="Times New Roman"/>
              </a:rPr>
              <a:t>&lt;data/godzina&gt;</a:t>
            </a:r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3108193" y="7228921"/>
            <a:ext cx="3227610" cy="251989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 algn="ctr"/>
            <a:r>
              <a:rPr lang="pl-PL" sz="1400" smtClean="0">
                <a:latin typeface="Times New Roman"/>
              </a:rPr>
              <a:t>&lt;stopka&gt;</a:t>
            </a:r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688127" y="7227049"/>
            <a:ext cx="648600" cy="251989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algn="r"/>
            <a:fld id="{3D578313-D051-4357-9652-4710CB1D6099}" type="slidenum">
              <a:rPr lang="pl-PL" sz="1400" smtClean="0">
                <a:latin typeface="Times New Roman"/>
              </a:rPr>
              <a:pPr algn="r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pl-PL" sz="1400" smtClean="0">
                <a:latin typeface="Times New Roman"/>
              </a:rPr>
              <a:t>&lt;data/godzina&gt;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pl-PL" sz="1400" smtClean="0">
                <a:latin typeface="Times New Roman"/>
              </a:rPr>
              <a:t>&lt;stopka&gt;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3D578313-D051-4357-9652-4710CB1D6099}" type="slidenum">
              <a:rPr lang="pl-PL" sz="1400" smtClean="0">
                <a:latin typeface="Times New Roman"/>
              </a:rPr>
              <a:pPr algn="r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6073" y="3110554"/>
            <a:ext cx="6896241" cy="1501435"/>
          </a:xfrm>
        </p:spPr>
        <p:txBody>
          <a:bodyPr tIns="0" anchor="t"/>
          <a:lstStyle>
            <a:lvl1pPr algn="r">
              <a:buNone/>
              <a:defRPr sz="46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76073" y="2099910"/>
            <a:ext cx="6896241" cy="819579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1"/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5208144" y="7227669"/>
            <a:ext cx="2207578" cy="25011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pl-PL" sz="1400" smtClean="0">
                <a:latin typeface="Times New Roman"/>
              </a:rPr>
              <a:t>&lt;data/godzina&gt;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913112" y="7227669"/>
            <a:ext cx="3192198" cy="251989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algn="ctr"/>
            <a:r>
              <a:rPr lang="pl-PL" sz="1400" smtClean="0">
                <a:latin typeface="Times New Roman"/>
              </a:rPr>
              <a:t>&lt;stopka&gt;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423714" y="7225797"/>
            <a:ext cx="648600" cy="251989"/>
          </a:xfrm>
        </p:spPr>
        <p:txBody>
          <a:bodyPr/>
          <a:lstStyle>
            <a:extLst/>
          </a:lstStyle>
          <a:p>
            <a:pPr algn="r"/>
            <a:fld id="{3D578313-D051-4357-9652-4710CB1D6099}" type="slidenum">
              <a:rPr lang="pl-PL" sz="1400" smtClean="0">
                <a:latin typeface="Times New Roman"/>
              </a:rPr>
              <a:pPr algn="r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031" y="352785"/>
            <a:ext cx="7983855" cy="1259946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3881041" cy="4989036"/>
          </a:xfrm>
        </p:spPr>
        <p:txBody>
          <a:bodyPr anchor="t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06845" y="1763925"/>
            <a:ext cx="3881041" cy="4989036"/>
          </a:xfrm>
        </p:spPr>
        <p:txBody>
          <a:bodyPr anchor="t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pl-PL" sz="1400" smtClean="0">
                <a:latin typeface="Times New Roman"/>
              </a:rPr>
              <a:t>&lt;data/godzina&gt;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pl-PL" sz="1400" smtClean="0">
                <a:latin typeface="Times New Roman"/>
              </a:rPr>
              <a:t>&lt;stopka&gt;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3D578313-D051-4357-9652-4710CB1D6099}" type="slidenum">
              <a:rPr lang="pl-PL" sz="1400" smtClean="0">
                <a:latin typeface="Times New Roman"/>
              </a:rPr>
              <a:pPr algn="r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031" y="352785"/>
            <a:ext cx="7983855" cy="125994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031" y="6467722"/>
            <a:ext cx="3881041" cy="503978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000" b="1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06845" y="6467722"/>
            <a:ext cx="3881041" cy="503978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000" b="1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504031" y="1886987"/>
            <a:ext cx="3881041" cy="453580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06845" y="1886987"/>
            <a:ext cx="3881041" cy="453580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pl-PL" sz="1400" smtClean="0">
                <a:latin typeface="Times New Roman"/>
              </a:rPr>
              <a:t>&lt;data/godzina&gt;</a:t>
            </a: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pl-PL" sz="1400" smtClean="0">
                <a:latin typeface="Times New Roman"/>
              </a:rPr>
              <a:t>&lt;stopka&gt;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3D578313-D051-4357-9652-4710CB1D6099}" type="slidenum">
              <a:rPr lang="pl-PL" sz="1400" smtClean="0">
                <a:latin typeface="Times New Roman"/>
              </a:rPr>
              <a:pPr algn="r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031" y="352785"/>
            <a:ext cx="7983855" cy="1259946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pl-PL" sz="1400" smtClean="0">
                <a:latin typeface="Times New Roman"/>
              </a:rPr>
              <a:t>&lt;data/godzina&gt;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pl-PL" sz="1400" smtClean="0">
                <a:latin typeface="Times New Roman"/>
              </a:rPr>
              <a:t>&lt;stopka&gt;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3D578313-D051-4357-9652-4710CB1D6099}" type="slidenum">
              <a:rPr lang="pl-PL" sz="1400" smtClean="0">
                <a:latin typeface="Times New Roman"/>
              </a:rPr>
              <a:pPr algn="r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pl-PL" sz="1400" smtClean="0">
                <a:latin typeface="Times New Roman"/>
              </a:rPr>
              <a:t>&lt;data/godzina&gt;</a:t>
            </a: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algn="ctr"/>
            <a:r>
              <a:rPr lang="pl-PL" sz="1400" smtClean="0">
                <a:latin typeface="Times New Roman"/>
              </a:rPr>
              <a:t>&lt;stopka&gt;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3D578313-D051-4357-9652-4710CB1D6099}" type="slidenum">
              <a:rPr lang="pl-PL" sz="1400" smtClean="0">
                <a:latin typeface="Times New Roman"/>
              </a:rPr>
              <a:pPr algn="r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6502003" cy="1293544"/>
          </a:xfrm>
        </p:spPr>
        <p:txBody>
          <a:bodyPr wrap="square" anchor="b"/>
          <a:lstStyle>
            <a:lvl1pPr algn="l">
              <a:buNone/>
              <a:defRPr lang="en-US" sz="26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04031" y="1650624"/>
            <a:ext cx="6502003" cy="664158"/>
          </a:xfrm>
        </p:spPr>
        <p:txBody>
          <a:bodyPr rot="0" spcFirstLastPara="0" vertOverflow="overflow" horzOverflow="overflow" vert="horz" wrap="square" lIns="50397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504031" y="2351899"/>
            <a:ext cx="7980495" cy="481904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pl-PL" sz="1400" smtClean="0">
                <a:latin typeface="Times New Roman"/>
              </a:rPr>
              <a:t>&lt;data/godzina&gt;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pl-PL" sz="1400" smtClean="0">
                <a:latin typeface="Times New Roman"/>
              </a:rPr>
              <a:t>&lt;stopka&gt;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3D578313-D051-4357-9652-4710CB1D6099}" type="slidenum">
              <a:rPr lang="pl-PL" sz="1400" smtClean="0">
                <a:latin typeface="Times New Roman"/>
              </a:rPr>
              <a:pPr algn="r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659219" y="1107461"/>
            <a:ext cx="4761979" cy="475381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657827" y="1101010"/>
            <a:ext cx="4761979" cy="475381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41106" y="1259946"/>
            <a:ext cx="3780234" cy="2267903"/>
          </a:xfrm>
        </p:spPr>
        <p:txBody>
          <a:bodyPr vert="horz" anchor="b"/>
          <a:lstStyle>
            <a:lvl1pPr algn="l">
              <a:buNone/>
              <a:defRPr sz="33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41106" y="3619598"/>
            <a:ext cx="3780234" cy="2116709"/>
          </a:xfrm>
        </p:spPr>
        <p:txBody>
          <a:bodyPr rot="0" spcFirstLastPara="0" vertOverflow="overflow" horzOverflow="overflow" vert="horz" wrap="square" lIns="90715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pl-PL" sz="1400" smtClean="0">
                <a:latin typeface="Times New Roman"/>
              </a:rPr>
              <a:t>&lt;data/godzina&gt;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pl-PL" sz="1400" smtClean="0">
                <a:latin typeface="Times New Roman"/>
              </a:rPr>
              <a:t>&lt;stopka&gt;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3D578313-D051-4357-9652-4710CB1D6099}" type="slidenum">
              <a:rPr lang="pl-PL" sz="1400" smtClean="0">
                <a:latin typeface="Times New Roman"/>
              </a:rPr>
              <a:pPr algn="r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731663" y="1147512"/>
            <a:ext cx="4637088" cy="4636601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pl-PL" sz="1400" smtClean="0">
                <a:latin typeface="Times New Roman"/>
              </a:rPr>
              <a:t>&lt;data/godzina&gt;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pl-PL" sz="1400" smtClean="0">
                <a:latin typeface="Times New Roman"/>
              </a:rPr>
              <a:t>&lt;stopka&gt;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3D578313-D051-4357-9652-4710CB1D6099}" type="slidenum">
              <a:rPr lang="pl-PL" sz="1400" smtClean="0">
                <a:latin typeface="Times New Roman"/>
              </a:rPr>
              <a:pPr algn="r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224448" y="303087"/>
            <a:ext cx="1680104" cy="6450223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4031" y="302742"/>
            <a:ext cx="6636411" cy="645022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677410" y="7228921"/>
            <a:ext cx="2207578" cy="250117"/>
          </a:xfrm>
        </p:spPr>
        <p:txBody>
          <a:bodyPr/>
          <a:lstStyle>
            <a:extLst/>
          </a:lstStyle>
          <a:p>
            <a:r>
              <a:rPr lang="pl-PL" sz="1400" smtClean="0">
                <a:latin typeface="Times New Roman"/>
              </a:rPr>
              <a:t>&lt;data/godzina&gt;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504031" y="7227049"/>
            <a:ext cx="4032250" cy="251989"/>
          </a:xfrm>
        </p:spPr>
        <p:txBody>
          <a:bodyPr/>
          <a:lstStyle>
            <a:extLst/>
          </a:lstStyle>
          <a:p>
            <a:pPr algn="ctr"/>
            <a:r>
              <a:rPr lang="pl-PL" sz="1400" smtClean="0">
                <a:latin typeface="Times New Roman"/>
              </a:rPr>
              <a:t>&lt;stopka&gt;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895147" y="7223690"/>
            <a:ext cx="648600" cy="25198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fld id="{3D578313-D051-4357-9652-4710CB1D6099}" type="slidenum">
              <a:rPr lang="pl-PL" sz="1400" smtClean="0">
                <a:latin typeface="Times New Roman"/>
              </a:rPr>
              <a:pPr algn="r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504000" y="288000"/>
            <a:ext cx="9072000" cy="5787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400">
                <a:latin typeface="Times New Roman"/>
              </a:rPr>
              <a:t>&lt;data/godzina&gt;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pl-PL" sz="1400">
                <a:latin typeface="Times New Roman"/>
              </a:rPr>
              <a:t>&lt;stopka&gt;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4692B5AF-2B61-404F-ABEE-58762481562C}" type="slidenum">
              <a:rPr lang="pl-PL" sz="1400">
                <a:latin typeface="Times New Roman"/>
              </a:rPr>
              <a:pPr algn="r"/>
              <a:t>‹#›</a:t>
            </a:fld>
            <a:endParaRPr/>
          </a:p>
        </p:txBody>
      </p:sp>
      <p:pic>
        <p:nvPicPr>
          <p:cNvPr id="82" name="Obraz 81"/>
          <p:cNvPicPr/>
          <p:nvPr/>
        </p:nvPicPr>
        <p:blipFill>
          <a:blip r:embed="rId14" cstate="print"/>
          <a:stretch/>
        </p:blipFill>
        <p:spPr>
          <a:xfrm>
            <a:off x="-36000" y="0"/>
            <a:ext cx="10185840" cy="7596000"/>
          </a:xfrm>
          <a:prstGeom prst="rect">
            <a:avLst/>
          </a:prstGeom>
          <a:ln>
            <a:noFill/>
          </a:ln>
        </p:spPr>
      </p:pic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pl-PL" sz="3200">
                <a:latin typeface="DejaVu Sans"/>
              </a:rPr>
              <a:t>Kliknij, aby edytować format tekstu konspektu</a:t>
            </a:r>
            <a:endParaRPr/>
          </a:p>
          <a:p>
            <a:pPr lvl="1" algn="ctr"/>
            <a:r>
              <a:rPr lang="pl-PL" sz="3200">
                <a:latin typeface="DejaVu Sans"/>
              </a:rPr>
              <a:t>Drugi poziom konspektu</a:t>
            </a:r>
            <a:endParaRPr/>
          </a:p>
          <a:p>
            <a:pPr lvl="2" algn="ctr"/>
            <a:r>
              <a:rPr lang="pl-PL" sz="3200">
                <a:latin typeface="DejaVu Sans"/>
              </a:rPr>
              <a:t>Trzeci poziom konspektu</a:t>
            </a:r>
            <a:endParaRPr/>
          </a:p>
          <a:p>
            <a:pPr lvl="3" algn="ctr"/>
            <a:r>
              <a:rPr lang="pl-PL" sz="3200">
                <a:latin typeface="DejaVu Sans"/>
              </a:rPr>
              <a:t>Czwarty poziom konspektu</a:t>
            </a:r>
            <a:endParaRPr/>
          </a:p>
          <a:p>
            <a:pPr lvl="4" algn="ctr"/>
            <a:r>
              <a:rPr lang="pl-PL" sz="3200">
                <a:latin typeface="DejaVu Sans"/>
              </a:rPr>
              <a:t>Piąty poziom konspektu</a:t>
            </a:r>
            <a:endParaRPr/>
          </a:p>
          <a:p>
            <a:pPr lvl="5" algn="ctr"/>
            <a:r>
              <a:rPr lang="pl-PL" sz="3200">
                <a:latin typeface="DejaVu Sans"/>
              </a:rPr>
              <a:t>Szósty poziom konspektu</a:t>
            </a:r>
            <a:endParaRPr/>
          </a:p>
          <a:p>
            <a:pPr lvl="6" algn="ctr"/>
            <a:r>
              <a:rPr lang="pl-PL" sz="3200">
                <a:latin typeface="DejaVu Sans"/>
              </a:rPr>
              <a:t>Siódmy poziom konspektu</a:t>
            </a:r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679">
                <a:latin typeface="DejaVu Sans"/>
              </a:rPr>
              <a:t>Kliknij, aby edytować format tekstu tytułu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988557" y="0"/>
            <a:ext cx="1092068" cy="7559675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504031" y="352785"/>
            <a:ext cx="7980495" cy="1259946"/>
          </a:xfrm>
          <a:prstGeom prst="rect">
            <a:avLst/>
          </a:prstGeom>
        </p:spPr>
        <p:txBody>
          <a:bodyPr vert="horz" lIns="50397" tIns="0" rIns="50397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504031" y="1774083"/>
            <a:ext cx="7980495" cy="5342170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680849" y="7228921"/>
            <a:ext cx="2207578" cy="250117"/>
          </a:xfrm>
          <a:prstGeom prst="rect">
            <a:avLst/>
          </a:prstGeom>
        </p:spPr>
        <p:txBody>
          <a:bodyPr vert="horz" lIns="100794" tIns="0" rIns="100794" bIns="0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pl-PL" sz="1400" smtClean="0">
                <a:latin typeface="Times New Roman"/>
              </a:rPr>
              <a:t>&lt;data/godzina&gt;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504031" y="7228921"/>
            <a:ext cx="4032250" cy="251989"/>
          </a:xfrm>
          <a:prstGeom prst="rect">
            <a:avLst/>
          </a:prstGeom>
        </p:spPr>
        <p:txBody>
          <a:bodyPr vert="horz" lIns="100794" tIns="0" rIns="100794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ctr"/>
            <a:r>
              <a:rPr lang="pl-PL" sz="1400" smtClean="0">
                <a:latin typeface="Times New Roman"/>
              </a:rPr>
              <a:t>&lt;stopka&gt;</a:t>
            </a:r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891787" y="7227049"/>
            <a:ext cx="648600" cy="25198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A81EF3F1-549B-4956-9B8A-565E90116821}" type="slidenum">
              <a:rPr lang="pl-PL" sz="1400" smtClean="0">
                <a:latin typeface="Times New Roman"/>
              </a:rPr>
              <a:pPr algn="r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42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302383" indent="-302383" algn="l" rtl="0" eaLnBrk="1" latinLnBrk="0" hangingPunct="1">
        <a:spcBef>
          <a:spcPts val="661"/>
        </a:spcBef>
        <a:buClr>
          <a:schemeClr val="tx2"/>
        </a:buClr>
        <a:buSzPct val="73000"/>
        <a:buFont typeface="Wingdings 2"/>
        <a:buChar char="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74528" indent="-251986" algn="l" rtl="0" eaLnBrk="1" latinLnBrk="0" hangingPunct="1">
        <a:spcBef>
          <a:spcPts val="551"/>
        </a:spcBef>
        <a:buClr>
          <a:schemeClr val="accent4"/>
        </a:buClr>
        <a:buSzPct val="80000"/>
        <a:buFont typeface="Wingdings 2"/>
        <a:buChar char=""/>
        <a:defRPr kumimoji="0" sz="25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836593" indent="-251986" algn="l" rtl="0" eaLnBrk="1" latinLnBrk="0" hangingPunct="1">
        <a:spcBef>
          <a:spcPts val="441"/>
        </a:spcBef>
        <a:buClr>
          <a:schemeClr val="accent4"/>
        </a:buClr>
        <a:buSzPct val="60000"/>
        <a:buFont typeface="Wingdings"/>
        <a:buChar char="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108737" indent="-251986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2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411120" indent="-251986" algn="l" rtl="0" eaLnBrk="1" latinLnBrk="0" hangingPunct="1">
        <a:spcBef>
          <a:spcPts val="441"/>
        </a:spcBef>
        <a:buClr>
          <a:schemeClr val="accent4"/>
        </a:buClr>
        <a:buSzPct val="70000"/>
        <a:buFont typeface="Wingdings"/>
        <a:buChar char="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2788" indent="-201589" algn="l" rtl="0" eaLnBrk="1" latinLnBrk="0" hangingPunct="1">
        <a:spcBef>
          <a:spcPts val="441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844536" indent="-201589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36045" indent="-201589" algn="l" rtl="0" eaLnBrk="1" latinLnBrk="0" hangingPunct="1">
        <a:spcBef>
          <a:spcPts val="331"/>
        </a:spcBef>
        <a:buClr>
          <a:schemeClr val="accent4"/>
        </a:buClr>
        <a:buSzPct val="100000"/>
        <a:buChar char="•"/>
        <a:defRPr kumimoji="0" sz="18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267872" indent="-201589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504000" y="93600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6000" b="1" dirty="0">
                <a:latin typeface="Arial"/>
              </a:rPr>
              <a:t>RYSUNEK</a:t>
            </a:r>
            <a:endParaRPr b="1" dirty="0"/>
          </a:p>
          <a:p>
            <a:pPr algn="ctr"/>
            <a:r>
              <a:rPr lang="pl-PL" sz="4800" dirty="0">
                <a:latin typeface="Arial"/>
              </a:rPr>
              <a:t> podstawowa dziedzina sztuk plastycznych</a:t>
            </a:r>
            <a:endParaRPr dirty="0"/>
          </a:p>
          <a:p>
            <a:pPr algn="ctr"/>
            <a:endParaRPr dirty="0"/>
          </a:p>
          <a:p>
            <a:pPr algn="r"/>
            <a:endParaRPr dirty="0"/>
          </a:p>
          <a:p>
            <a:pPr algn="r"/>
            <a:endParaRPr dirty="0"/>
          </a:p>
          <a:p>
            <a:pPr algn="r"/>
            <a:endParaRPr dirty="0"/>
          </a:p>
          <a:p>
            <a:pPr algn="r"/>
            <a:endParaRPr dirty="0"/>
          </a:p>
          <a:p>
            <a:pPr algn="r"/>
            <a:endParaRPr dirty="0"/>
          </a:p>
          <a:p>
            <a:pPr algn="r"/>
            <a:r>
              <a:rPr lang="pl-PL" sz="2000" dirty="0">
                <a:latin typeface="Arial"/>
              </a:rPr>
              <a:t>Opracowała: Agata </a:t>
            </a:r>
            <a:r>
              <a:rPr lang="pl-PL" sz="2000" dirty="0" err="1">
                <a:latin typeface="Arial"/>
              </a:rPr>
              <a:t>Dachowska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5816" y="467469"/>
            <a:ext cx="7980495" cy="857230"/>
          </a:xfrm>
        </p:spPr>
        <p:txBody>
          <a:bodyPr/>
          <a:lstStyle/>
          <a:p>
            <a:pPr algn="ctr"/>
            <a:r>
              <a:rPr lang="pl-PL" dirty="0" smtClean="0"/>
              <a:t>ZADANIE: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3808" y="1619597"/>
            <a:ext cx="7980495" cy="3013866"/>
          </a:xfrm>
        </p:spPr>
        <p:txBody>
          <a:bodyPr/>
          <a:lstStyle/>
          <a:p>
            <a:r>
              <a:rPr lang="pl-PL" dirty="0" smtClean="0"/>
              <a:t>Narysuj scenę, w której statek piracki obciążony skarbami (złotymi monetami, pucharami, klejnotami) walczy z nawałnicą (burza, deszcz, sztorm na oceanie). Możesz ukazać scenę, w której statek zaczyna tonąć.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fototapety-statek-piracki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6096" y="4211885"/>
            <a:ext cx="3097118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4759">
                <a:solidFill>
                  <a:srgbClr val="000000"/>
                </a:solidFill>
                <a:latin typeface="Arial"/>
              </a:rPr>
              <a:t>Narzędzia rysunkowe</a:t>
            </a:r>
            <a:endParaRPr/>
          </a:p>
        </p:txBody>
      </p:sp>
      <p:sp>
        <p:nvSpPr>
          <p:cNvPr id="161" name="TextShape 2"/>
          <p:cNvSpPr txBox="1"/>
          <p:nvPr/>
        </p:nvSpPr>
        <p:spPr>
          <a:xfrm>
            <a:off x="863848" y="1835621"/>
            <a:ext cx="7056592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</a:pPr>
            <a:r>
              <a:rPr lang="pl-PL" sz="3470" dirty="0" smtClean="0">
                <a:latin typeface="Arial"/>
              </a:rPr>
              <a:t>Podstawowe narzędzia rysunkowe:</a:t>
            </a:r>
          </a:p>
          <a:p>
            <a:pPr>
              <a:buSzPct val="45000"/>
              <a:buFont typeface="Wingdings" pitchFamily="2" charset="2"/>
              <a:buChar char="§"/>
            </a:pPr>
            <a:r>
              <a:rPr lang="pl-PL" sz="3470" dirty="0">
                <a:latin typeface="Arial"/>
              </a:rPr>
              <a:t>o</a:t>
            </a:r>
            <a:r>
              <a:rPr lang="pl-PL" sz="3470" dirty="0" smtClean="0">
                <a:latin typeface="Arial"/>
              </a:rPr>
              <a:t>łówek</a:t>
            </a:r>
            <a:r>
              <a:rPr lang="pl-PL" sz="3470" dirty="0">
                <a:latin typeface="Arial"/>
              </a:rPr>
              <a:t>,</a:t>
            </a:r>
            <a:endParaRPr dirty="0"/>
          </a:p>
          <a:p>
            <a:pPr>
              <a:buSzPct val="45000"/>
              <a:buFont typeface="Wingdings" pitchFamily="2" charset="2"/>
              <a:buChar char="§"/>
            </a:pPr>
            <a:r>
              <a:rPr lang="pl-PL" sz="3470" dirty="0">
                <a:latin typeface="Arial"/>
              </a:rPr>
              <a:t>w</a:t>
            </a:r>
            <a:r>
              <a:rPr lang="pl-PL" sz="3470" dirty="0" smtClean="0">
                <a:latin typeface="Arial"/>
              </a:rPr>
              <a:t>ęgiel</a:t>
            </a:r>
            <a:r>
              <a:rPr lang="pl-PL" sz="3470" dirty="0">
                <a:latin typeface="Arial"/>
              </a:rPr>
              <a:t>,</a:t>
            </a:r>
            <a:endParaRPr dirty="0"/>
          </a:p>
          <a:p>
            <a:pPr>
              <a:buSzPct val="45000"/>
              <a:buFont typeface="Wingdings" pitchFamily="2" charset="2"/>
              <a:buChar char="§"/>
            </a:pPr>
            <a:r>
              <a:rPr lang="pl-PL" sz="3470" dirty="0">
                <a:latin typeface="Arial"/>
              </a:rPr>
              <a:t>t</a:t>
            </a:r>
            <a:r>
              <a:rPr lang="pl-PL" sz="3470" dirty="0" smtClean="0">
                <a:latin typeface="Arial"/>
              </a:rPr>
              <a:t>usz</a:t>
            </a:r>
            <a:r>
              <a:rPr lang="pl-PL" sz="3470" dirty="0">
                <a:latin typeface="Arial"/>
              </a:rPr>
              <a:t>,</a:t>
            </a:r>
            <a:endParaRPr dirty="0"/>
          </a:p>
          <a:p>
            <a:pPr>
              <a:buSzPct val="45000"/>
              <a:buFont typeface="Wingdings" pitchFamily="2" charset="2"/>
              <a:buChar char="§"/>
            </a:pPr>
            <a:r>
              <a:rPr lang="pl-PL" sz="3470" dirty="0">
                <a:latin typeface="Arial"/>
              </a:rPr>
              <a:t>k</a:t>
            </a:r>
            <a:r>
              <a:rPr lang="pl-PL" sz="3470" dirty="0" smtClean="0">
                <a:latin typeface="Arial"/>
              </a:rPr>
              <a:t>redki</a:t>
            </a:r>
            <a:r>
              <a:rPr lang="pl-PL" sz="3470" dirty="0">
                <a:latin typeface="Arial"/>
              </a:rPr>
              <a:t>,</a:t>
            </a:r>
            <a:endParaRPr dirty="0"/>
          </a:p>
          <a:p>
            <a:pPr>
              <a:buSzPct val="45000"/>
              <a:buFont typeface="Wingdings" pitchFamily="2" charset="2"/>
              <a:buChar char="§"/>
            </a:pPr>
            <a:r>
              <a:rPr lang="pl-PL" sz="3470" dirty="0">
                <a:latin typeface="Arial"/>
              </a:rPr>
              <a:t>c</a:t>
            </a:r>
            <a:r>
              <a:rPr lang="pl-PL" sz="3470" dirty="0" smtClean="0">
                <a:latin typeface="Arial"/>
              </a:rPr>
              <a:t>ienkopisy</a:t>
            </a:r>
            <a:r>
              <a:rPr lang="pl-PL" sz="3470" dirty="0">
                <a:latin typeface="Arial"/>
              </a:rPr>
              <a:t>,</a:t>
            </a:r>
            <a:endParaRPr dirty="0"/>
          </a:p>
          <a:p>
            <a:pPr>
              <a:buSzPct val="45000"/>
              <a:buFont typeface="Wingdings" pitchFamily="2" charset="2"/>
              <a:buChar char="§"/>
            </a:pPr>
            <a:r>
              <a:rPr lang="pl-PL" sz="3470" dirty="0">
                <a:latin typeface="Arial"/>
              </a:rPr>
              <a:t>f</a:t>
            </a:r>
            <a:r>
              <a:rPr lang="pl-PL" sz="3470" dirty="0" smtClean="0">
                <a:latin typeface="Arial"/>
              </a:rPr>
              <a:t>lamastry</a:t>
            </a:r>
            <a:r>
              <a:rPr lang="pl-PL" sz="3470" dirty="0">
                <a:latin typeface="Arial"/>
              </a:rPr>
              <a:t>.</a:t>
            </a:r>
            <a:endParaRPr dirty="0"/>
          </a:p>
        </p:txBody>
      </p:sp>
      <p:sp>
        <p:nvSpPr>
          <p:cNvPr id="4" name="pole tekstowe 3"/>
          <p:cNvSpPr txBox="1"/>
          <p:nvPr/>
        </p:nvSpPr>
        <p:spPr>
          <a:xfrm>
            <a:off x="1511920" y="5868069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Ćwiczenie: </a:t>
            </a:r>
            <a:r>
              <a:rPr lang="pl-PL" sz="2000" dirty="0" smtClean="0"/>
              <a:t>Spróbuj wymienić jeszcze kilka narzędzi rysunkowych… zauważ, że jest kilka rodzajów kredek.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504000" y="288000"/>
            <a:ext cx="8784784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4759" dirty="0">
                <a:latin typeface="Arial"/>
              </a:rPr>
              <a:t>Środki wyrazu artystycznego</a:t>
            </a:r>
            <a:endParaRPr dirty="0"/>
          </a:p>
        </p:txBody>
      </p:sp>
      <p:sp>
        <p:nvSpPr>
          <p:cNvPr id="163" name="TextShape 2"/>
          <p:cNvSpPr txBox="1"/>
          <p:nvPr/>
        </p:nvSpPr>
        <p:spPr>
          <a:xfrm>
            <a:off x="504000" y="1823760"/>
            <a:ext cx="82087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</a:pPr>
            <a:r>
              <a:rPr lang="pl-PL" sz="3470" dirty="0">
                <a:latin typeface="Arial"/>
              </a:rPr>
              <a:t>Najważniejszą rolę w rysunku odgrywają środki wyrazu plastycznego</a:t>
            </a:r>
            <a:r>
              <a:rPr lang="pl-PL" sz="3470" dirty="0" smtClean="0">
                <a:latin typeface="Arial"/>
              </a:rPr>
              <a:t>:</a:t>
            </a:r>
          </a:p>
          <a:p>
            <a:pPr>
              <a:buSzPct val="45000"/>
            </a:pPr>
            <a:endParaRPr dirty="0"/>
          </a:p>
          <a:p>
            <a:pPr>
              <a:buSzPct val="45000"/>
              <a:buFont typeface="Wingdings" pitchFamily="2" charset="2"/>
              <a:buChar char="§"/>
            </a:pPr>
            <a:r>
              <a:rPr lang="pl-PL" sz="3470" dirty="0">
                <a:latin typeface="Arial"/>
              </a:rPr>
              <a:t>punkt</a:t>
            </a:r>
            <a:r>
              <a:rPr lang="pl-PL" sz="3470" dirty="0" smtClean="0">
                <a:latin typeface="Arial"/>
              </a:rPr>
              <a:t>,</a:t>
            </a:r>
          </a:p>
          <a:p>
            <a:pPr>
              <a:buSzPct val="45000"/>
              <a:buFont typeface="Wingdings" pitchFamily="2" charset="2"/>
              <a:buChar char="§"/>
            </a:pPr>
            <a:endParaRPr dirty="0"/>
          </a:p>
          <a:p>
            <a:pPr>
              <a:buSzPct val="45000"/>
              <a:buFont typeface="Wingdings" pitchFamily="2" charset="2"/>
              <a:buChar char="§"/>
            </a:pPr>
            <a:r>
              <a:rPr lang="pl-PL" sz="3470" dirty="0">
                <a:latin typeface="Arial"/>
              </a:rPr>
              <a:t>linia</a:t>
            </a:r>
            <a:r>
              <a:rPr lang="pl-PL" sz="3470" dirty="0" smtClean="0">
                <a:latin typeface="Arial"/>
              </a:rPr>
              <a:t>,</a:t>
            </a:r>
          </a:p>
          <a:p>
            <a:pPr>
              <a:buSzPct val="45000"/>
              <a:buFont typeface="Wingdings" pitchFamily="2" charset="2"/>
              <a:buChar char="§"/>
            </a:pPr>
            <a:endParaRPr dirty="0"/>
          </a:p>
          <a:p>
            <a:pPr>
              <a:buSzPct val="45000"/>
              <a:buFont typeface="Wingdings" pitchFamily="2" charset="2"/>
              <a:buChar char="§"/>
            </a:pPr>
            <a:r>
              <a:rPr lang="pl-PL" sz="3470" dirty="0">
                <a:latin typeface="Arial"/>
              </a:rPr>
              <a:t>płaszczyzna.</a:t>
            </a:r>
            <a:endParaRPr dirty="0"/>
          </a:p>
        </p:txBody>
      </p:sp>
      <p:sp>
        <p:nvSpPr>
          <p:cNvPr id="4" name="pole tekstowe 3"/>
          <p:cNvSpPr txBox="1"/>
          <p:nvPr/>
        </p:nvSpPr>
        <p:spPr>
          <a:xfrm>
            <a:off x="2015976" y="5940077"/>
            <a:ext cx="51845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FF0000"/>
                </a:solidFill>
              </a:rPr>
              <a:t>Ćwiczenie: </a:t>
            </a:r>
            <a:r>
              <a:rPr lang="pl-PL" dirty="0" smtClean="0"/>
              <a:t>Ile artysta jest w stanie narysować linii, punktów, płaszczyzn</a:t>
            </a:r>
            <a:r>
              <a:rPr lang="pl-PL" dirty="0" smtClean="0"/>
              <a:t>? Spróbuj narysować po trzy różne środki wyrazu artystycznego.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4759">
                <a:solidFill>
                  <a:srgbClr val="000000"/>
                </a:solidFill>
                <a:latin typeface="Arial"/>
              </a:rPr>
              <a:t>Vincent van Gogh</a:t>
            </a:r>
            <a:endParaRPr/>
          </a:p>
        </p:txBody>
      </p:sp>
      <p:pic>
        <p:nvPicPr>
          <p:cNvPr id="165" name="Obraz 164"/>
          <p:cNvPicPr/>
          <p:nvPr/>
        </p:nvPicPr>
        <p:blipFill>
          <a:blip r:embed="rId2" cstate="print"/>
          <a:stretch/>
        </p:blipFill>
        <p:spPr>
          <a:xfrm>
            <a:off x="2016000" y="1735560"/>
            <a:ext cx="5916600" cy="4384440"/>
          </a:xfrm>
          <a:prstGeom prst="rect">
            <a:avLst/>
          </a:prstGeom>
          <a:ln>
            <a:noFill/>
          </a:ln>
        </p:spPr>
      </p:pic>
      <p:sp>
        <p:nvSpPr>
          <p:cNvPr id="166" name="TextShape 2"/>
          <p:cNvSpPr txBox="1"/>
          <p:nvPr/>
        </p:nvSpPr>
        <p:spPr>
          <a:xfrm>
            <a:off x="791840" y="6228109"/>
            <a:ext cx="7992888" cy="5265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l-PL" dirty="0">
                <a:latin typeface="Arial"/>
              </a:rPr>
              <a:t>https://pl.wikipedia.org/wiki/%C5%BBniwa_w_La_Crau_z_Montmajour_w_tle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4759">
                <a:solidFill>
                  <a:srgbClr val="000000"/>
                </a:solidFill>
                <a:latin typeface="Arial"/>
              </a:rPr>
              <a:t>Edgar Degas</a:t>
            </a:r>
            <a:endParaRPr/>
          </a:p>
        </p:txBody>
      </p:sp>
      <p:pic>
        <p:nvPicPr>
          <p:cNvPr id="168" name="Obraz 167"/>
          <p:cNvPicPr/>
          <p:nvPr/>
        </p:nvPicPr>
        <p:blipFill>
          <a:blip r:embed="rId2" cstate="print"/>
          <a:stretch/>
        </p:blipFill>
        <p:spPr>
          <a:xfrm>
            <a:off x="2880000" y="1591560"/>
            <a:ext cx="4325760" cy="4384440"/>
          </a:xfrm>
          <a:prstGeom prst="rect">
            <a:avLst/>
          </a:prstGeom>
          <a:ln>
            <a:noFill/>
          </a:ln>
        </p:spPr>
      </p:pic>
      <p:sp>
        <p:nvSpPr>
          <p:cNvPr id="169" name="TextShape 2"/>
          <p:cNvSpPr txBox="1"/>
          <p:nvPr/>
        </p:nvSpPr>
        <p:spPr>
          <a:xfrm>
            <a:off x="2952080" y="6156101"/>
            <a:ext cx="4392488" cy="50405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l-PL" dirty="0">
                <a:latin typeface="Arial"/>
              </a:rPr>
              <a:t>https://opolnocywparyzu.pl/edgar-degas/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4759">
                <a:solidFill>
                  <a:srgbClr val="000000"/>
                </a:solidFill>
                <a:latin typeface="Arial"/>
              </a:rPr>
              <a:t>Leonardo da Vinci</a:t>
            </a:r>
            <a:endParaRPr/>
          </a:p>
        </p:txBody>
      </p:sp>
      <p:pic>
        <p:nvPicPr>
          <p:cNvPr id="171" name="Obraz 170"/>
          <p:cNvPicPr/>
          <p:nvPr/>
        </p:nvPicPr>
        <p:blipFill>
          <a:blip r:embed="rId2" cstate="print"/>
          <a:stretch/>
        </p:blipFill>
        <p:spPr>
          <a:xfrm>
            <a:off x="3600000" y="1728000"/>
            <a:ext cx="2873520" cy="4384440"/>
          </a:xfrm>
          <a:prstGeom prst="rect">
            <a:avLst/>
          </a:prstGeom>
          <a:ln>
            <a:noFill/>
          </a:ln>
        </p:spPr>
      </p:pic>
      <p:sp>
        <p:nvSpPr>
          <p:cNvPr id="172" name="TextShape 2"/>
          <p:cNvSpPr txBox="1"/>
          <p:nvPr/>
        </p:nvSpPr>
        <p:spPr>
          <a:xfrm>
            <a:off x="1439912" y="6300117"/>
            <a:ext cx="6912768" cy="45486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l-PL" dirty="0">
                <a:latin typeface="Arial"/>
              </a:rPr>
              <a:t>https://encyklopedia.pwn.pl/haslo/Leonardo-da-Vinci;3931631.html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4759" dirty="0">
                <a:solidFill>
                  <a:srgbClr val="000000"/>
                </a:solidFill>
                <a:latin typeface="Arial"/>
              </a:rPr>
              <a:t>Wojciech </a:t>
            </a:r>
            <a:r>
              <a:rPr lang="pl-PL" sz="4759" dirty="0" err="1">
                <a:solidFill>
                  <a:srgbClr val="000000"/>
                </a:solidFill>
                <a:latin typeface="Arial"/>
              </a:rPr>
              <a:t>Fangor</a:t>
            </a:r>
            <a:endParaRPr dirty="0"/>
          </a:p>
        </p:txBody>
      </p:sp>
      <p:pic>
        <p:nvPicPr>
          <p:cNvPr id="178" name="Obraz 177"/>
          <p:cNvPicPr/>
          <p:nvPr/>
        </p:nvPicPr>
        <p:blipFill>
          <a:blip r:embed="rId2" cstate="print"/>
          <a:stretch/>
        </p:blipFill>
        <p:spPr>
          <a:xfrm>
            <a:off x="2808000" y="1663560"/>
            <a:ext cx="4384440" cy="4384440"/>
          </a:xfrm>
          <a:prstGeom prst="rect">
            <a:avLst/>
          </a:prstGeom>
          <a:ln>
            <a:noFill/>
          </a:ln>
        </p:spPr>
      </p:pic>
      <p:sp>
        <p:nvSpPr>
          <p:cNvPr id="179" name="TextShape 2"/>
          <p:cNvSpPr txBox="1"/>
          <p:nvPr/>
        </p:nvSpPr>
        <p:spPr>
          <a:xfrm>
            <a:off x="1151880" y="6156101"/>
            <a:ext cx="7560840" cy="52686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l-PL" dirty="0">
                <a:latin typeface="Arial"/>
              </a:rPr>
              <a:t>https://niezlasztuka.net/o-sztuce/wojciech-fangor-patrzac-obraz-teleskop/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Nowe techniki rysunkowe</a:t>
            </a:r>
            <a:endParaRPr lang="pl-PL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800" y="2555701"/>
            <a:ext cx="7980495" cy="3157882"/>
          </a:xfrm>
        </p:spPr>
        <p:txBody>
          <a:bodyPr/>
          <a:lstStyle/>
          <a:p>
            <a:r>
              <a:rPr lang="pl-PL" dirty="0" smtClean="0"/>
              <a:t>Lawowanie – rysowanie tuszem rozwodnionym z wodą;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Frotaż – efekt odbitej powierzchni różnych przedmiotów;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511920" y="5580037"/>
            <a:ext cx="61206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FF0000"/>
                </a:solidFill>
              </a:rPr>
              <a:t>Ćwiczenie: </a:t>
            </a:r>
            <a:r>
              <a:rPr lang="pl-PL" dirty="0" smtClean="0"/>
              <a:t>Spróbuj znaleźć w swoim otoczeniu różne faktury materiałów/przedmiotów. Odrysuj trzy z nich za pomocą kartki i ołówka (fakturę podłuż pod kartkę i delikatnymi ruchami ołówka odbij </a:t>
            </a:r>
            <a:r>
              <a:rPr lang="pl-PL" smtClean="0"/>
              <a:t>przylegającą </a:t>
            </a:r>
            <a:r>
              <a:rPr lang="pl-PL" smtClean="0"/>
              <a:t>fakturę).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31800" y="2267669"/>
            <a:ext cx="7980495" cy="3013866"/>
          </a:xfrm>
        </p:spPr>
        <p:txBody>
          <a:bodyPr/>
          <a:lstStyle/>
          <a:p>
            <a:r>
              <a:rPr lang="pl-PL" dirty="0" smtClean="0"/>
              <a:t>Rysunek – jako w pełni dopracowane dzieło,</a:t>
            </a:r>
          </a:p>
          <a:p>
            <a:r>
              <a:rPr lang="pl-PL" dirty="0" smtClean="0"/>
              <a:t>Szkic – projekt pracy,</a:t>
            </a:r>
          </a:p>
          <a:p>
            <a:r>
              <a:rPr lang="pl-PL" dirty="0" smtClean="0"/>
              <a:t>Studium z natury (szczegółowy szkic),</a:t>
            </a:r>
          </a:p>
          <a:p>
            <a:r>
              <a:rPr lang="pl-PL" dirty="0" smtClean="0"/>
              <a:t>Rysunek techniczny (używany przez m.in. </a:t>
            </a:r>
            <a:r>
              <a:rPr lang="pl-PL" smtClean="0"/>
              <a:t>inżynierów</a:t>
            </a:r>
            <a:r>
              <a:rPr lang="pl-PL" dirty="0" smtClean="0"/>
              <a:t>, architektów, projektantów).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655936" y="611485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latin typeface="Arial" pitchFamily="34" charset="0"/>
                <a:cs typeface="Arial" pitchFamily="34" charset="0"/>
              </a:rPr>
              <a:t>Rodzaje rysunku</a:t>
            </a:r>
            <a:endParaRPr lang="pl-PL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95896" y="5436021"/>
            <a:ext cx="62646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FF0000"/>
                </a:solidFill>
              </a:rPr>
              <a:t>Ćwiczenie: </a:t>
            </a:r>
            <a:r>
              <a:rPr lang="pl-PL" dirty="0" smtClean="0"/>
              <a:t>Rozejrzyj się wokół siebie. Wybierz ze swojego otoczenia interesujący Cię obiekt, a następnie narysuj jego szkic. Masz na to 2 i pół minuty.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269</Words>
  <Application>Microsoft Office PowerPoint</Application>
  <PresentationFormat>Niestandardowy</PresentationFormat>
  <Paragraphs>48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2" baseType="lpstr">
      <vt:lpstr>Office Theme</vt:lpstr>
      <vt:lpstr>Bogaty</vt:lpstr>
      <vt:lpstr>Slajd 1</vt:lpstr>
      <vt:lpstr>Slajd 2</vt:lpstr>
      <vt:lpstr>Slajd 3</vt:lpstr>
      <vt:lpstr>Slajd 4</vt:lpstr>
      <vt:lpstr>Slajd 5</vt:lpstr>
      <vt:lpstr>Slajd 6</vt:lpstr>
      <vt:lpstr>Slajd 7</vt:lpstr>
      <vt:lpstr>Nowe techniki rysunkowe</vt:lpstr>
      <vt:lpstr>Slajd 9</vt:lpstr>
      <vt:lpstr>ZADANIE: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ZSS</dc:creator>
  <cp:lastModifiedBy>ZSS</cp:lastModifiedBy>
  <cp:revision>14</cp:revision>
  <dcterms:created xsi:type="dcterms:W3CDTF">2020-05-06T13:31:06Z</dcterms:created>
  <dcterms:modified xsi:type="dcterms:W3CDTF">2020-05-08T08:35:04Z</dcterms:modified>
  <dc:language>pl-PL</dc:language>
</cp:coreProperties>
</file>