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8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7" r:id="rId33"/>
    <p:sldId id="286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68" autoAdjust="0"/>
    <p:restoredTop sz="94660"/>
  </p:normalViewPr>
  <p:slideViewPr>
    <p:cSldViewPr snapToGrid="0">
      <p:cViewPr varScale="1">
        <p:scale>
          <a:sx n="49" d="100"/>
          <a:sy n="49" d="100"/>
        </p:scale>
        <p:origin x="4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AC0B-ED49-4ECE-981E-C36940DA6271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A568-9BFC-44FC-B1B9-5CBD044CCF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5799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AC0B-ED49-4ECE-981E-C36940DA6271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A568-9BFC-44FC-B1B9-5CBD044CCF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3451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AC0B-ED49-4ECE-981E-C36940DA6271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A568-9BFC-44FC-B1B9-5CBD044CCF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832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AC0B-ED49-4ECE-981E-C36940DA6271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A568-9BFC-44FC-B1B9-5CBD044CCF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002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AC0B-ED49-4ECE-981E-C36940DA6271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A568-9BFC-44FC-B1B9-5CBD044CCF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212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AC0B-ED49-4ECE-981E-C36940DA6271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A568-9BFC-44FC-B1B9-5CBD044CCF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740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AC0B-ED49-4ECE-981E-C36940DA6271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A568-9BFC-44FC-B1B9-5CBD044CCF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735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AC0B-ED49-4ECE-981E-C36940DA6271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A568-9BFC-44FC-B1B9-5CBD044CCF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661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AC0B-ED49-4ECE-981E-C36940DA6271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A568-9BFC-44FC-B1B9-5CBD044CCF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745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AC0B-ED49-4ECE-981E-C36940DA6271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A568-9BFC-44FC-B1B9-5CBD044CCF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80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6AC0B-ED49-4ECE-981E-C36940DA6271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A568-9BFC-44FC-B1B9-5CBD044CCF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306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6AC0B-ED49-4ECE-981E-C36940DA6271}" type="datetimeFigureOut">
              <a:rPr lang="pl-PL" smtClean="0"/>
              <a:t>2020-03-25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EA568-9BFC-44FC-B1B9-5CBD044CCF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211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285643"/>
            <a:ext cx="9144000" cy="2356833"/>
          </a:xfrm>
        </p:spPr>
        <p:txBody>
          <a:bodyPr>
            <a:normAutofit/>
          </a:bodyPr>
          <a:lstStyle/>
          <a:p>
            <a:r>
              <a:rPr lang="pl-PL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PODSTAWY PRAWA PRACY</a:t>
            </a:r>
            <a:endParaRPr lang="pl-PL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3133613"/>
          </a:xfrm>
        </p:spPr>
        <p:txBody>
          <a:bodyPr>
            <a:normAutofit lnSpcReduction="10000"/>
          </a:bodyPr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Opracowała: mgr Aldona Kowalska</a:t>
            </a:r>
            <a:endParaRPr lang="pl-PL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430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4699" y="218943"/>
            <a:ext cx="11109101" cy="1030308"/>
          </a:xfrm>
        </p:spPr>
        <p:txBody>
          <a:bodyPr>
            <a:normAutofit/>
          </a:bodyPr>
          <a:lstStyle/>
          <a:p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ryzyko pracodawcy – odnosi się do osoby pracownika oraz sposobu   	 			        wykonywania pracy,</a:t>
            </a:r>
            <a:endParaRPr lang="pl-PL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4699" y="1249251"/>
            <a:ext cx="11590986" cy="512579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ryzyko techniczne – pracownik otrzymuje wynagrodzenie za przestój w pracy z 		              przyczyn technicznych i organizacyjnych,</a:t>
            </a:r>
          </a:p>
          <a:p>
            <a:pPr>
              <a:buFontTx/>
              <a:buChar char="-"/>
            </a:pP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yzyko osobowe – pracodawca ponosi ryzyko wynikające z doboru pracowników 			    i jakości wykonywanej przez nich pracy,</a:t>
            </a:r>
          </a:p>
          <a:p>
            <a:pPr>
              <a:buFontTx/>
              <a:buChar char="-"/>
            </a:pP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yzyko gospodarcze – pracownik powinien mieć zagwarantowaną wypłatę 	 			  wynagrodzenia za pracę i innych świadczeń, gdyż nie ponosi 			   on skutków słabej kondycji finansowej pracodawcy,</a:t>
            </a:r>
          </a:p>
          <a:p>
            <a:pPr>
              <a:buFontTx/>
              <a:buChar char="-"/>
            </a:pP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yzyko socjalne – na pracodawcę zostały przerzucone obowiązki wynikające z 			 sytuacji życiowej, zdrowotnej i rodzinnej pracownika (dni 				 wolne z racji ważnych wydarzeń rodzinnych lub osobistych, 			 zwolnienia lekarskie płatne w początkowej fazie przez 				  pracodawcę).</a:t>
            </a:r>
          </a:p>
          <a:p>
            <a:pPr>
              <a:buFontTx/>
              <a:buChar char="-"/>
            </a:pPr>
            <a:endParaRPr lang="pl-PL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807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6062" y="103031"/>
            <a:ext cx="11147738" cy="734096"/>
          </a:xfrm>
        </p:spPr>
        <p:txBody>
          <a:bodyPr>
            <a:normAutofit/>
          </a:bodyPr>
          <a:lstStyle/>
          <a:p>
            <a:r>
              <a:rPr lang="pl-PL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Rodzaje stosunku pracy</a:t>
            </a:r>
            <a:endParaRPr lang="pl-PL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6061" y="837127"/>
            <a:ext cx="11732653" cy="575685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umowny (na podstawie umowy o pracę),</a:t>
            </a:r>
          </a:p>
          <a:p>
            <a:pPr marL="514350" indent="-514350">
              <a:buAutoNum type="arabicPeriod"/>
            </a:pP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ozaumowny (na podstawie: </a:t>
            </a: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owołania, wyboru, mianowania, spółdzielczej umowy o pracę).</a:t>
            </a:r>
          </a:p>
          <a:p>
            <a:pPr marL="514350" indent="-514350">
              <a:buAutoNum type="arabicPeriod"/>
            </a:pPr>
            <a:endParaRPr lang="pl-PL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308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6062" y="206063"/>
            <a:ext cx="11147738" cy="682579"/>
          </a:xfrm>
        </p:spPr>
        <p:txBody>
          <a:bodyPr>
            <a:normAutofit/>
          </a:bodyPr>
          <a:lstStyle/>
          <a:p>
            <a:r>
              <a:rPr lang="pl-PL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Powołanie (art.68 </a:t>
            </a:r>
            <a:r>
              <a:rPr lang="pl-PL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k.p</a:t>
            </a:r>
            <a:r>
              <a:rPr lang="pl-PL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6062" y="888642"/>
            <a:ext cx="11835684" cy="5782614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pracownicy do pełnienia funkcji organów adm.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aństw., np. powołanie do służby wojskowej, powołanie biegłego, wojewody, wicewojewody, zastępcy wójta/b./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pr.m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sekretarz gminy, skarbnik gminy/p./w., główny księgowy przedsiębiorstw państwowych;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nawiązania stosunku pracy w drodze powołania dochodzi wtedy, gdy właściwy organ, zwany organem powołującym powoła pracownika na określone stanowisko, a pracownik to powołanie przyjmie; 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powinno być dokonane na piśmie;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arunkiem powołania jest zgoda obu stron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jeszcze przed dokonaniem aktu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powołania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stosunek pracy jest najczęściej nawiązywany na czas nieokreślony (chyba, że przepisy stanowią inaczej;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tosunek pracy nawiązuje się w terminie podanym w powołaniu, a gdy nie został on określony – w dniu doręczenia powołania;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oże być poprzedzone konkursem – choćby przepisy tego nie wymagały;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rak stabilizacji zatrudnienia (organ powołujący może w każdej chwili odwołać pracownika).</a:t>
            </a:r>
          </a:p>
        </p:txBody>
      </p:sp>
    </p:spTree>
    <p:extLst>
      <p:ext uri="{BB962C8B-B14F-4D97-AF65-F5344CB8AC3E}">
        <p14:creationId xmlns:p14="http://schemas.microsoft.com/office/powerpoint/2010/main" val="1371038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6062" y="103032"/>
            <a:ext cx="11147738" cy="708337"/>
          </a:xfrm>
        </p:spPr>
        <p:txBody>
          <a:bodyPr>
            <a:normAutofit/>
          </a:bodyPr>
          <a:lstStyle/>
          <a:p>
            <a:r>
              <a:rPr lang="pl-PL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Wybór (art.73 </a:t>
            </a:r>
            <a:r>
              <a:rPr lang="pl-PL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k.p</a:t>
            </a:r>
            <a:r>
              <a:rPr lang="pl-PL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pl-PL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6061" y="811369"/>
            <a:ext cx="11758411" cy="5847008"/>
          </a:xfrm>
        </p:spPr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stosunek pracy na podstawie wyboru powoduje, iż wybrana osoba musi być zorientowana, że w następstwie wyboru stanie się pracownikiem organu, do którego została wybrana i musi wyrazić na to zgodę;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tosunek pracy z wyboru powstaje w wyniku uzyskania mandatu;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rozwiązuje się wraz z wygaśnięciem mandatu, którego czas jest na ogół z góry określony i dlatego może zawierać podobieństwo do umowy na czas określony;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ten sposób są wybierani m.in.: wójt, starosta, marszałek, wicestarosta, wicemarszałek, radni, etatowi członkowie różnego rodzaju organizacji społecznych, stowarzyszeń, partii, związków zawodowych, spółek prawa handlowego.</a:t>
            </a:r>
          </a:p>
          <a:p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357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546" y="103032"/>
            <a:ext cx="11199254" cy="682580"/>
          </a:xfrm>
        </p:spPr>
        <p:txBody>
          <a:bodyPr>
            <a:normAutofit/>
          </a:bodyPr>
          <a:lstStyle/>
          <a:p>
            <a:r>
              <a:rPr lang="pl-PL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Mianowanie (art. 76 </a:t>
            </a:r>
            <a:r>
              <a:rPr lang="pl-PL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k.p</a:t>
            </a:r>
            <a:r>
              <a:rPr lang="pl-PL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545" y="785611"/>
            <a:ext cx="11861443" cy="5911403"/>
          </a:xfrm>
        </p:spPr>
        <p:txBody>
          <a:bodyPr>
            <a:normAutofit fontScale="92500" lnSpcReduction="20000"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awiązuje się w terminie określonym w akcie nominacji;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ymagane jest złożenie ślubowania;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eśli nominowany odmówi złożenia ślubowania lub nie przystąpi do pracy w wyznaczonym terminie nominacja traci ważność;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egułą jest nominacja na czas nieokreślony, chyba, że przepisy stanowią inaczej. Nie istnieje nominacja na okres próbny;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aletą jest stabilizacja zatrudnienia – wypowiedzenie może nastąpić tylko z przyczyn określonych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ustawie (m.in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Poprzez: prawomocne ukaranie w trybie dyscyplinarnym karą wydalenia z pracy, prawomocne orzeczenie wyrokiem sądowym środka karnego utraty praw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publicznych);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racownik ma prawo wypowiedzenia;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ianowani są: funkcjonariusze straży granicznej/służby wojskowej/policji, strażacy Państwowej Straży Pożarnej,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asesorzy sądowi,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urzędnicy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służby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cywilnej, nauczyciele, wykładowcy na uczelniach wyższych, sędziowie, prokuratorzy, pracownicy NIK;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ymogi: obywatelstwo polskie, nieskazitelny charakter, wiek, wykształcenie, stan zdrowia – wszystko to ze względu na szczególny charakter zajmowanego stanowiska.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3420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3031" y="141669"/>
            <a:ext cx="11250769" cy="618185"/>
          </a:xfrm>
        </p:spPr>
        <p:txBody>
          <a:bodyPr>
            <a:normAutofit/>
          </a:bodyPr>
          <a:lstStyle/>
          <a:p>
            <a:r>
              <a:rPr lang="pl-PL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Spółdzielcza umowa o pracę (art. 77 </a:t>
            </a:r>
            <a:r>
              <a:rPr lang="pl-PL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k.p</a:t>
            </a:r>
            <a:r>
              <a:rPr lang="pl-PL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6062" y="953036"/>
            <a:ext cx="11681138" cy="5718219"/>
          </a:xfrm>
        </p:spPr>
        <p:txBody>
          <a:bodyPr/>
          <a:lstStyle/>
          <a:p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echą tego stosunku pracy jest ścisłe powiązanie z członkostwem w danej spółdzielni;</a:t>
            </a:r>
          </a:p>
          <a:p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kładają się na nią dwa elementy: obowiązek spółdzielni zatrudnienia osoby będącej jej członkiem oraz wynikający z członkostwa obowiązek świadczenia pracy na rzecz spółdzielni;</a:t>
            </a:r>
          </a:p>
          <a:p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awarcie tej umowy zależne jest od wcześniejszego przystąpienia do spółdzielni i uzyskania jej członkostwa;</a:t>
            </a:r>
          </a:p>
          <a:p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mowa ta oraz wszystkie związane z nią prawa i obowiązki są przede wszystkim regulowane przez przepisy ustawy z dnia 16.09.1982 r. – prawo spółdzielcze;</a:t>
            </a:r>
          </a:p>
          <a:p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mocy tej umowy członek spółdzielni zobowiązuje się do wykonywania pracy określonego rodzaju na rzecz spółdzielni, a spółdzielnia zatrudnia go i wypłaca mu wynagrodzenia;</a:t>
            </a:r>
          </a:p>
          <a:p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półdzielcza umowa o pracę wygasa wraz z ustaniem członkostwa;</a:t>
            </a:r>
          </a:p>
          <a:p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czasie trwania członkostwa może być rozwiązana na mocy porozumienia stron, które musi być połączone z wypowiedzeniem członkostwa przez pracownika.</a:t>
            </a:r>
          </a:p>
          <a:p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880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0304" y="115912"/>
            <a:ext cx="11173496" cy="605306"/>
          </a:xfrm>
        </p:spPr>
        <p:txBody>
          <a:bodyPr>
            <a:normAutofit/>
          </a:bodyPr>
          <a:lstStyle/>
          <a:p>
            <a:r>
              <a:rPr lang="pl-PL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Umowa o pracę i jej rodzaje</a:t>
            </a:r>
            <a:endParaRPr lang="pl-PL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0304" y="721218"/>
            <a:ext cx="11848564" cy="5975796"/>
          </a:xfrm>
        </p:spPr>
        <p:txBody>
          <a:bodyPr/>
          <a:lstStyle/>
          <a:p>
            <a:pPr marL="0" indent="0">
              <a:buNone/>
            </a:pP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mowa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-to dwustronna czynność prawna (zgodne oświadczenie woli 		 	      zmierzające do wywołania skutków prawnych).</a:t>
            </a:r>
          </a:p>
          <a:p>
            <a:pPr marL="0" indent="0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mowa o pracę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dwustronne porozumienie między pracownikiem a 			       pracodawcą, na podstawie której pracownik zobowiązuje się do 		       świadczenia pracy na rzecz pracodawcy, a pracodawca zobowiązuje 	       się do wypłacenia pracownikowi wynagrodzenia.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573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Rodzaje umów o pracę</a:t>
            </a:r>
            <a:endParaRPr lang="pl-PL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l-PL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Umowa na czas określony</a:t>
            </a:r>
          </a:p>
          <a:p>
            <a:pPr marL="514350" indent="-514350">
              <a:buAutoNum type="arabicPeriod"/>
            </a:pPr>
            <a:r>
              <a:rPr lang="pl-PL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Umowa na czas określony w tym umowa na zastępstwo</a:t>
            </a:r>
          </a:p>
          <a:p>
            <a:pPr marL="514350" indent="-514350">
              <a:buAutoNum type="arabicPeriod"/>
            </a:pPr>
            <a:r>
              <a:rPr lang="pl-PL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Umowa na czas wykonania określonej pracy</a:t>
            </a:r>
          </a:p>
          <a:p>
            <a:pPr marL="514350" indent="-514350">
              <a:buAutoNum type="arabicPeriod"/>
            </a:pPr>
            <a:r>
              <a:rPr lang="pl-PL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Umowa na okres próbny</a:t>
            </a:r>
          </a:p>
          <a:p>
            <a:pPr marL="514350" indent="-514350">
              <a:buAutoNum type="arabicPeriod"/>
            </a:pPr>
            <a:r>
              <a:rPr lang="pl-PL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Umowa na czas nieokreślony</a:t>
            </a:r>
            <a:endParaRPr lang="pl-PL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924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4699" y="90153"/>
            <a:ext cx="11109101" cy="566670"/>
          </a:xfrm>
        </p:spPr>
        <p:txBody>
          <a:bodyPr>
            <a:normAutofit/>
          </a:bodyPr>
          <a:lstStyle/>
          <a:p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d.1 </a:t>
            </a:r>
            <a:r>
              <a:rPr lang="pl-PL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umowa na czas określony</a:t>
            </a:r>
            <a:endParaRPr lang="pl-PL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031" y="888642"/>
            <a:ext cx="11797048" cy="5743977"/>
          </a:xfrm>
        </p:spPr>
        <p:txBody>
          <a:bodyPr>
            <a:normAutofit/>
          </a:bodyPr>
          <a:lstStyle/>
          <a:p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jedna z najbardziej popularnych umów terminowych;</a:t>
            </a:r>
            <a:endParaRPr lang="pl-PL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ozwiązuje się z upływem terminu na jaki została zawarta i nie podlega wypowiedzeniu;</a:t>
            </a:r>
          </a:p>
          <a:p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rzy zawieraniu umowy na czas dłuższy niż 6 m-</a:t>
            </a:r>
            <a:r>
              <a:rPr lang="pl-PL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strony mogą rozwiązać umowę za 2-tygodniowym wypowiedzeniem (art.33 </a:t>
            </a:r>
            <a:r>
              <a:rPr lang="pl-PL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k.p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</a:p>
          <a:p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rzy zawieraniu umowy na czas do 6 m-</a:t>
            </a:r>
            <a:r>
              <a:rPr lang="pl-PL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wcześniejsze rozwiązanie jest na mocy art. 18 </a:t>
            </a:r>
            <a:r>
              <a:rPr lang="pl-PL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k.p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nieważne;</a:t>
            </a:r>
          </a:p>
          <a:p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racodawca wypowiadając tę umowę nie musi uzasadniać swej decyzji (nie jest badana przez Sąd Pracy, jest to zaleta tej umowy).</a:t>
            </a:r>
            <a:endParaRPr lang="pl-PL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779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6478" y="1"/>
            <a:ext cx="11097322" cy="758282"/>
          </a:xfrm>
        </p:spPr>
        <p:txBody>
          <a:bodyPr>
            <a:normAutofit/>
          </a:bodyPr>
          <a:lstStyle/>
          <a:p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d.2 </a:t>
            </a:r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umowa na zastępstwo</a:t>
            </a:r>
            <a:endParaRPr lang="pl-PL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6477" y="758283"/>
            <a:ext cx="11820293" cy="5887844"/>
          </a:xfrm>
        </p:spPr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awiera ją pracodawca, który chce zastąpić pracownika w czasie jego usprawiedliwionej nieobecności (np. choroba, urlop macierzyński);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ermin końcowy tej umowy może być oznaczony konkretną datą (jeśli pracodawca wie, kiedy pracownik wróci) lub wskazaniem okoliczności (np. powrót danego pracownika);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ozwiązuje się ją z upływem czasu na jaki została zawarta;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cześniejsze rozwiązanie jest możliwe:</a:t>
            </a:r>
          </a:p>
          <a:p>
            <a:pPr>
              <a:buFontTx/>
              <a:buChar char="-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mocy porozumienia stron,</a:t>
            </a:r>
          </a:p>
          <a:p>
            <a:pPr>
              <a:buFontTx/>
              <a:buChar char="-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 wypowiedzenia,</a:t>
            </a:r>
          </a:p>
          <a:p>
            <a:pPr>
              <a:buFontTx/>
              <a:buChar char="-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3-dniowym wypowiedzeniem.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625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40912"/>
          </a:xfrm>
        </p:spPr>
        <p:txBody>
          <a:bodyPr>
            <a:normAutofit/>
          </a:bodyPr>
          <a:lstStyle/>
          <a:p>
            <a:r>
              <a:rPr lang="pl-PL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Przedmiot i </a:t>
            </a:r>
            <a:r>
              <a:rPr lang="pl-PL" sz="3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zródła</a:t>
            </a:r>
            <a:r>
              <a:rPr lang="pl-PL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prawa pracy</a:t>
            </a:r>
            <a:endParaRPr lang="pl-PL" sz="3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245770" y="540913"/>
            <a:ext cx="11551277" cy="591140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Prawo pracy </a:t>
            </a:r>
            <a:r>
              <a:rPr lang="pl-PL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gałąź prawa, która zawiera normy prawne regulujące   		              stosunek pracy wykonywany przez człowieka.</a:t>
            </a:r>
          </a:p>
          <a:p>
            <a:pPr marL="0" indent="0">
              <a:buNone/>
            </a:pPr>
            <a:endParaRPr lang="pl-PL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Przedmiotem prawa pracy </a:t>
            </a:r>
            <a:r>
              <a:rPr lang="pl-PL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są:</a:t>
            </a:r>
          </a:p>
          <a:p>
            <a:pPr>
              <a:buFontTx/>
              <a:buChar char="-"/>
            </a:pPr>
            <a:r>
              <a:rPr lang="pl-PL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stosunki pracy podporządkowanej, świadczonej na rzecz drugiego podmiotu dobrowolnie, osobiście i za wynagrodzeniem;</a:t>
            </a:r>
          </a:p>
          <a:p>
            <a:pPr>
              <a:buFontTx/>
              <a:buChar char="-"/>
            </a:pPr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l-PL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nne stosunki nierozerwalnie związane ze stosunkiem pracy.</a:t>
            </a:r>
          </a:p>
          <a:p>
            <a:pPr>
              <a:buFontTx/>
              <a:buChar char="-"/>
            </a:pPr>
            <a:endParaRPr lang="pl-PL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4696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210" y="111513"/>
            <a:ext cx="11264590" cy="568711"/>
          </a:xfrm>
        </p:spPr>
        <p:txBody>
          <a:bodyPr>
            <a:normAutofit/>
          </a:bodyPr>
          <a:lstStyle/>
          <a:p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d.3 </a:t>
            </a:r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umowa na czas wykonania określonej pracy</a:t>
            </a:r>
            <a:endParaRPr lang="pl-PL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8420" y="814039"/>
            <a:ext cx="11175380" cy="5362924"/>
          </a:xfrm>
        </p:spPr>
        <p:txBody>
          <a:bodyPr>
            <a:normAutofit/>
          </a:bodyPr>
          <a:lstStyle/>
          <a:p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awiera ją pracodawca, który zatrudniając pracownika nie potrafi określić terminu zakończenia zadania, dla wykonania którego zatrudnił pracownika;</a:t>
            </a:r>
          </a:p>
          <a:p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awiera się ją przy pracach dorywczych, sezonowych, a także w celu wykonania określonego zadania, np. wybudowanie obiektu, zorganizowanie szkolenia;</a:t>
            </a:r>
          </a:p>
          <a:p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óżni się od pozostałych umów tym, że nie jest możliwe określenie terminu jej zakończenia;</a:t>
            </a:r>
          </a:p>
          <a:p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ozwiązuje się z dniem zakończenia pracy, dla wykonania której była zawarta;</a:t>
            </a:r>
          </a:p>
          <a:p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ożliwe jest również rozwiązanie:</a:t>
            </a:r>
          </a:p>
          <a:p>
            <a:pPr>
              <a:buFontTx/>
              <a:buChar char="-"/>
            </a:pP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mocy porozumienia stron,</a:t>
            </a:r>
          </a:p>
          <a:p>
            <a:pPr>
              <a:buFontTx/>
              <a:buChar char="-"/>
            </a:pP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 wypowiedzenia z winy pracownika.</a:t>
            </a:r>
            <a:endParaRPr lang="pl-PL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0121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815" y="78060"/>
            <a:ext cx="11219985" cy="646770"/>
          </a:xfrm>
        </p:spPr>
        <p:txBody>
          <a:bodyPr>
            <a:normAutofit/>
          </a:bodyPr>
          <a:lstStyle/>
          <a:p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d.4 </a:t>
            </a:r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umowa na okres próbny</a:t>
            </a:r>
            <a:endParaRPr lang="pl-PL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92096"/>
            <a:ext cx="11229278" cy="5854391"/>
          </a:xfrm>
        </p:spPr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Zawarcie tej umowy nie jest obowiązkowe (zawiera się ją, aby przekonać się o przydatności danego pracownika);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Można ją zawrzeć tylko raz na nie więcej niż 3 m-ce;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Okres próbny może wynosić tydzień, kilka tygodni, jeden, dwa lub 3 m-ce;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Okres ten kończy się z chwilą upływu ustalonego czasu;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Strony nie mogą dobrowolnie wydłużać tego okresu;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Może zostać rozwiązana na mocy porozumienia stron lub w drodze wypowiedzenia przez pracodawcę lub pracownika;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Okres wypowiedzenia zależy od czasu jej trwania i wynosi:</a:t>
            </a:r>
          </a:p>
          <a:p>
            <a:pPr>
              <a:buFontTx/>
              <a:buChar char="-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dni robocze, jeżeli okres próbny nie przekracza 2 tyg.,</a:t>
            </a:r>
          </a:p>
          <a:p>
            <a:pPr>
              <a:buFontTx/>
              <a:buChar char="-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tydzień, jeżeli okres próbny jest dłuższy niż 2 tyg.,</a:t>
            </a:r>
          </a:p>
          <a:p>
            <a:pPr>
              <a:buFontTx/>
              <a:buChar char="-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tygodnie, jeżeli okres próbny wynosi 3 m-ce.</a:t>
            </a:r>
          </a:p>
          <a:p>
            <a:pPr>
              <a:buFontTx/>
              <a:buChar char="-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266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815" y="100362"/>
            <a:ext cx="11219985" cy="568712"/>
          </a:xfrm>
        </p:spPr>
        <p:txBody>
          <a:bodyPr>
            <a:normAutofit/>
          </a:bodyPr>
          <a:lstStyle/>
          <a:p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d.5 </a:t>
            </a:r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umowa na czas nieokreślony</a:t>
            </a:r>
            <a:endParaRPr lang="pl-PL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6478" y="836341"/>
            <a:ext cx="11097322" cy="5340622"/>
          </a:xfrm>
        </p:spPr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najkorzystniejsza dla pracownika forma zatrudnienia;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racodawca wypowiadając umowę musi podać przyczynę uzasadniającą rozwiązanie zatrudnienia;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kres wypowiedzenia zależy od okresu zatrudnienia:</a:t>
            </a:r>
          </a:p>
          <a:p>
            <a:pPr>
              <a:buFontTx/>
              <a:buChar char="-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tygodnie, jeżeli pracownik był zatrudniony mniej niż 6 m-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FontTx/>
              <a:buChar char="-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miesiąc, jeżeli pracownik był zatrudniony co najmniej 6 m-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FontTx/>
              <a:buChar char="-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m-ce, jeżeli pracownik był zatrudniony co najmniej 3 lata.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ożna skrócić okres wypowiedzenia, jeżeli odpowiada to zarówno pracownikowi, jak i pracodawcy;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rt.36 ust.1 KP pozwala pracodawcy na jednostronne skrócenie 3-miesięcznego okresu wypowiedzenia zawartej na czas nieokreślony.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5611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1668" y="90153"/>
            <a:ext cx="11212132" cy="643943"/>
          </a:xfrm>
        </p:spPr>
        <p:txBody>
          <a:bodyPr>
            <a:normAutofit/>
          </a:bodyPr>
          <a:lstStyle/>
          <a:p>
            <a:r>
              <a:rPr lang="pl-PL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Elementy umowy o pracę (art.29 </a:t>
            </a:r>
            <a:r>
              <a:rPr lang="pl-PL" sz="27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k.p</a:t>
            </a:r>
            <a:r>
              <a:rPr lang="pl-PL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pl-PL" sz="27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1529" y="846830"/>
            <a:ext cx="11602792" cy="5669879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Określenie pracodawcy – pieczęć z nr REGON</a:t>
            </a:r>
          </a:p>
          <a:p>
            <a:pPr marL="514350" indent="-514350">
              <a:buAutoNum type="arabicPeriod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i miejsce zawarcia umowy</a:t>
            </a:r>
          </a:p>
          <a:p>
            <a:pPr marL="514350" indent="-514350">
              <a:buAutoNum type="arabicPeriod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Wskazanie stron umowy (lub osoby upoważnionej)</a:t>
            </a:r>
          </a:p>
          <a:p>
            <a:pPr marL="514350" indent="-514350">
              <a:buAutoNum type="arabicPeriod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Określenie rodzaju umowy o pracę (czas określony, nieokreślony, próbny)</a:t>
            </a:r>
          </a:p>
          <a:p>
            <a:pPr marL="514350" indent="-514350">
              <a:buAutoNum type="arabicPeriod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Opis ustalonych przez strony warunków zatrudnienia:</a:t>
            </a:r>
          </a:p>
          <a:p>
            <a:pPr marL="971550" lvl="1" indent="-514350">
              <a:buAutoNum type="alphaLcParenR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Rodzaj pracy (stanowisko, funkcja, zawód)</a:t>
            </a:r>
          </a:p>
          <a:p>
            <a:pPr marL="971550" lvl="1" indent="-514350">
              <a:buAutoNum type="alphaLcParenR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Miejsce wykonywania pracy</a:t>
            </a:r>
          </a:p>
          <a:p>
            <a:pPr marL="971550" lvl="1" indent="-514350">
              <a:buAutoNum type="alphaLcParenR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Wymiar czasu pracy</a:t>
            </a:r>
          </a:p>
          <a:p>
            <a:pPr marL="971550" lvl="1" indent="-514350">
              <a:buAutoNum type="alphaLcParenR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Wynagrodzenie za pracę</a:t>
            </a:r>
          </a:p>
          <a:p>
            <a:pPr marL="971550" lvl="1" indent="-514350">
              <a:buAutoNum type="alphaLcParenR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Inne warunki zatrudnienia (np. prawo do premii, prawo do przerwy nieprzekraczalnej 60 min. i nie wliczanej do czasu pracy)</a:t>
            </a:r>
          </a:p>
          <a:p>
            <a:pPr marL="971550" lvl="1" indent="-514350">
              <a:buAutoNum type="alphaLcParenR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Określenie liczby godzin, których przekroczenie (oprócz wynagrodzenia) uprawnia do dodatku za pracę w godzinach nadliczbowych</a:t>
            </a:r>
          </a:p>
          <a:p>
            <a:pPr marL="0" indent="0">
              <a:buNone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   Termin rozpoczęcia pracy</a:t>
            </a:r>
          </a:p>
          <a:p>
            <a:pPr marL="0" indent="0">
              <a:buNone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   Przyczyny uzasadniające zawarcie kolejnej umowy na czas określony pomimo                	przekroczenia ich limitu</a:t>
            </a:r>
          </a:p>
          <a:p>
            <a:pPr marL="0" indent="0">
              <a:buNone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Podpis stron umowy</a:t>
            </a:r>
            <a:endParaRPr lang="pl-PL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105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815" y="133815"/>
            <a:ext cx="11219985" cy="602165"/>
          </a:xfrm>
        </p:spPr>
        <p:txBody>
          <a:bodyPr>
            <a:normAutofit/>
          </a:bodyPr>
          <a:lstStyle/>
          <a:p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Umowa o pracę a umowy cywilnoprawne</a:t>
            </a:r>
            <a:endParaRPr lang="pl-PL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385" y="892098"/>
            <a:ext cx="11519210" cy="5754029"/>
          </a:xfrm>
        </p:spPr>
        <p:txBody>
          <a:bodyPr>
            <a:normAutofit fontScale="92500" lnSpcReduction="10000"/>
          </a:bodyPr>
          <a:lstStyle/>
          <a:p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Oprócz umów zawartych na podstawie stosunku pracy, strony mogą skorzystać z innych form zatrudnienia, opartych na przepisach Kodeksu cywilnego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Rodzaje </a:t>
            </a: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umów cywilnoprawnych to:</a:t>
            </a:r>
          </a:p>
          <a:p>
            <a:pPr>
              <a:buFontTx/>
              <a:buChar char="-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umowa </a:t>
            </a: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dzieło</a:t>
            </a:r>
          </a:p>
          <a:p>
            <a:pPr>
              <a:buFontTx/>
              <a:buChar char="-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umowa zlecenie</a:t>
            </a:r>
            <a:endParaRPr lang="pl-PL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Należy </a:t>
            </a: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pamiętać, że ani umowa zlecenie, ani umowa o dzieło nie są umowami o pracę i nie dotyczą ich przepisy Kodeksu pracy. W ich przypadku nie mówimy ani o zatrudnianiu, ani o pracodawcy, pracowniku czy stosunku pracy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do każdej pracy możemy też zastosować te umowy. Jeśli taką umową uregulujemy coś, co jest stosunkiem pracy (a zatem zachodzą: podporządkowanie, określone czas, miejsce, zadania oraz wynagrodzenie) będzie ona traktowana jak umowa o pracę.</a:t>
            </a:r>
          </a:p>
          <a:p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Umowy cywilnoprawne najczęściej stosuje się w momencie, w którym organizacja nie planuje zatrudniać pracownika, a zależy jej na wykonaniu określonych czynności, zadań.</a:t>
            </a:r>
          </a:p>
          <a:p>
            <a:pPr marL="0" indent="0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4275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1257" y="1"/>
            <a:ext cx="11092543" cy="849085"/>
          </a:xfrm>
        </p:spPr>
        <p:txBody>
          <a:bodyPr>
            <a:normAutofit/>
          </a:bodyPr>
          <a:lstStyle/>
          <a:p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Umowa zlecenie</a:t>
            </a:r>
            <a:endParaRPr lang="pl-PL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485" y="849086"/>
            <a:ext cx="11234057" cy="5715000"/>
          </a:xfrm>
        </p:spPr>
        <p:txBody>
          <a:bodyPr/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mowa zlecenie jest umową o wykonanie określonych czynności;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racodawca nazywany jest zleceniodawcą, a pracownik – zleceniobiorcą;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leceniobiorca wykonuje zadania na rzecz zleceniodawcy;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trony ustalają rodzaj czynności, ich zakres, ramy organizacyjne oraz wynagrodzenie;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leceniobiorca nie ponosi odpowiedzialności za bezpośredni efekt wykonanego zlecenia;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leceniobiorca nie może przekazać całości zlecenia innej osobie (chyba, że zostanie to określone w umowie pomiędzy stronami) – w umowie o pracę nie ma takiej możliwości;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np. do wykonywania usług księgowych, informatycznych, prawnych, transportowych.</a:t>
            </a:r>
          </a:p>
        </p:txBody>
      </p:sp>
    </p:spTree>
    <p:extLst>
      <p:ext uri="{BB962C8B-B14F-4D97-AF65-F5344CB8AC3E}">
        <p14:creationId xmlns:p14="http://schemas.microsoft.com/office/powerpoint/2010/main" val="20401884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268" y="100363"/>
            <a:ext cx="11186532" cy="691374"/>
          </a:xfrm>
        </p:spPr>
        <p:txBody>
          <a:bodyPr>
            <a:normAutofit fontScale="90000"/>
          </a:bodyPr>
          <a:lstStyle/>
          <a:p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Umowa o dzieło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9932" y="903248"/>
            <a:ext cx="11541512" cy="5754029"/>
          </a:xfrm>
        </p:spPr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umowa o dzieło jest umową o wykonanie dzieła;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zieło musi być wyraźnie określone i mieć charakter przynajmniej częściowo materialny (coś co można określić w czasie, miejscu);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racodawca nazywany jest zamawiającym, a pracownik wykonawcą;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wykonawcy dzieła bezpośrednio zależy jego efekt;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stnieje możliwość przekazania dzieła innej osobie (chyba , że w umowie wyraźnie zostanie zastrzeżone, że wykonawca ma wykonać je osobiście);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np. wykonanie projektu graficznego strony internetowej.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1499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2663" y="111513"/>
            <a:ext cx="11231137" cy="724828"/>
          </a:xfrm>
        </p:spPr>
        <p:txBody>
          <a:bodyPr>
            <a:normAutofit/>
          </a:bodyPr>
          <a:lstStyle/>
          <a:p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Umowa o pracę a umowy cywilnoprawne - porównanie</a:t>
            </a:r>
            <a:endParaRPr lang="pl-PL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842191"/>
              </p:ext>
            </p:extLst>
          </p:nvPr>
        </p:nvGraphicFramePr>
        <p:xfrm>
          <a:off x="290513" y="936625"/>
          <a:ext cx="11607800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3900"/>
                <a:gridCol w="58039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umowa o pracę</a:t>
                      </a:r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umowy</a:t>
                      </a:r>
                      <a:r>
                        <a:rPr lang="pl-PL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cywilnoprawne </a:t>
                      </a:r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Osoby wykonujące pracę są pracownikami, więc stosuje</a:t>
                      </a:r>
                      <a:r>
                        <a:rPr lang="pl-PL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się do nich przepisy kodeksu pracy</a:t>
                      </a:r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Osoby wykonujące pracę nie są pracownikami, więc nie mają tu zastosowania przepisy kodeksu pracy, lecz kodeksu cywilnego</a:t>
                      </a:r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Mają zastosowanie przepisy dotyczące  czasu pracy</a:t>
                      </a:r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Nie maja zastosowania uprawnienia z zakresu czasu pracy</a:t>
                      </a:r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Mają</a:t>
                      </a:r>
                      <a:r>
                        <a:rPr lang="pl-PL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zastosowanie przepisy dotyczące obowiązku udzielenia urlopu</a:t>
                      </a:r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Nie mają zastosowania</a:t>
                      </a:r>
                      <a:r>
                        <a:rPr lang="pl-PL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przepisy dotyczące obowiązku udzielenia urlopu</a:t>
                      </a:r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Łatwiejsze dochodzenie roszczeń przed sądem pracy </a:t>
                      </a:r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Nie</a:t>
                      </a:r>
                      <a:r>
                        <a:rPr lang="pl-PL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łatwe dochodzenie roszczeń przed sądem cywilnym</a:t>
                      </a:r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Treść umowy ściśle określona przez przepisy kodeksu pracy</a:t>
                      </a:r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Treść umowy  możemy</a:t>
                      </a:r>
                      <a:r>
                        <a:rPr lang="pl-PL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konstruować swobodnie</a:t>
                      </a:r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7572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815" y="100362"/>
            <a:ext cx="11219985" cy="602165"/>
          </a:xfrm>
        </p:spPr>
        <p:txBody>
          <a:bodyPr>
            <a:normAutofit/>
          </a:bodyPr>
          <a:lstStyle/>
          <a:p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pl-PL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Obowiązki pracodawcy i pracownika</a:t>
            </a:r>
            <a:endParaRPr lang="pl-PL" sz="27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7990" y="869794"/>
            <a:ext cx="11519210" cy="5754029"/>
          </a:xfrm>
        </p:spPr>
        <p:txBody>
          <a:bodyPr/>
          <a:lstStyle/>
          <a:p>
            <a:pPr marL="0" indent="0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Obowiązki pracodawcy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Przedstawić pracownikowi zakres jego obowiązków, sposób wykonywania pracy na wyznaczonym stanowisku,</a:t>
            </a:r>
          </a:p>
          <a:p>
            <a:pPr marL="514350" indent="-514350">
              <a:buAutoNum type="arabicPeriod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rganizować pracę w sposób zapewniający pełne wykorzystanie czasu pracy,</a:t>
            </a:r>
          </a:p>
          <a:p>
            <a:pPr marL="514350" indent="-514350">
              <a:buAutoNum type="arabicPeriod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rganizować pracę w sposób zapewniający zmniejszenie uciążliwości pracy,</a:t>
            </a:r>
          </a:p>
          <a:p>
            <a:pPr marL="514350" indent="-514350">
              <a:buAutoNum type="arabicPeriod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rzeciwdziałać dyskryminacji w zatrudnieniu, w szczególności ze względu na wiek, płeć, rasę, religię, narodowość, przekonania polityczne, przynależność związkową, pochodzenie etniczne, wyznanie, orientację seksualną, a także ze względu na zatrudnienie na czas określony lub nieokreślony albo w pełnym lub niepełnym wymiarze czasu pracy,</a:t>
            </a:r>
          </a:p>
          <a:p>
            <a:pPr marL="514350" indent="-514350">
              <a:buAutoNum type="arabicPeriod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apewnić bezpieczne i higieniczne warunki pracy,</a:t>
            </a:r>
          </a:p>
          <a:p>
            <a:pPr marL="514350" indent="-514350">
              <a:buAutoNum type="arabicPeriod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rowadzić systematyczne szkolenia BHP,</a:t>
            </a:r>
          </a:p>
          <a:p>
            <a:pPr marL="514350" indent="-514350">
              <a:buAutoNum type="arabicPeriod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erminowo i prawidłowo wypłacać wynagrodzenie,</a:t>
            </a:r>
          </a:p>
          <a:p>
            <a:pPr marL="514350" indent="-514350">
              <a:buAutoNum type="arabicPeriod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łatwiać pracownikom podnoszenie kwalifikacji zawodowych,</a:t>
            </a:r>
          </a:p>
          <a:p>
            <a:pPr marL="514350" indent="-514350">
              <a:buAutoNum type="arabicPeriod"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50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9571" y="144967"/>
            <a:ext cx="11164229" cy="579862"/>
          </a:xfrm>
        </p:spPr>
        <p:txBody>
          <a:bodyPr>
            <a:normAutofit/>
          </a:bodyPr>
          <a:lstStyle/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zaspokajać w miarę posiadanych środków socjalne potrzeby pracowników, 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9571" y="613317"/>
            <a:ext cx="11164229" cy="55636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stosować obiektywne i sprawiedliwe kryteria oceny pracowników i wyników ich pracy,</a:t>
            </a:r>
          </a:p>
          <a:p>
            <a:pPr marL="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prowadzić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dokumentację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sprawach związanych ze stosunkiem pracy oraz akta osobowe pracowników,</a:t>
            </a:r>
          </a:p>
          <a:p>
            <a:pPr marL="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przechowywać dokumentację w sprawach związanych ze stosunkiem pracy oraz akta osobowe pracowników w warunkach niegrożących uszkodzeniem lub zniszczeniem,</a:t>
            </a:r>
          </a:p>
          <a:p>
            <a:pPr marL="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wpływać na kształtowanie w zakładzie pracy zasad współżycia społecznego,</a:t>
            </a:r>
          </a:p>
          <a:p>
            <a:pPr marL="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pracodawca jest obowiązany przeciwdziałać 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mobbingowi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w związku z rozwiązaniem lub wygaśnięciem stosunku pracy pracodawca obowiązany jest niezwłocznie wydać pracownikowi świadectwo pracy.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54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9397" y="365124"/>
            <a:ext cx="11140226" cy="302201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pl-PL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Prawo pracy w znaczeniu przedmiotowym </a:t>
            </a:r>
            <a:r>
              <a:rPr lang="pl-PL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reguły postępowania, które zobowiązani są przestrzegać ludzie we wzajemnych stosunkach; określa ono prawa i obowiązki podmiotów będących stronami w stosunkach związanych z pracą ludzką.</a:t>
            </a:r>
            <a:r>
              <a:rPr lang="pl-PL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3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9397" y="3129566"/>
            <a:ext cx="10985679" cy="304739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Prawo pracy w znaczeniu podmiotowym </a:t>
            </a:r>
            <a:r>
              <a:rPr lang="pl-PL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prawo do określonego świadczenia, pewne czynności powtarzalne, wykonywane w pewnym okresie czasu.</a:t>
            </a:r>
            <a:endParaRPr lang="pl-PL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4248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2663" y="133816"/>
            <a:ext cx="11231137" cy="568712"/>
          </a:xfrm>
        </p:spPr>
        <p:txBody>
          <a:bodyPr>
            <a:normAutofit/>
          </a:bodyPr>
          <a:lstStyle/>
          <a:p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Obowiązki pracownika</a:t>
            </a:r>
            <a:endParaRPr lang="pl-PL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1873" y="847492"/>
            <a:ext cx="11708781" cy="580978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Wykonywać pracę sumiennie i starannie oraz stosować się do poleceń przełożonych, które dotyczą pracy, jeżeli nie są one sprzeczne z przepisami prawa lub umową o pracę,</a:t>
            </a:r>
          </a:p>
          <a:p>
            <a:pPr marL="514350" indent="-514350">
              <a:buAutoNum type="arabicPeriod"/>
            </a:pP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rzestrzegać czasu pracy ustalonego w zakładzie pracy,</a:t>
            </a:r>
          </a:p>
          <a:p>
            <a:pPr marL="514350" indent="-514350">
              <a:buAutoNum type="arabicPeriod"/>
            </a:pP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rzestrzegać regulaminu pracy i ustalonego w zakładzie pracy porządku,</a:t>
            </a:r>
          </a:p>
          <a:p>
            <a:pPr marL="514350" indent="-514350">
              <a:buAutoNum type="arabicPeriod"/>
            </a:pP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rzestrzegać przepisów bhp, a także </a:t>
            </a:r>
            <a:r>
              <a:rPr lang="pl-PL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ppoż</a:t>
            </a:r>
            <a:endParaRPr lang="pl-PL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bać o dobro zakładu pracy, chronić jego mienie oraz zachować w tajemnicy informacje, które mogłyby narazić pracodawcę na szkodę,</a:t>
            </a:r>
          </a:p>
          <a:p>
            <a:pPr marL="514350" indent="-514350">
              <a:buAutoNum type="arabicPeriod"/>
            </a:pP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rzestrzegać tajemnicy określonej w odrębnych przepisach,</a:t>
            </a:r>
          </a:p>
          <a:p>
            <a:pPr marL="514350" indent="-514350">
              <a:buAutoNum type="arabicPeriod"/>
            </a:pP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rzestrzegać w zakładzie pracy zasad współżycia społecznego,</a:t>
            </a:r>
          </a:p>
          <a:p>
            <a:pPr marL="514350" indent="-514350">
              <a:buAutoNum type="arabicPeriod"/>
            </a:pP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akaz prowadzenia działalności konkurencyjnej w trakcie trwania stosunku pracy.</a:t>
            </a:r>
            <a:endParaRPr lang="pl-PL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5714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815" y="100362"/>
            <a:ext cx="11219985" cy="735979"/>
          </a:xfrm>
        </p:spPr>
        <p:txBody>
          <a:bodyPr>
            <a:normAutofit/>
          </a:bodyPr>
          <a:lstStyle/>
          <a:p>
            <a:r>
              <a:rPr lang="pl-PL" sz="3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Urlopy pracownicze</a:t>
            </a:r>
            <a:endParaRPr lang="pl-PL" sz="3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4176" y="936702"/>
            <a:ext cx="11597268" cy="5664820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8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Urlop</a:t>
            </a:r>
            <a:r>
              <a:rPr lang="pl-PL" sz="8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czas wolny od świadczenia pracy przez </a:t>
            </a:r>
            <a:r>
              <a:rPr lang="pl-PL" sz="8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pracownika, przewidziany przepisami </a:t>
            </a:r>
            <a:r>
              <a:rPr lang="pl-PL" sz="8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prawa. Zależnie od </a:t>
            </a:r>
            <a:r>
              <a:rPr lang="pl-PL" sz="8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rodzaju </a:t>
            </a:r>
            <a:r>
              <a:rPr lang="pl-PL" sz="8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urlopu, pracownik może </a:t>
            </a:r>
            <a:r>
              <a:rPr lang="pl-PL" sz="8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dostawać  	    w </a:t>
            </a:r>
            <a:r>
              <a:rPr lang="pl-PL" sz="8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okresie urlopu </a:t>
            </a:r>
            <a:r>
              <a:rPr lang="pl-PL" sz="8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wynagrodzenie lub </a:t>
            </a:r>
            <a:r>
              <a:rPr lang="pl-PL" sz="8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nie.</a:t>
            </a:r>
          </a:p>
          <a:p>
            <a:pPr marL="0" indent="0">
              <a:buNone/>
            </a:pPr>
            <a:endParaRPr lang="pl-PL" sz="8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8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 zapewnia </a:t>
            </a:r>
            <a:r>
              <a:rPr lang="pl-PL" sz="8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pracownikowi na etacie prawo do corocznego, nieprzerwanego, płatnego urlopu wypoczynkowego, którego nie można się zrzec. Wymiar urlopu uzależniony jest od stażu pracy pracownika i może wynosić 20 lub 26 dni</a:t>
            </a:r>
            <a:r>
              <a:rPr lang="pl-PL" sz="8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l-PL" sz="8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8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obliczyć </a:t>
            </a:r>
            <a:r>
              <a:rPr lang="pl-PL" sz="8300" b="1">
                <a:latin typeface="Times New Roman" panose="02020603050405020304" pitchFamily="18" charset="0"/>
                <a:cs typeface="Times New Roman" panose="02020603050405020304" pitchFamily="18" charset="0"/>
              </a:rPr>
              <a:t>wymiar </a:t>
            </a:r>
            <a:r>
              <a:rPr lang="pl-PL" sz="83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urlopu</a:t>
            </a:r>
          </a:p>
          <a:p>
            <a:pPr marL="0" indent="0">
              <a:buNone/>
            </a:pPr>
            <a:endParaRPr lang="pl-PL" sz="8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8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Wymiar urlopu uzależniony jest od stażu pracy danego pracownika i wynosi</a:t>
            </a:r>
            <a:r>
              <a:rPr lang="pl-PL" sz="8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l-PL" sz="8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8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dni – jeżeli </a:t>
            </a:r>
            <a:r>
              <a:rPr lang="pl-PL" sz="8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pracujemy </a:t>
            </a:r>
            <a:r>
              <a:rPr lang="pl-PL" sz="8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krócej niż 10 lat,</a:t>
            </a:r>
          </a:p>
          <a:p>
            <a:r>
              <a:rPr lang="pl-PL" sz="8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dni – jeżeli </a:t>
            </a:r>
            <a:r>
              <a:rPr lang="pl-PL" sz="8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pracujemy </a:t>
            </a:r>
            <a:r>
              <a:rPr lang="pl-PL" sz="8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najmniej 10 lat.</a:t>
            </a:r>
          </a:p>
          <a:p>
            <a:pPr marL="0" indent="0">
              <a:buNone/>
            </a:pPr>
            <a:endParaRPr lang="pl-PL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732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577" y="141669"/>
            <a:ext cx="11096223" cy="1107582"/>
          </a:xfrm>
        </p:spPr>
        <p:txBody>
          <a:bodyPr>
            <a:normAutofit fontScale="90000"/>
          </a:bodyPr>
          <a:lstStyle/>
          <a:p>
            <a:r>
              <a:rPr lang="pl-PL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Dodatkowo do czasu pracy, od którego zależy wymiar urlopu, zalicza się okres nauki:</a:t>
            </a: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7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7577" y="1146220"/>
            <a:ext cx="11096223" cy="5030743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szkoła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zawodowa – 3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lata,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szkoła średnia ogólnokształcąca – 4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lata,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szkoła średnia zawodowa – 5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lat,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szkoła policealna – 6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lat,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szkoła wyższa – 8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lat.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nauki w czasie zatrudnienia, do okresu pracy, od którego zależy wymiar urlopu, zalicza się okres nauki lub zatrudnienia, w zależności od tego, co jest korzystniejsze dla pracownika.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stażu nie wlicza się umów-zleceń oraz okresu prowadzenia  działalności gospodarczej.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71834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0456" y="115910"/>
            <a:ext cx="11083344" cy="798490"/>
          </a:xfrm>
        </p:spPr>
        <p:txBody>
          <a:bodyPr>
            <a:normAutofit fontScale="90000"/>
          </a:bodyPr>
          <a:lstStyle/>
          <a:p>
            <a:r>
              <a:rPr lang="pl-PL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Zasady udzielania urlopu wypoczynkowego</a:t>
            </a:r>
            <a:r>
              <a:rPr lang="pl-PL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3487" y="914400"/>
            <a:ext cx="10980313" cy="5262563"/>
          </a:xfrm>
        </p:spPr>
        <p:txBody>
          <a:bodyPr>
            <a:normAutofit/>
          </a:bodyPr>
          <a:lstStyle/>
          <a:p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Urlop </a:t>
            </a: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udzielany jest na wniosek pracownika. Może on podzielić go na części, ale co najmniej jedna jego część powinna trwać nie mniej niż 14 kolejnych dni kalendarzowych.</a:t>
            </a:r>
          </a:p>
          <a:p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Urlopu udziela się w dni, które są dla pracownika dniami pracy, zgodnie z obowiązującym go rozkładem czasu pracy, w wymiarze godzinowym odpowiadającym dobowemu wymiarowi czasu pracy w danym dniu.</a:t>
            </a:r>
          </a:p>
          <a:p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Urlop wypoczynkowy powinien być wykorzystany do końca roku kalendarzowego, w którym uzyskało się do niego prawo. Jeśli jest to niemożliwe, najpóźniej do końca III kwartału roku następnego.</a:t>
            </a:r>
          </a:p>
        </p:txBody>
      </p:sp>
    </p:spTree>
    <p:extLst>
      <p:ext uri="{BB962C8B-B14F-4D97-AF65-F5344CB8AC3E}">
        <p14:creationId xmlns:p14="http://schemas.microsoft.com/office/powerpoint/2010/main" val="27253548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546" y="104667"/>
            <a:ext cx="11199254" cy="772732"/>
          </a:xfrm>
        </p:spPr>
        <p:txBody>
          <a:bodyPr>
            <a:normAutofit/>
          </a:bodyPr>
          <a:lstStyle/>
          <a:p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Rodzaje urlopów</a:t>
            </a:r>
            <a:endParaRPr lang="pl-PL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8498" y="862884"/>
            <a:ext cx="11783096" cy="576973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Wypoczynkowy</a:t>
            </a:r>
          </a:p>
          <a:p>
            <a:pPr marL="514350" indent="-514350">
              <a:buAutoNum type="arabicPeriod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Okolicznościowy</a:t>
            </a:r>
          </a:p>
          <a:p>
            <a:pPr marL="514350" indent="-514350">
              <a:buAutoNum type="arabicPeriod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żądanie – jest wykorzystywany z puli przeznaczonej na urlop wypoczynkowy</a:t>
            </a:r>
          </a:p>
          <a:p>
            <a:pPr marL="514350" indent="-514350">
              <a:buAutoNum type="arabicPeriod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Macierzyński</a:t>
            </a:r>
          </a:p>
          <a:p>
            <a:pPr marL="514350" indent="-514350">
              <a:buAutoNum type="arabicPeriod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Rodzicielski</a:t>
            </a:r>
          </a:p>
          <a:p>
            <a:pPr marL="514350" indent="-514350">
              <a:buAutoNum type="arabicPeriod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Wychowawczy</a:t>
            </a:r>
          </a:p>
          <a:p>
            <a:pPr marL="514350" indent="-514350">
              <a:buAutoNum type="arabicPeriod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Ojcowski (</a:t>
            </a:r>
            <a:r>
              <a:rPr lang="pl-PL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tacierzyński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514350" indent="-514350">
              <a:buAutoNum type="arabicPeriod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Bezpłatny</a:t>
            </a:r>
          </a:p>
          <a:p>
            <a:pPr marL="514350" indent="-514350">
              <a:buAutoNum type="arabicPeriod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Zwolnienia od pracy (dni wolne na opiekę nad dzieckiem)</a:t>
            </a:r>
            <a:endParaRPr lang="pl-PL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8697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546" y="1"/>
            <a:ext cx="11199254" cy="695458"/>
          </a:xfrm>
        </p:spPr>
        <p:txBody>
          <a:bodyPr>
            <a:normAutofit/>
          </a:bodyPr>
          <a:lstStyle/>
          <a:p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 urlopów</a:t>
            </a:r>
            <a:endParaRPr lang="pl-PL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4546" y="695459"/>
            <a:ext cx="11199254" cy="5481504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końca bieżącego roku kalendarzowego (31.12) pracodawca powinien ustalić wiążący plan urlopów wypoczynkowych na rok kolejny biorąc pod uwagę wnioski pracowników oraz zapewnienie toku pracy.</a:t>
            </a: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Procedura ta ma na celu osiągnięcie kompromisu między sprawną organizacją pracy a planami urlopowymi pracowników.</a:t>
            </a:r>
          </a:p>
          <a:p>
            <a:pPr marL="0" indent="0">
              <a:buNone/>
            </a:pP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5038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1668" y="1"/>
            <a:ext cx="11212132" cy="850005"/>
          </a:xfrm>
        </p:spPr>
        <p:txBody>
          <a:bodyPr>
            <a:normAutofit/>
          </a:bodyPr>
          <a:lstStyle/>
          <a:p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 obliczyć ekwiwalent za urlop?</a:t>
            </a:r>
            <a:endParaRPr lang="pl-PL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1668" y="759854"/>
            <a:ext cx="11212132" cy="54171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Urlop wypoczynkowy, pracownik zatrudniony na czas określony 01.01.2016 – 30.06.2016 (6 m-</a:t>
            </a:r>
            <a:r>
              <a:rPr lang="pl-PL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w pełnym wymiarze czasu pracy. Ma minimalne wynagrodzenie, umowa nie zostanie przedłużona. Przysługiwało mu 10 dni urlopu, wykorzystał 3, za pozostałe otrzyma ekwiwalent, czas pracy w tygodniu:8 godz./5 dni.</a:t>
            </a:r>
          </a:p>
          <a:p>
            <a:pPr marL="0" indent="0">
              <a:buNone/>
            </a:pPr>
            <a:endParaRPr lang="pl-PL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973948"/>
              </p:ext>
            </p:extLst>
          </p:nvPr>
        </p:nvGraphicFramePr>
        <p:xfrm>
          <a:off x="141668" y="2973469"/>
          <a:ext cx="11590986" cy="357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3662"/>
                <a:gridCol w="3863662"/>
                <a:gridCol w="3863662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1.</a:t>
                      </a:r>
                      <a:r>
                        <a:rPr lang="pl-PL" baseline="0" dirty="0" smtClean="0"/>
                        <a:t> Podstawa obliczenia ekwiwalentu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1850 PLN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1850 PLN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a) Podstawę podzielić przez współczynnik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1850:21,00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88,10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b) Wynik podzielić przez dobową normę czasu pracy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88,10 : 8 godz.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11,01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2. Obliczyć</a:t>
                      </a:r>
                      <a:r>
                        <a:rPr lang="pl-PL" baseline="0" dirty="0" smtClean="0"/>
                        <a:t> liczbę godzin za niewykorzystane dni urlopowe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 dni x 8 godz.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56 godzin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3. Ekwiwalent za 1 godzinę urlopu należy pomnożyć przez liczbę niewykorzystanych dni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11,01 x 56 godzin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616,56 PLN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Kwota do wypłaty (brutto)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616,56 PLN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39474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3031" y="90153"/>
            <a:ext cx="11250769" cy="798489"/>
          </a:xfrm>
        </p:spPr>
        <p:txBody>
          <a:bodyPr>
            <a:normAutofit/>
          </a:bodyPr>
          <a:lstStyle/>
          <a:p>
            <a:r>
              <a:rPr lang="pl-PL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Rozwiązywanie umów o pracę (art.30 par.1 </a:t>
            </a:r>
            <a:r>
              <a:rPr lang="pl-PL" sz="27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k.p</a:t>
            </a:r>
            <a:r>
              <a:rPr lang="pl-PL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pl-PL" sz="27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031" y="888642"/>
            <a:ext cx="11822806" cy="57439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Sposoby rozwiązywania umów o pracę:</a:t>
            </a:r>
          </a:p>
          <a:p>
            <a:pPr marL="514350" indent="-514350">
              <a:buAutoNum type="arabicPeriod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mocy porozumienia stron</a:t>
            </a:r>
          </a:p>
          <a:p>
            <a:pPr marL="514350" indent="-514350">
              <a:buAutoNum type="arabicPeriod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Przez oświadczenie jednej ze stron z zachowaniem okresu wypowiedzenia – za wypowiedzeniem</a:t>
            </a:r>
          </a:p>
          <a:p>
            <a:pPr marL="514350" indent="-514350">
              <a:buAutoNum type="arabicPeriod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Przez oświadczenie jednej ze stron bez zachowania okresu wypowiedzenia – bez wypowiedzenia</a:t>
            </a:r>
          </a:p>
          <a:p>
            <a:pPr marL="514350" indent="-514350">
              <a:buAutoNum type="arabicPeriod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upływem czasu, na który była zawarta</a:t>
            </a:r>
          </a:p>
          <a:p>
            <a:pPr marL="514350" indent="-514350">
              <a:buAutoNum type="arabicPeriod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dniem ukończenia pracy, dla wykonania której była zawarta</a:t>
            </a:r>
          </a:p>
          <a:p>
            <a:pPr marL="514350" indent="-514350">
              <a:buAutoNum type="arabicPeriod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Pracodawca musi przestrzegać formy wypowiedzenia i zawrzeć w nim konieczne elementy</a:t>
            </a:r>
          </a:p>
          <a:p>
            <a:pPr>
              <a:buFontTx/>
              <a:buChar char="-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Decyzja w wypowiedzeniu musi być uzasadniona</a:t>
            </a:r>
          </a:p>
          <a:p>
            <a:pPr>
              <a:buFontTx/>
              <a:buChar char="-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 pisemna</a:t>
            </a:r>
          </a:p>
          <a:p>
            <a:pPr marL="514350" indent="-514350">
              <a:buAutoNum type="arabicPeriod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120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4546" y="128789"/>
            <a:ext cx="11199254" cy="579549"/>
          </a:xfrm>
        </p:spPr>
        <p:txBody>
          <a:bodyPr>
            <a:normAutofit/>
          </a:bodyPr>
          <a:lstStyle/>
          <a:p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Ad.1 na mocy porozumienia stron</a:t>
            </a:r>
            <a:endParaRPr lang="pl-PL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9093" y="708339"/>
            <a:ext cx="11655380" cy="5893628"/>
          </a:xfrm>
        </p:spPr>
        <p:txBody>
          <a:bodyPr>
            <a:normAutofit/>
          </a:bodyPr>
          <a:lstStyle/>
          <a:p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Zaleta – bezkonfliktowe rozstanie się stron</a:t>
            </a:r>
          </a:p>
          <a:p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Gdy strony uznają, że nie chcą kontynuować zatrudnienia</a:t>
            </a:r>
          </a:p>
          <a:p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Może nastąpić z inicjatywy każdej ze stron (oferta – składa ją pracownik lub pracodawca)</a:t>
            </a:r>
          </a:p>
          <a:p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Należy wskazać termin, w którym ma dojść do rozwiązania umowy o pracę</a:t>
            </a:r>
          </a:p>
          <a:p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Niewskazanie terminu ustania stosunku pracy powoduje rozwiązanie umowy w dniu zawarcia porozumienia (wyrok SN)</a:t>
            </a:r>
          </a:p>
          <a:p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Pracodawca może zaproponować/ wyznaczyć inny termin zakończenia umowy</a:t>
            </a:r>
          </a:p>
          <a:p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Strony mogą rozstać się w każdym czasie (jeżeli obie złożą zgodne oświadczenie woli/dwustronne porozumienie)</a:t>
            </a:r>
          </a:p>
          <a:p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Pracodawca nie może wypowiedzieć umowy o pracę w czasie urlopu pracownika lub innej usprawiedliwionej nieobecności pracownika (chyba, że </a:t>
            </a:r>
            <a:r>
              <a:rPr lang="pl-PL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 uzgodnią)</a:t>
            </a:r>
            <a:endParaRPr lang="pl-PL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82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6062" y="128790"/>
            <a:ext cx="11147738" cy="502276"/>
          </a:xfrm>
        </p:spPr>
        <p:txBody>
          <a:bodyPr>
            <a:normAutofit/>
          </a:bodyPr>
          <a:lstStyle/>
          <a:p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Ad.2  za wypowiedzeniem – przez pracodawcę</a:t>
            </a:r>
            <a:endParaRPr lang="pl-PL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6062" y="631066"/>
            <a:ext cx="11147738" cy="59886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 umowie na czas nieokreślony</a:t>
            </a:r>
          </a:p>
          <a:p>
            <a:pPr marL="0" indent="0">
              <a:buNone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ETAP I – </a:t>
            </a:r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sporządzenie wypowiedzenia na piśmie 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(pisemna forma </a:t>
            </a:r>
            <a:r>
              <a:rPr lang="pl-PL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wypow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0" indent="0">
              <a:buNone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ETAP II – </a:t>
            </a:r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formułowanie treści pisma wypowiadającego</a:t>
            </a:r>
          </a:p>
          <a:p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Określenie długości wypowiedzenia</a:t>
            </a:r>
          </a:p>
          <a:p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 rozwiązania umowy o pracę</a:t>
            </a:r>
          </a:p>
          <a:p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Przyczyna uzasadniająca wypowiedzenie</a:t>
            </a:r>
          </a:p>
          <a:p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Pouczenie o przysługującym pracownikowi prawie odwołania się do sądu pracy (wskazać termin, w jakim należy je złożyć, określić nazwę i adres siedziby sądu; sąd – właściwy ze względu na siedzibę pracodawcy)</a:t>
            </a:r>
          </a:p>
          <a:p>
            <a:pPr marL="0" indent="0">
              <a:buNone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ETAP III – </a:t>
            </a:r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konsultacja związkowa</a:t>
            </a:r>
          </a:p>
          <a:p>
            <a:pPr marL="0" indent="0">
              <a:buNone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zawiadomienie na piśmie reprezentującej pracownika zakładowej organizacji związkowej (której pracownik jest członkiem). Pracodawca dopiero po rozpatrzeniu stanowiska tej organizacji podejmie decyzję w sprawie wypowiedzenia. </a:t>
            </a:r>
          </a:p>
          <a:p>
            <a:pPr marL="0" indent="0">
              <a:buNone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ETAP IV – </a:t>
            </a:r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wręczenie wypowiedzenia</a:t>
            </a:r>
          </a:p>
          <a:p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piśmie – wtedy uważa się za dokonane</a:t>
            </a:r>
          </a:p>
          <a:p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Można ustnie, nie powoduje to nieważności decyzji. Jest to czynność wadliwa, która otwiera drogę dochodzenia roszczeń przed sądem pracy.</a:t>
            </a:r>
            <a:endParaRPr lang="pl-PL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885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7730" y="365126"/>
            <a:ext cx="11006070" cy="626548"/>
          </a:xfrm>
        </p:spPr>
        <p:txBody>
          <a:bodyPr>
            <a:normAutofit/>
          </a:bodyPr>
          <a:lstStyle/>
          <a:p>
            <a:r>
              <a:rPr lang="pl-PL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Podmioty prawa pracy</a:t>
            </a:r>
            <a:endParaRPr lang="pl-PL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0304" y="991674"/>
            <a:ext cx="11835685" cy="5602309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racownik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osoba fizyczna zatrudniona przez pracodawcę na podstawie 		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		umowy zobowiązującej do wykonania określonej pracy.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pracodawca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osoba fizyczna lub prawna, a także jednostka organizacyjna		 	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 posiadająca osobowości prawnej, która spełniając wymogi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społeczne i prawne zatrudnia pracowników.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akład pracy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osoba prawna; każda organizacja funkcjonująca w oparciu o 		            przepisy określające cel jej powstania i zakres działania oraz                    		 zatrudniająca pracowników na podst. umowy o pracę (np. urząd gminy).	          </a:t>
            </a:r>
            <a:endParaRPr lang="pl-PL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4411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1668" y="128790"/>
            <a:ext cx="11212132" cy="605306"/>
          </a:xfrm>
        </p:spPr>
        <p:txBody>
          <a:bodyPr>
            <a:normAutofit/>
          </a:bodyPr>
          <a:lstStyle/>
          <a:p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Przyczyny wypowiedzenia umowy przez pracodawcę</a:t>
            </a:r>
            <a:endParaRPr lang="pl-PL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1820" y="734096"/>
            <a:ext cx="11121980" cy="58598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Przyczyna musi być konkretna, rzeczywista. </a:t>
            </a:r>
          </a:p>
          <a:p>
            <a:pPr marL="0" indent="0">
              <a:buNone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Katalog przyczyn określa orzecznictwo SN:</a:t>
            </a:r>
          </a:p>
          <a:p>
            <a:pPr>
              <a:buFontTx/>
              <a:buChar char="-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Naruszenie obowiązków pracowniczych</a:t>
            </a:r>
          </a:p>
          <a:p>
            <a:pPr>
              <a:buFontTx/>
              <a:buChar char="-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Nieporadność pracownika</a:t>
            </a:r>
          </a:p>
          <a:p>
            <a:pPr>
              <a:buFontTx/>
              <a:buChar char="-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Utrata zaufania do pracownika</a:t>
            </a:r>
          </a:p>
          <a:p>
            <a:pPr>
              <a:buFontTx/>
              <a:buChar char="-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Częste lub długotrwałe nieobecności w pracy</a:t>
            </a:r>
          </a:p>
          <a:p>
            <a:pPr>
              <a:buFontTx/>
              <a:buChar char="-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Brak potrzebnych umiejętności</a:t>
            </a:r>
          </a:p>
          <a:p>
            <a:pPr>
              <a:buFontTx/>
              <a:buChar char="-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Niewykonywanie poleceń przełożonego</a:t>
            </a:r>
          </a:p>
          <a:p>
            <a:pPr>
              <a:buFontTx/>
              <a:buChar char="-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Wykorzystywanie zwolnień L4 niezgodnie z przeznaczeniem</a:t>
            </a:r>
          </a:p>
          <a:p>
            <a:pPr>
              <a:buFontTx/>
              <a:buChar char="-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Konfliktowość pracownika</a:t>
            </a:r>
          </a:p>
        </p:txBody>
      </p:sp>
    </p:spTree>
    <p:extLst>
      <p:ext uri="{BB962C8B-B14F-4D97-AF65-F5344CB8AC3E}">
        <p14:creationId xmlns:p14="http://schemas.microsoft.com/office/powerpoint/2010/main" val="10007821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1668" y="206063"/>
            <a:ext cx="11212132" cy="463638"/>
          </a:xfrm>
        </p:spPr>
        <p:txBody>
          <a:bodyPr>
            <a:normAutofit/>
          </a:bodyPr>
          <a:lstStyle/>
          <a:p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Ad.3 rozwiązanie umowy o pracę – bez wypowiedzenia</a:t>
            </a:r>
            <a:endParaRPr lang="pl-PL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60608" y="785610"/>
            <a:ext cx="11526592" cy="579549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Rozwiązanie umowy o pracę bez wypowiedzenia zostało zastrzeżone dla sytuacji wyjątkowych. Zarówno pracownik, jak i pracodawca mogą to uczynić w dwóch przypadkach.</a:t>
            </a:r>
          </a:p>
          <a:p>
            <a:pPr marL="0" indent="0">
              <a:buNone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PRACODAWCA</a:t>
            </a:r>
          </a:p>
          <a:p>
            <a:pPr marL="514350" indent="-514350">
              <a:buAutoNum type="arabicPeriod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długotrwała, usprawiedliwiona nieobecność pracownika - jeżeli niezdolność do pracy w skutek choroby trwa:</a:t>
            </a:r>
          </a:p>
          <a:p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Dłużej niż 3 m-ce – gdy pracownik był zatrudniony u danego pracodawcy krócej niż 6 m-</a:t>
            </a:r>
            <a:r>
              <a:rPr lang="pl-PL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Dłużej niż łączny okres pobierania z tego tytułu wynagrodzenia i zasiłku oraz pobierania świadczenia rehabilitacyjnego przez pierwsze 3 m-ce- gdy pracownik był zatrudniony u danego pracodawcy co najmniej 6 m-</a:t>
            </a:r>
            <a:r>
              <a:rPr lang="pl-PL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lub jeżeli niezdolność do pracy została spowodowana wypadkiem przy pracy albo chorobą zawodową.</a:t>
            </a:r>
          </a:p>
          <a:p>
            <a:pPr marL="0" indent="0">
              <a:buNone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Ze względu na ciężkie przewinienie pracownika lub inne przyczyny (zawiniona utrata uprawnień, popełnienie przestępstwa) dyskwalifikujące go w wykonywani dotychczasowej pracy.</a:t>
            </a:r>
          </a:p>
          <a:p>
            <a:pPr marL="0" indent="0">
              <a:buNone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PRACOWNIK</a:t>
            </a:r>
          </a:p>
          <a:p>
            <a:pPr marL="0" indent="0">
              <a:buNone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Pracownik chcąc rozwiązać umowę o pracę w trybie natychmiastowym musi wskazać zaistnienie </a:t>
            </a:r>
            <a:r>
              <a:rPr lang="pl-PL" sz="27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łącznie dwóch 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przesłanek:</a:t>
            </a:r>
          </a:p>
          <a:p>
            <a:pPr>
              <a:buFontTx/>
              <a:buChar char="-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Naruszenie przez pracodawcę podstawowego obowiązku względem niego, zawinionego i mającego ciężki charakter – reakcja na bezprawność pracodawcy</a:t>
            </a:r>
          </a:p>
          <a:p>
            <a:pPr>
              <a:buFontTx/>
              <a:buChar char="-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Ochrona zdrowia – </a:t>
            </a:r>
            <a:r>
              <a:rPr lang="pl-PL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nieprzeniesienie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pracownika do innej pracy, odpowiedniej ze względu na jego stan zdrowia i kwalifikacje, jeżeli zaświadczeniem lekarskim został stwierdzony szkodliwy wpływ wykonywanej pracy na zdrowie pracownika.</a:t>
            </a:r>
          </a:p>
        </p:txBody>
      </p:sp>
    </p:spTree>
    <p:extLst>
      <p:ext uri="{BB962C8B-B14F-4D97-AF65-F5344CB8AC3E}">
        <p14:creationId xmlns:p14="http://schemas.microsoft.com/office/powerpoint/2010/main" val="24703969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3031" y="1"/>
            <a:ext cx="11250769" cy="631064"/>
          </a:xfrm>
        </p:spPr>
        <p:txBody>
          <a:bodyPr>
            <a:normAutofit/>
          </a:bodyPr>
          <a:lstStyle/>
          <a:p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 liczyć okres wypowiedzenia?</a:t>
            </a:r>
            <a:endParaRPr lang="pl-PL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8941" y="631065"/>
            <a:ext cx="11719774" cy="59757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Okres wypowiedzenia umowy o pracę na czas nieokreślony jest uwarunkowany długością okresu zatrudnienia u danego pracodawcy. Im dłuższy staż pracy – tym dłuższy okres wypowiedzenia.</a:t>
            </a:r>
          </a:p>
          <a:p>
            <a:pPr marL="0" indent="0">
              <a:buNone/>
            </a:pPr>
            <a:endParaRPr lang="pl-PL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długości okresów wypowiedzenia decyduje okres zatrudnienia u danego pracodawcy liczony od dnia zawarcia umowy o pracę do daty jej rozwiązania z upływem okresu wypowiedzenia.</a:t>
            </a:r>
            <a:endParaRPr lang="pl-PL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2047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0152" y="90153"/>
            <a:ext cx="11263648" cy="605306"/>
          </a:xfrm>
        </p:spPr>
        <p:txBody>
          <a:bodyPr>
            <a:normAutofit/>
          </a:bodyPr>
          <a:lstStyle/>
          <a:p>
            <a:r>
              <a:rPr lang="pl-PL" sz="27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Świadectwo pracy</a:t>
            </a:r>
            <a:endParaRPr lang="pl-PL" sz="27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8941" y="695459"/>
            <a:ext cx="11745532" cy="5962918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Świadectwo pracy ma charakter czysto informacyjny. Z jednej strony reguluje sytuację prawną pracownika u nowego pracodawcy (np. ile dni urlopu przysługuje pracownikowi lub pozostało, czy zatrudnienie u poprzedniego pracodawcy podlega wliczeniu do stażu uprawniającego do nagrody jubileuszowej, a z drugiej dostarcza pracodawcy niezbędnych informacji o pracowniku.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Wydanie tego dokumentu powinno nastąpić niezwłocznie po ustaniu stosunku pracy.</a:t>
            </a: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Treść świadectwa pracy podlega ścisłej reglamentacji i nie można w nim zamieszczać innych informacji poza wskazanymi przez przepisy prawa. Pracodawca wystawiając świadectwo pracy może opierać się na dostępnych wzorach, ale może również stworzyć swój druk zakładowy/wzór świadectwa.</a:t>
            </a:r>
          </a:p>
          <a:p>
            <a:pPr marL="0" indent="0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1876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789" y="128790"/>
            <a:ext cx="11225011" cy="656822"/>
          </a:xfrm>
        </p:spPr>
        <p:txBody>
          <a:bodyPr>
            <a:normAutofit/>
          </a:bodyPr>
          <a:lstStyle/>
          <a:p>
            <a:pPr marL="0" indent="0"/>
            <a:r>
              <a:rPr lang="pl-PL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ELEMENTY ŚWIADECTWA </a:t>
            </a:r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PRACY (art. </a:t>
            </a:r>
            <a:r>
              <a:rPr lang="pl-PL" sz="27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97kp)</a:t>
            </a:r>
            <a:endParaRPr lang="pl-PL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6214" y="785612"/>
            <a:ext cx="11681138" cy="5821250"/>
          </a:xfrm>
        </p:spPr>
        <p:txBody>
          <a:bodyPr>
            <a:normAutofit/>
          </a:bodyPr>
          <a:lstStyle/>
          <a:p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kres 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rodzaj wykonywanej pracy</a:t>
            </a:r>
          </a:p>
          <a:p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ajmowane 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stanowiska</a:t>
            </a:r>
          </a:p>
          <a:p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ryb 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rozwiązania/okoliczności ustania stosunku pracy</a:t>
            </a:r>
          </a:p>
          <a:p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nne 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informacje niezbędne do ustalenia uprawnień pracowniczych i uprawnień z ubezpieczenia 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społecznego</a:t>
            </a:r>
          </a:p>
          <a:p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zmianka </a:t>
            </a: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zajęciu wynagrodzenia za pracę w myśl przepisów o postępowaniu 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egzekucyjnym</a:t>
            </a:r>
          </a:p>
          <a:p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nformacja </a:t>
            </a: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wysokości i składnikach wynagrodzenia oraz o uzyskanych kwalifikacjach (na żądanie pracownika)</a:t>
            </a:r>
          </a:p>
          <a:p>
            <a:endParaRPr lang="pl-PL" sz="2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544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4560" y="141669"/>
            <a:ext cx="10515600" cy="656821"/>
          </a:xfrm>
        </p:spPr>
        <p:txBody>
          <a:bodyPr>
            <a:normAutofit/>
          </a:bodyPr>
          <a:lstStyle/>
          <a:p>
            <a:r>
              <a:rPr lang="pl-PL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Ź</a:t>
            </a:r>
            <a:r>
              <a:rPr lang="pl-PL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ródła prawa pracy</a:t>
            </a:r>
            <a:endParaRPr lang="pl-PL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74560" y="1068946"/>
            <a:ext cx="11358094" cy="544776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Podstawowym źródłem prawa pracy jest </a:t>
            </a:r>
            <a:r>
              <a:rPr lang="pl-PL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Ustawa z dn. 26.06.1974 r. – Kodeks pracy</a:t>
            </a:r>
            <a:r>
              <a:rPr lang="pl-PL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(określa on przede wszystkim charakter i warunki stosunku pracy, obowiązki pracowników względem pracodawcy oraz pracodawcy </a:t>
            </a:r>
            <a:r>
              <a:rPr lang="pl-PL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względem pracowników).</a:t>
            </a:r>
            <a:endParaRPr lang="pl-PL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971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577" y="180305"/>
            <a:ext cx="11096223" cy="502275"/>
          </a:xfrm>
        </p:spPr>
        <p:txBody>
          <a:bodyPr>
            <a:noAutofit/>
          </a:bodyPr>
          <a:lstStyle/>
          <a:p>
            <a:r>
              <a:rPr lang="pl-PL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Akty prawa stanowego</a:t>
            </a:r>
            <a:endParaRPr lang="pl-PL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7577" y="837127"/>
            <a:ext cx="11500834" cy="5731098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Konstytucja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(określa podstawowe założenia i zasady, na których  	  		       powinien opierać się system prawa pracy),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Ustawy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(np. Ustawa z dn. 13.10.1998 r. o systemie ubezpieczeń społecznych, Kodeks pracy),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Akty podstawowe/akty wykonawcze do ustaw 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(np. Rozporządzenie Ministra Pracy i Polityki Socjalnej z dn. 08.01.1997 r. w sprawie szczegółowych zasad udzielania urlopu wypoczynkowego, ustalania i wypłacania wynagrodzenia za czas urlopu i ekwiwalentu pieniężnego za urlop).</a:t>
            </a:r>
            <a:endParaRPr lang="pl-PL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986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4699" y="154547"/>
            <a:ext cx="11109101" cy="643943"/>
          </a:xfrm>
        </p:spPr>
        <p:txBody>
          <a:bodyPr>
            <a:normAutofit/>
          </a:bodyPr>
          <a:lstStyle/>
          <a:p>
            <a:r>
              <a:rPr lang="pl-PL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Automatyczne</a:t>
            </a:r>
            <a:endParaRPr lang="pl-PL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34851" y="798490"/>
            <a:ext cx="11397803" cy="5731099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biorowe układy pracy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(porozumienia zawarte między pracodawcą a pracownikami – związkami zawodowymi; regulują kwestie dodatkowych uprawnień dla pracowników, np. pakiet socjalny dla danej grupy pracowniczej). Muszą być korzystniejsze niż przepisy prawa pracy, w przeciwnym przypadku nie można ich uznać za obowiązujące;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orozumienia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egulaminy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statuty</a:t>
            </a:r>
          </a:p>
          <a:p>
            <a:pPr marL="514350" indent="-514350">
              <a:buAutoNum type="alphaLcParenR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778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1972" y="141669"/>
            <a:ext cx="11031828" cy="734094"/>
          </a:xfrm>
        </p:spPr>
        <p:txBody>
          <a:bodyPr>
            <a:normAutofit/>
          </a:bodyPr>
          <a:lstStyle/>
          <a:p>
            <a:r>
              <a:rPr lang="pl-PL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Międzynarodowe</a:t>
            </a:r>
            <a:endParaRPr lang="pl-PL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081825"/>
            <a:ext cx="11353800" cy="5095138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pl-PL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Powszechna Deklaracja Praw Człowieka i Obywatela,</a:t>
            </a:r>
          </a:p>
          <a:p>
            <a:pPr marL="514350" indent="-514350">
              <a:buAutoNum type="alphaLcParenR"/>
            </a:pPr>
            <a:r>
              <a:rPr lang="pl-PL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konwencje Międzynarodowej Organizacji Pracy,</a:t>
            </a:r>
          </a:p>
          <a:p>
            <a:pPr marL="514350" indent="-514350">
              <a:buAutoNum type="alphaLcParenR"/>
            </a:pPr>
            <a:r>
              <a:rPr lang="pl-PL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dwustronne, wielostronne umowy międzynarodowe.</a:t>
            </a:r>
            <a:endParaRPr lang="pl-PL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294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7730" y="141669"/>
            <a:ext cx="11006070" cy="656821"/>
          </a:xfrm>
        </p:spPr>
        <p:txBody>
          <a:bodyPr>
            <a:normAutofit/>
          </a:bodyPr>
          <a:lstStyle/>
          <a:p>
            <a:r>
              <a:rPr lang="pl-PL" sz="3000" b="1" u="sng" dirty="0" smtClean="0">
                <a:latin typeface="Times New Roman" panose="02020603050405020304" pitchFamily="18" charset="0"/>
              </a:rPr>
              <a:t>2. Stosunek pracy i jego rodzaje</a:t>
            </a:r>
            <a:endParaRPr lang="pl-PL" sz="3000" b="1" u="sng" dirty="0">
              <a:latin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183" y="978794"/>
            <a:ext cx="11745532" cy="5666705"/>
          </a:xfrm>
        </p:spPr>
        <p:txBody>
          <a:bodyPr/>
          <a:lstStyle/>
          <a:p>
            <a:pPr marL="0" indent="0">
              <a:buNone/>
            </a:pPr>
            <a:endParaRPr lang="pl-PL" sz="2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stosunek pracy 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to więź prawna łącząca pracownika i pracodawcę.</a:t>
            </a:r>
          </a:p>
          <a:p>
            <a:pPr marL="0" indent="0">
              <a:buNone/>
            </a:pPr>
            <a:endParaRPr lang="pl-PL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Cechy stosunku pracy:</a:t>
            </a:r>
          </a:p>
          <a:p>
            <a:pPr marL="514350" indent="-514350">
              <a:buAutoNum type="arabicPeriod"/>
            </a:pP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 charakter trwałego, wzajemnego zobowiązania stron,</a:t>
            </a:r>
          </a:p>
          <a:p>
            <a:pPr marL="514350" indent="-514350">
              <a:buAutoNum type="arabicPeriod"/>
            </a:pP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iągłość i powtarzalność czynności,</a:t>
            </a:r>
          </a:p>
          <a:p>
            <a:pPr marL="514350" indent="-514350">
              <a:buAutoNum type="arabicPeriod"/>
            </a:pP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dpłatność świadczenia pracownika,</a:t>
            </a:r>
          </a:p>
          <a:p>
            <a:pPr marL="514350" indent="-514350">
              <a:buAutoNum type="arabicPeriod"/>
            </a:pP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wiadczenie wypłacane w pieniądzu,</a:t>
            </a:r>
          </a:p>
          <a:p>
            <a:pPr marL="514350" indent="-514350">
              <a:buAutoNum type="arabicPeriod"/>
            </a:pP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racownik nie może zrzec się prawa do wynagrodzenia,</a:t>
            </a:r>
          </a:p>
          <a:p>
            <a:pPr marL="514350" indent="-514350">
              <a:buAutoNum type="arabicPeriod"/>
            </a:pP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racownik nie może przenieść prawa wynagrodzenia na rzecz innej osoby,</a:t>
            </a:r>
          </a:p>
          <a:p>
            <a:pPr marL="514350" indent="-514350">
              <a:buAutoNum type="arabicPeriod"/>
            </a:pPr>
            <a:r>
              <a:rPr lang="pl-PL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odporządkowanie pracownika kierownictwu przełożonego,</a:t>
            </a:r>
            <a:endParaRPr lang="pl-PL" dirty="0" smtClean="0"/>
          </a:p>
          <a:p>
            <a:pPr marL="514350" indent="-51435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206902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</TotalTime>
  <Words>3573</Words>
  <Application>Microsoft Office PowerPoint</Application>
  <PresentationFormat>Panoramiczny</PresentationFormat>
  <Paragraphs>345</Paragraphs>
  <Slides>44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44</vt:i4>
      </vt:variant>
    </vt:vector>
  </HeadingPairs>
  <TitlesOfParts>
    <vt:vector size="49" baseType="lpstr">
      <vt:lpstr>Arial</vt:lpstr>
      <vt:lpstr>Calibri</vt:lpstr>
      <vt:lpstr>Calibri Light</vt:lpstr>
      <vt:lpstr>Times New Roman</vt:lpstr>
      <vt:lpstr>Motyw pakietu Office</vt:lpstr>
      <vt:lpstr>PODSTAWY PRAWA PRACY</vt:lpstr>
      <vt:lpstr>1. Przedmiot i zródła prawa pracy</vt:lpstr>
      <vt:lpstr>Prawo pracy w znaczeniu przedmiotowym to reguły postępowania, które zobowiązani są przestrzegać ludzie we wzajemnych stosunkach; określa ono prawa i obowiązki podmiotów będących stronami w stosunkach związanych z pracą ludzką. </vt:lpstr>
      <vt:lpstr>Podmioty prawa pracy</vt:lpstr>
      <vt:lpstr>Źródła prawa pracy</vt:lpstr>
      <vt:lpstr>1. Akty prawa stanowego</vt:lpstr>
      <vt:lpstr>2. Automatyczne</vt:lpstr>
      <vt:lpstr>3. Międzynarodowe</vt:lpstr>
      <vt:lpstr>2. Stosunek pracy i jego rodzaje</vt:lpstr>
      <vt:lpstr>8. ryzyko pracodawcy – odnosi się do osoby pracownika oraz sposobu                wykonywania pracy,</vt:lpstr>
      <vt:lpstr>Rodzaje stosunku pracy</vt:lpstr>
      <vt:lpstr>Powołanie (art.68 k.p)</vt:lpstr>
      <vt:lpstr>Wybór (art.73 k.p.)</vt:lpstr>
      <vt:lpstr>Mianowanie (art. 76 k.p)</vt:lpstr>
      <vt:lpstr>Spółdzielcza umowa o pracę (art. 77 k.p)</vt:lpstr>
      <vt:lpstr>3. Umowa o pracę i jej rodzaje</vt:lpstr>
      <vt:lpstr>Rodzaje umów o pracę</vt:lpstr>
      <vt:lpstr>ad.1 umowa na czas określony</vt:lpstr>
      <vt:lpstr>ad.2 umowa na zastępstwo</vt:lpstr>
      <vt:lpstr>ad.3 umowa na czas wykonania określonej pracy</vt:lpstr>
      <vt:lpstr>ad.4 umowa na okres próbny</vt:lpstr>
      <vt:lpstr>ad.5 umowa na czas nieokreślony</vt:lpstr>
      <vt:lpstr>Elementy umowy o pracę (art.29 k.p.)</vt:lpstr>
      <vt:lpstr>4. Umowa o pracę a umowy cywilnoprawne</vt:lpstr>
      <vt:lpstr>Umowa zlecenie</vt:lpstr>
      <vt:lpstr> Umowa o dzieło </vt:lpstr>
      <vt:lpstr>Umowa o pracę a umowy cywilnoprawne - porównanie</vt:lpstr>
      <vt:lpstr>5. Obowiązki pracodawcy i pracownika</vt:lpstr>
      <vt:lpstr>9. zaspokajać w miarę posiadanych środków socjalne potrzeby pracowników, </vt:lpstr>
      <vt:lpstr>Obowiązki pracownika</vt:lpstr>
      <vt:lpstr>6. Urlopy pracownicze</vt:lpstr>
      <vt:lpstr>Dodatkowo do czasu pracy, od którego zależy wymiar urlopu, zalicza się okres nauki: </vt:lpstr>
      <vt:lpstr>Zasady udzielania urlopu wypoczynkowego </vt:lpstr>
      <vt:lpstr>Rodzaje urlopów</vt:lpstr>
      <vt:lpstr>Plan urlopów</vt:lpstr>
      <vt:lpstr>Jak obliczyć ekwiwalent za urlop?</vt:lpstr>
      <vt:lpstr>Rozwiązywanie umów o pracę (art.30 par.1 k.p.)</vt:lpstr>
      <vt:lpstr>Ad.1 na mocy porozumienia stron</vt:lpstr>
      <vt:lpstr>Ad.2  za wypowiedzeniem – przez pracodawcę</vt:lpstr>
      <vt:lpstr>Przyczyny wypowiedzenia umowy przez pracodawcę</vt:lpstr>
      <vt:lpstr>Ad.3 rozwiązanie umowy o pracę – bez wypowiedzenia</vt:lpstr>
      <vt:lpstr>Jak liczyć okres wypowiedzenia?</vt:lpstr>
      <vt:lpstr>Świadectwo pracy</vt:lpstr>
      <vt:lpstr>ELEMENTY ŚWIADECTWA PRACY (art. 97kp)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PRAWA PRACY</dc:title>
  <dc:creator>Aldona</dc:creator>
  <cp:lastModifiedBy>Aldona</cp:lastModifiedBy>
  <cp:revision>265</cp:revision>
  <dcterms:created xsi:type="dcterms:W3CDTF">2016-09-09T18:31:26Z</dcterms:created>
  <dcterms:modified xsi:type="dcterms:W3CDTF">2020-03-25T21:08:13Z</dcterms:modified>
</cp:coreProperties>
</file>