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60" r:id="rId6"/>
    <p:sldId id="265" r:id="rId7"/>
    <p:sldId id="267" r:id="rId8"/>
    <p:sldId id="268" r:id="rId9"/>
    <p:sldId id="262" r:id="rId10"/>
    <p:sldId id="263" r:id="rId11"/>
    <p:sldId id="264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2" r:id="rId23"/>
    <p:sldId id="281" r:id="rId24"/>
    <p:sldId id="282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0000"/>
                <a:satMod val="180000"/>
              </a:schemeClr>
              <a:schemeClr val="bg2">
                <a:tint val="90000"/>
                <a:satMod val="200000"/>
              </a:schemeClr>
            </a:duotone>
          </a:blip>
          <a:srcRect/>
          <a:tile tx="0" ty="0" sx="80000" sy="8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8BCB23-83C5-4580-B01D-64CB521105D7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208B2BA-35F5-4132-867F-9850DC92E38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4679"/>
          </a:xfrm>
        </p:spPr>
        <p:txBody>
          <a:bodyPr>
            <a:noAutofit/>
          </a:bodyPr>
          <a:lstStyle/>
          <a:p>
            <a:r>
              <a:rPr lang="pl-PL" sz="6600" dirty="0" smtClean="0"/>
              <a:t>NOWA FIGURACJA</a:t>
            </a:r>
            <a:br>
              <a:rPr lang="pl-PL" sz="6600" dirty="0" smtClean="0"/>
            </a:br>
            <a:r>
              <a:rPr lang="pl-PL" sz="6600" dirty="0" smtClean="0"/>
              <a:t>odnowić realizm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35696" y="5085184"/>
            <a:ext cx="6400800" cy="550912"/>
          </a:xfrm>
        </p:spPr>
        <p:txBody>
          <a:bodyPr>
            <a:normAutofit/>
          </a:bodyPr>
          <a:lstStyle/>
          <a:p>
            <a:pPr algn="r"/>
            <a:r>
              <a:rPr lang="pl-PL" sz="2000" dirty="0" smtClean="0">
                <a:solidFill>
                  <a:schemeClr val="tx1"/>
                </a:solidFill>
              </a:rPr>
              <a:t>Opracowała: Agata </a:t>
            </a:r>
            <a:r>
              <a:rPr lang="pl-PL" sz="2000" dirty="0" err="1" smtClean="0">
                <a:solidFill>
                  <a:schemeClr val="tx1"/>
                </a:solidFill>
              </a:rPr>
              <a:t>Dachowska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684688"/>
          </a:xfrm>
        </p:spPr>
        <p:txBody>
          <a:bodyPr/>
          <a:lstStyle/>
          <a:p>
            <a:pPr algn="ctr"/>
            <a:r>
              <a:rPr lang="pl-PL" sz="2800" dirty="0" err="1" smtClean="0"/>
              <a:t>Lucian</a:t>
            </a:r>
            <a:r>
              <a:rPr lang="pl-PL" sz="2800" dirty="0" smtClean="0"/>
              <a:t> Freud </a:t>
            </a:r>
            <a:r>
              <a:rPr lang="pl-PL" sz="2800" i="1" dirty="0" smtClean="0"/>
              <a:t>„Autoportret”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72541_image_81264519_10156826731362031_190052094971582873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858000" cy="3581400"/>
          </a:xfrm>
        </p:spPr>
      </p:pic>
      <p:sp>
        <p:nvSpPr>
          <p:cNvPr id="5" name="pole tekstowe 4"/>
          <p:cNvSpPr txBox="1"/>
          <p:nvPr/>
        </p:nvSpPr>
        <p:spPr>
          <a:xfrm>
            <a:off x="1691680" y="5733256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https://tenpoznan.pl/wydarzenia-w-poznaniu/lucian-freud-autoportret-w-rialto/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pl-PL" sz="2800" dirty="0" err="1" smtClean="0"/>
              <a:t>Lucian</a:t>
            </a:r>
            <a:r>
              <a:rPr lang="pl-PL" sz="2800" dirty="0" smtClean="0"/>
              <a:t> Freud </a:t>
            </a:r>
            <a:r>
              <a:rPr lang="pl-PL" sz="2800" i="1" dirty="0" smtClean="0"/>
              <a:t>„Królowa Elżbieta II”</a:t>
            </a:r>
            <a:endParaRPr lang="pl-PL" sz="2800" dirty="0"/>
          </a:p>
        </p:txBody>
      </p:sp>
      <p:pic>
        <p:nvPicPr>
          <p:cNvPr id="4" name="Symbol zastępczy zawartości 3" descr="image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196752"/>
            <a:ext cx="3168352" cy="4847269"/>
          </a:xfrm>
        </p:spPr>
      </p:pic>
      <p:sp>
        <p:nvSpPr>
          <p:cNvPr id="5" name="pole tekstowe 4"/>
          <p:cNvSpPr txBox="1"/>
          <p:nvPr/>
        </p:nvSpPr>
        <p:spPr>
          <a:xfrm>
            <a:off x="2411760" y="609329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https://galeria-zdjec.com/krolowa-elzbieta-ii-lucien-freud/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Jean </a:t>
            </a:r>
            <a:r>
              <a:rPr lang="pl-PL" dirty="0" err="1" smtClean="0"/>
              <a:t>Dubuffet</a:t>
            </a:r>
            <a:endParaRPr lang="pl-PL" dirty="0"/>
          </a:p>
        </p:txBody>
      </p:sp>
      <p:pic>
        <p:nvPicPr>
          <p:cNvPr id="4" name="Symbol zastępczy zawartości 3" descr="Jean-Dubuffet_-Henri-Michaux-acteur-japonais_-1946-Collection-Financiere-Saint-James_-Paris-Cortesia-Applicat_Praz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3048000" cy="4114800"/>
          </a:xfrm>
        </p:spPr>
      </p:pic>
      <p:sp>
        <p:nvSpPr>
          <p:cNvPr id="5" name="pole tekstowe 4"/>
          <p:cNvSpPr txBox="1"/>
          <p:nvPr/>
        </p:nvSpPr>
        <p:spPr>
          <a:xfrm>
            <a:off x="971600" y="58052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https://www.ivam.es/en/exposiciones/jean-dubuffet-a-barbarian-in-europe/</a:t>
            </a:r>
            <a:endParaRPr lang="pl-PL" sz="1400" dirty="0"/>
          </a:p>
        </p:txBody>
      </p:sp>
      <p:pic>
        <p:nvPicPr>
          <p:cNvPr id="6" name="Obraz 5" descr="25745cc9d8b7819ef500811f558bb8b4c45df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380022" cy="417646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932040" y="573325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https://pl.khanacademy.org/humanities/art-1010/post-war-european-art/postwar-art-france/a/jean-dubuffet-childbirth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Rufino </a:t>
            </a:r>
            <a:r>
              <a:rPr lang="pl-PL" dirty="0" err="1" smtClean="0"/>
              <a:t>Tamayo</a:t>
            </a:r>
            <a:endParaRPr lang="pl-PL" dirty="0"/>
          </a:p>
        </p:txBody>
      </p:sp>
      <p:pic>
        <p:nvPicPr>
          <p:cNvPr id="4" name="Symbol zastępczy zawartości 3" descr="2018_NYR_15581_0020_000(rufino_tamayo_hombre_feliz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040628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195736" y="59492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https://www.christies.com/lotfinder/Lot/rufino-tamayo-1899-1991-hombre-feliz-6172613-details.aspx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Rufino </a:t>
            </a:r>
            <a:r>
              <a:rPr lang="pl-PL" dirty="0" err="1" smtClean="0"/>
              <a:t>Tamayo</a:t>
            </a:r>
            <a:endParaRPr lang="pl-PL" dirty="0"/>
          </a:p>
        </p:txBody>
      </p:sp>
      <p:pic>
        <p:nvPicPr>
          <p:cNvPr id="4" name="Symbol zastępczy zawartości 3" descr="bd00da2cac354c820dd81b8046767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2776"/>
            <a:ext cx="3670102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699792" y="616530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https://pl.pinterest.com/pin/718816790498677142/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Alberto Giacometti</a:t>
            </a:r>
            <a:endParaRPr lang="pl-PL" dirty="0"/>
          </a:p>
        </p:txBody>
      </p:sp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4876800" cy="3648075"/>
          </a:xfrm>
        </p:spPr>
      </p:pic>
      <p:sp>
        <p:nvSpPr>
          <p:cNvPr id="5" name="pole tekstowe 4"/>
          <p:cNvSpPr txBox="1"/>
          <p:nvPr/>
        </p:nvSpPr>
        <p:spPr>
          <a:xfrm>
            <a:off x="1187624" y="5445224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http://wsztuce.com/tag/alberto-giacometti/</a:t>
            </a:r>
            <a:endParaRPr lang="pl-PL" sz="1400" dirty="0"/>
          </a:p>
        </p:txBody>
      </p:sp>
      <p:pic>
        <p:nvPicPr>
          <p:cNvPr id="6" name="Obraz 5" descr="alberto-giacometti-walking-man-1960-zrodlo-art-institute-of-chica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40768"/>
            <a:ext cx="2936955" cy="475252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427984" y="61653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https://rynekisztuka.pl/2016/01/13/swiat-sztuki-upamietnia-50-rocznice-smierci-alberto-giacomettiego/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Antonio Saura</a:t>
            </a:r>
            <a:endParaRPr lang="pl-PL" dirty="0"/>
          </a:p>
        </p:txBody>
      </p:sp>
      <p:pic>
        <p:nvPicPr>
          <p:cNvPr id="4" name="Symbol zastępczy zawartości 3" descr="ind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556793"/>
            <a:ext cx="3761612" cy="3024335"/>
          </a:xfrm>
        </p:spPr>
      </p:pic>
      <p:sp>
        <p:nvSpPr>
          <p:cNvPr id="5" name="pole tekstowe 4"/>
          <p:cNvSpPr txBox="1"/>
          <p:nvPr/>
        </p:nvSpPr>
        <p:spPr>
          <a:xfrm>
            <a:off x="899592" y="486916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https://www.guggenheim.org/exhibition/antonio-saura-memory-and-recollection</a:t>
            </a:r>
            <a:endParaRPr lang="pl-PL" sz="1400" dirty="0"/>
          </a:p>
        </p:txBody>
      </p:sp>
      <p:pic>
        <p:nvPicPr>
          <p:cNvPr id="6" name="Obraz 5" descr="0351-1557131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2952328" cy="370585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76056" y="551723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https://www.artprice.com/marketplace/1963157/antonio-saura/peinture/don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Zygmunt Czyż</a:t>
            </a:r>
            <a:endParaRPr lang="pl-PL" dirty="0"/>
          </a:p>
        </p:txBody>
      </p:sp>
      <p:pic>
        <p:nvPicPr>
          <p:cNvPr id="4" name="Symbol zastępczy zawartości 3" descr="Zygmunt_Czyż_Czytająca_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3258131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411760" y="616530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https://pl.wikipedia.org/wiki/Zygmunt_Czy%C5%BC</a:t>
            </a:r>
            <a:endParaRPr lang="pl-PL" sz="1400" dirty="0"/>
          </a:p>
        </p:txBody>
      </p:sp>
      <p:pic>
        <p:nvPicPr>
          <p:cNvPr id="6" name="Obraz 5" descr="ZygmuntCzyż_Autoport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37667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Janusz Przybylski</a:t>
            </a:r>
            <a:endParaRPr lang="pl-PL" dirty="0"/>
          </a:p>
        </p:txBody>
      </p:sp>
      <p:pic>
        <p:nvPicPr>
          <p:cNvPr id="4" name="Symbol zastępczy zawartości 3" descr="Przybyl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6096000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1475656" y="616530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https://teatrwielki.pl/en/activity/opera-gallery/201516-exhibitions/janusz-przybylski</a:t>
            </a:r>
            <a:r>
              <a:rPr lang="pl-PL" dirty="0" smtClean="0"/>
              <a:t>/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Marek </a:t>
            </a:r>
            <a:r>
              <a:rPr lang="pl-PL" dirty="0" err="1" smtClean="0"/>
              <a:t>Sapetto</a:t>
            </a:r>
            <a:endParaRPr lang="pl-PL" dirty="0"/>
          </a:p>
        </p:txBody>
      </p:sp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3982641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683568" y="61653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http://nowafiguracja.com/index.php/portfolio/marek-sapetto/</a:t>
            </a:r>
            <a:endParaRPr lang="pl-PL" sz="1400" dirty="0"/>
          </a:p>
        </p:txBody>
      </p:sp>
      <p:pic>
        <p:nvPicPr>
          <p:cNvPr id="6" name="Obraz 5" descr="55ed69c70d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620987" cy="439248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652120" y="58772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https://zacheta.art.pl/pl/kolekcja/artysci/marek-sapetto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</a:rPr>
              <a:t>Cechy stylu:</a:t>
            </a:r>
            <a:endParaRPr lang="pl-PL" sz="44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lata 60 XX </a:t>
            </a:r>
            <a:r>
              <a:rPr lang="pl-PL" dirty="0" smtClean="0"/>
              <a:t>wieku;</a:t>
            </a:r>
            <a:endParaRPr lang="pl-PL" dirty="0" smtClean="0"/>
          </a:p>
          <a:p>
            <a:r>
              <a:rPr lang="pl-PL" dirty="0" smtClean="0"/>
              <a:t>zerwanie </a:t>
            </a:r>
            <a:r>
              <a:rPr lang="pl-PL" dirty="0" smtClean="0"/>
              <a:t>z tradycyjną sztuką przedstawiającą;</a:t>
            </a:r>
          </a:p>
          <a:p>
            <a:r>
              <a:rPr lang="pl-PL" dirty="0" smtClean="0"/>
              <a:t>„odrzucenie” abstrakcji</a:t>
            </a:r>
            <a:r>
              <a:rPr lang="pl-PL" dirty="0" smtClean="0"/>
              <a:t>;</a:t>
            </a:r>
          </a:p>
          <a:p>
            <a:r>
              <a:rPr lang="pl-PL" dirty="0" smtClean="0"/>
              <a:t>s</a:t>
            </a:r>
            <a:r>
              <a:rPr lang="pl-PL" dirty="0" smtClean="0"/>
              <a:t>ymboliczność, ekspresyjność, aluzja, subiektywizm;</a:t>
            </a:r>
            <a:endParaRPr lang="pl-PL" dirty="0" smtClean="0"/>
          </a:p>
          <a:p>
            <a:r>
              <a:rPr lang="pl-PL" dirty="0" smtClean="0"/>
              <a:t>prezentowanie zdeformowanych postaci;</a:t>
            </a:r>
          </a:p>
          <a:p>
            <a:r>
              <a:rPr lang="pl-PL" dirty="0" smtClean="0"/>
              <a:t>nadawanie dziełom niepokojącej </a:t>
            </a:r>
            <a:r>
              <a:rPr lang="pl-PL" dirty="0" smtClean="0"/>
              <a:t>atmosfery, pesymizmu;</a:t>
            </a:r>
            <a:endParaRPr lang="pl-PL" dirty="0" smtClean="0"/>
          </a:p>
          <a:p>
            <a:r>
              <a:rPr lang="pl-PL" dirty="0" smtClean="0"/>
              <a:t>stosowanie wyrazistych faktur;</a:t>
            </a:r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Zdzisław Beksiński</a:t>
            </a:r>
            <a:endParaRPr lang="pl-PL" dirty="0"/>
          </a:p>
        </p:txBody>
      </p:sp>
      <p:pic>
        <p:nvPicPr>
          <p:cNvPr id="4" name="Symbol zastępczy zawartości 3" descr="S-2252_low_res_zlota_r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616287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627784" y="616530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https://beks.pl/produkt/zdzislaw-beksinski-obraz-ab80/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Zdzisław Beksiński</a:t>
            </a:r>
            <a:endParaRPr lang="pl-PL" dirty="0"/>
          </a:p>
        </p:txBody>
      </p:sp>
      <p:pic>
        <p:nvPicPr>
          <p:cNvPr id="4" name="Symbol zastępczy zawartości 3" descr="17_AF85_new_low_res_62x75_68x8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779070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411760" y="602128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https://beks.pl/produkt/zdzislaw-beksinski-obraz-af85/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2000" dirty="0" smtClean="0"/>
              <a:t>?</a:t>
            </a:r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Miejsce na Twój ulubiony obraz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357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5400" dirty="0" smtClean="0"/>
              <a:t>Dziękuję za uwagę!</a:t>
            </a:r>
            <a:endParaRPr lang="pl-PL" sz="5400" dirty="0"/>
          </a:p>
        </p:txBody>
      </p:sp>
      <p:pic>
        <p:nvPicPr>
          <p:cNvPr id="1026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140968"/>
            <a:ext cx="17978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smtClean="0"/>
              <a:t>Cel: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4165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4400" dirty="0" smtClean="0"/>
              <a:t>Ukazanie wszystkich aspektów ludzkiej egzystencji.</a:t>
            </a:r>
          </a:p>
          <a:p>
            <a:pPr>
              <a:buNone/>
            </a:pPr>
            <a:r>
              <a:rPr lang="pl-PL" sz="4400" dirty="0" smtClean="0"/>
              <a:t>	</a:t>
            </a:r>
            <a:endParaRPr lang="pl-PL" sz="4400" dirty="0" smtClean="0"/>
          </a:p>
          <a:p>
            <a:pPr>
              <a:buNone/>
            </a:pPr>
            <a:r>
              <a:rPr lang="pl-PL" sz="3600" dirty="0" smtClean="0"/>
              <a:t>Artyści </a:t>
            </a:r>
            <a:r>
              <a:rPr lang="pl-PL" sz="3600" dirty="0" smtClean="0"/>
              <a:t>komentowali w dziełach życie zachodnich społeczeństw, krytykowali popkulturę, przedstawiali własne doświadczenia i obawy.</a:t>
            </a:r>
            <a:endParaRPr lang="pl-PL" sz="3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76776"/>
          </a:xfrm>
        </p:spPr>
        <p:txBody>
          <a:bodyPr/>
          <a:lstStyle/>
          <a:p>
            <a:pPr algn="ctr"/>
            <a:r>
              <a:rPr lang="pl-PL" b="1" dirty="0" smtClean="0"/>
              <a:t>Francis Bacon – </a:t>
            </a:r>
            <a:r>
              <a:rPr lang="pl-PL" sz="2800" b="1" dirty="0" smtClean="0"/>
              <a:t>brytyjski malarz, urodzony w Irlandii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060848"/>
            <a:ext cx="7772400" cy="394969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Zdecydowany przeciwnik abstrakcjonizmu.</a:t>
            </a:r>
          </a:p>
          <a:p>
            <a:r>
              <a:rPr lang="pl-PL" sz="2800" dirty="0" smtClean="0"/>
              <a:t>Popierał nurt ekspresjonistyczny.</a:t>
            </a:r>
          </a:p>
          <a:p>
            <a:r>
              <a:rPr lang="pl-PL" sz="2800" dirty="0" smtClean="0"/>
              <a:t>Uznawany za twórcę malarstwa figuratywnego – ekspresyjny figuratywizm.</a:t>
            </a:r>
          </a:p>
          <a:p>
            <a:r>
              <a:rPr lang="pl-PL" sz="2800" dirty="0" smtClean="0"/>
              <a:t>Na początku tworzył w duchu surrealizmu i kubizmu, a po 1950 roku wykształcił własny styl.</a:t>
            </a:r>
          </a:p>
          <a:p>
            <a:r>
              <a:rPr lang="pl-PL" sz="2800" dirty="0" smtClean="0"/>
              <a:t>Tematem jego obrazów jest człowiek samotny, wyobcowany, postawiony w sytuacji zagrożenia.</a:t>
            </a:r>
            <a:endParaRPr lang="pl-PL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4" name="Symbol zastępczy zawartości 3" descr="Sudium-portretu-papieza-Innocentego-X-1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3447177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6021288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https://niezlasztuka.net/o-sztuce/francis-bacon-geniusz-szaleniec/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4048" y="220486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Francis Bacon </a:t>
            </a:r>
            <a:r>
              <a:rPr lang="pl-PL" sz="2800" i="1" dirty="0" smtClean="0"/>
              <a:t>„Studium do portretu papieża Innocentego X według </a:t>
            </a:r>
            <a:r>
              <a:rPr lang="pl-PL" sz="2800" i="1" dirty="0" err="1" smtClean="0"/>
              <a:t>Velazqueza</a:t>
            </a:r>
            <a:r>
              <a:rPr lang="pl-PL" sz="2800" i="1" dirty="0" smtClean="0"/>
              <a:t>” </a:t>
            </a:r>
            <a:r>
              <a:rPr lang="pl-PL" sz="2800" dirty="0" smtClean="0"/>
              <a:t>1953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pPr algn="ctr"/>
            <a:r>
              <a:rPr lang="pl-PL" sz="2800" dirty="0" smtClean="0"/>
              <a:t>Francis Bacon </a:t>
            </a:r>
            <a:br>
              <a:rPr lang="pl-PL" sz="2800" dirty="0" smtClean="0"/>
            </a:br>
            <a:r>
              <a:rPr lang="pl-PL" sz="2800" dirty="0" smtClean="0"/>
              <a:t>„</a:t>
            </a:r>
            <a:r>
              <a:rPr lang="pl-PL" sz="2800" i="1" dirty="0" smtClean="0"/>
              <a:t>Trzy studia portretu </a:t>
            </a:r>
            <a:r>
              <a:rPr lang="pl-PL" sz="2800" i="1" dirty="0" err="1" smtClean="0"/>
              <a:t>George’a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Dyera</a:t>
            </a:r>
            <a:r>
              <a:rPr lang="pl-PL" sz="2800" i="1" dirty="0" smtClean="0"/>
              <a:t>”</a:t>
            </a:r>
            <a:endParaRPr lang="pl-PL" sz="2800" i="1" dirty="0"/>
          </a:p>
        </p:txBody>
      </p:sp>
      <p:pic>
        <p:nvPicPr>
          <p:cNvPr id="4" name="Symbol zastępczy zawartości 3" descr="francis-bacon-three-studies-for-portrait-of-george-dyer-on-light-ground-15-20m-g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2856"/>
            <a:ext cx="7772400" cy="3031528"/>
          </a:xfrm>
        </p:spPr>
      </p:pic>
      <p:sp>
        <p:nvSpPr>
          <p:cNvPr id="5" name="pole tekstowe 4"/>
          <p:cNvSpPr txBox="1"/>
          <p:nvPr/>
        </p:nvSpPr>
        <p:spPr>
          <a:xfrm>
            <a:off x="1907704" y="537321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https://rynekisztuka.pl/2014/07/01/francis-bacon-rekork-aukcyjny/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692800"/>
          </a:xfrm>
        </p:spPr>
        <p:txBody>
          <a:bodyPr/>
          <a:lstStyle/>
          <a:p>
            <a:pPr algn="ctr"/>
            <a:r>
              <a:rPr lang="pl-PL" sz="2800" dirty="0" smtClean="0"/>
              <a:t>Francis Bacon </a:t>
            </a:r>
            <a:br>
              <a:rPr lang="pl-PL" sz="2800" dirty="0" smtClean="0"/>
            </a:br>
            <a:r>
              <a:rPr lang="pl-PL" sz="2800" dirty="0" smtClean="0"/>
              <a:t>„</a:t>
            </a:r>
            <a:r>
              <a:rPr lang="pl-PL" sz="2800" i="1" dirty="0" smtClean="0"/>
              <a:t>Ukrzyżowanie”</a:t>
            </a:r>
            <a:endParaRPr lang="pl-PL" sz="2800" dirty="0"/>
          </a:p>
        </p:txBody>
      </p:sp>
      <p:pic>
        <p:nvPicPr>
          <p:cNvPr id="4" name="Symbol zastępczy zawartości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901417" cy="2736304"/>
          </a:xfrm>
        </p:spPr>
      </p:pic>
      <p:sp>
        <p:nvSpPr>
          <p:cNvPr id="5" name="pole tekstowe 4"/>
          <p:cNvSpPr txBox="1"/>
          <p:nvPr/>
        </p:nvSpPr>
        <p:spPr>
          <a:xfrm>
            <a:off x="1187624" y="508518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https://www.google.com/search?q=francis+bacon+malarz&amp;sxsrf=ALeKk03IkgmFu_q6NIG-L_IJ-bNpHxY48w:1589194091144&amp;source=lnms&amp;tbm=isch&amp;sa=X&amp;ved=2ahUKEwjfl6Cq0avpAhUCYcAKHeC3DdMQ_AUoAXoECBoQAw&amp;biw=1366&amp;bih=613#imgrc=c3B1xIpotz064M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76776"/>
          </a:xfrm>
        </p:spPr>
        <p:txBody>
          <a:bodyPr/>
          <a:lstStyle/>
          <a:p>
            <a:pPr algn="ctr"/>
            <a:r>
              <a:rPr lang="pl-PL" b="1" dirty="0" err="1" smtClean="0"/>
              <a:t>Lucian</a:t>
            </a:r>
            <a:r>
              <a:rPr lang="pl-PL" b="1" dirty="0" smtClean="0"/>
              <a:t> Freud – </a:t>
            </a:r>
            <a:r>
              <a:rPr lang="pl-PL" sz="2800" b="1" dirty="0" smtClean="0"/>
              <a:t>brytyjski malarz, wnuk Sigmunda Freuda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204864"/>
            <a:ext cx="7772400" cy="4165720"/>
          </a:xfrm>
        </p:spPr>
        <p:txBody>
          <a:bodyPr/>
          <a:lstStyle/>
          <a:p>
            <a:r>
              <a:rPr lang="pl-PL" dirty="0" smtClean="0"/>
              <a:t>W 1931 roku wyemigrował wraz z rodziną z Niemiec do Wielkiej Brytanii.</a:t>
            </a:r>
          </a:p>
          <a:p>
            <a:r>
              <a:rPr lang="pl-PL" dirty="0" smtClean="0"/>
              <a:t>Uczęszczał do kilku szkół artystycznych.</a:t>
            </a:r>
          </a:p>
          <a:p>
            <a:r>
              <a:rPr lang="pl-PL" dirty="0" smtClean="0"/>
              <a:t>W swoich obrazach eksperymentował z surrealizmem.</a:t>
            </a:r>
          </a:p>
          <a:p>
            <a:r>
              <a:rPr lang="pl-PL" dirty="0" smtClean="0"/>
              <a:t>Był malarzem realistycznym akcentującym w swoich dziełach wrażenie wyobcowania i samotności.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Wybrane dzieła:</a:t>
            </a:r>
            <a:endParaRPr lang="pl-PL" dirty="0"/>
          </a:p>
        </p:txBody>
      </p:sp>
      <p:pic>
        <p:nvPicPr>
          <p:cNvPr id="4" name="Symbol zastępczy zawartości 3" descr="glw_File_20724.jpg_sta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5203159" cy="3456384"/>
          </a:xfrm>
        </p:spPr>
      </p:pic>
      <p:sp>
        <p:nvSpPr>
          <p:cNvPr id="5" name="pole tekstowe 4"/>
          <p:cNvSpPr txBox="1"/>
          <p:nvPr/>
        </p:nvSpPr>
        <p:spPr>
          <a:xfrm>
            <a:off x="6300192" y="242088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Lucian</a:t>
            </a:r>
            <a:r>
              <a:rPr lang="pl-PL" sz="2800" dirty="0" smtClean="0"/>
              <a:t> Freud </a:t>
            </a:r>
            <a:r>
              <a:rPr lang="pl-PL" sz="2800" i="1" dirty="0" smtClean="0"/>
              <a:t>„Autoportret”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522920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https://www.kinonh.pl/film.do?id=15527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</TotalTime>
  <Words>296</Words>
  <Application>Microsoft Office PowerPoint</Application>
  <PresentationFormat>Pokaz na ekranie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25" baseType="lpstr">
      <vt:lpstr>Metro</vt:lpstr>
      <vt:lpstr>1_Metro</vt:lpstr>
      <vt:lpstr>NOWA FIGURACJA odnowić realizm</vt:lpstr>
      <vt:lpstr>Cechy stylu:</vt:lpstr>
      <vt:lpstr>Cel:</vt:lpstr>
      <vt:lpstr>Francis Bacon – brytyjski malarz, urodzony w Irlandii</vt:lpstr>
      <vt:lpstr>Wybrane dzieła:</vt:lpstr>
      <vt:lpstr>Francis Bacon  „Trzy studia portretu George’a Dyera”</vt:lpstr>
      <vt:lpstr>Francis Bacon  „Ukrzyżowanie”</vt:lpstr>
      <vt:lpstr>Lucian Freud – brytyjski malarz, wnuk Sigmunda Freuda</vt:lpstr>
      <vt:lpstr>Wybrane dzieła:</vt:lpstr>
      <vt:lpstr>Lucian Freud „Autoportret” </vt:lpstr>
      <vt:lpstr>Lucian Freud „Królowa Elżbieta II”</vt:lpstr>
      <vt:lpstr>Jean Dubuffet</vt:lpstr>
      <vt:lpstr>Rufino Tamayo</vt:lpstr>
      <vt:lpstr>Rufino Tamayo</vt:lpstr>
      <vt:lpstr>Alberto Giacometti</vt:lpstr>
      <vt:lpstr>Antonio Saura</vt:lpstr>
      <vt:lpstr>Zygmunt Czyż</vt:lpstr>
      <vt:lpstr>Janusz Przybylski</vt:lpstr>
      <vt:lpstr>Marek Sapetto</vt:lpstr>
      <vt:lpstr>Zdzisław Beksiński</vt:lpstr>
      <vt:lpstr>Zdzisław Beksiński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FIGURACJA odnowić realizm</dc:title>
  <dc:creator>ZSS</dc:creator>
  <cp:lastModifiedBy>ZSS</cp:lastModifiedBy>
  <cp:revision>20</cp:revision>
  <dcterms:created xsi:type="dcterms:W3CDTF">2020-05-08T09:05:45Z</dcterms:created>
  <dcterms:modified xsi:type="dcterms:W3CDTF">2020-05-12T09:48:43Z</dcterms:modified>
</cp:coreProperties>
</file>