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03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Kliknite sem a upravte štýl predlohy podnadpisov.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86084-F489-4B85-98C2-E022D9B4F1A0}" type="datetimeFigureOut">
              <a:rPr lang="sk-SK" smtClean="0"/>
              <a:t>19.03.2020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038AA-EC35-4CF9-8869-B6D04D770AA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86084-F489-4B85-98C2-E022D9B4F1A0}" type="datetimeFigureOut">
              <a:rPr lang="sk-SK" smtClean="0"/>
              <a:t>19.03.2020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038AA-EC35-4CF9-8869-B6D04D770AA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86084-F489-4B85-98C2-E022D9B4F1A0}" type="datetimeFigureOut">
              <a:rPr lang="sk-SK" smtClean="0"/>
              <a:t>19.03.2020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038AA-EC35-4CF9-8869-B6D04D770AA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86084-F489-4B85-98C2-E022D9B4F1A0}" type="datetimeFigureOut">
              <a:rPr lang="sk-SK" smtClean="0"/>
              <a:t>19.03.2020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038AA-EC35-4CF9-8869-B6D04D770AA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86084-F489-4B85-98C2-E022D9B4F1A0}" type="datetimeFigureOut">
              <a:rPr lang="sk-SK" smtClean="0"/>
              <a:t>19.03.2020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038AA-EC35-4CF9-8869-B6D04D770AA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86084-F489-4B85-98C2-E022D9B4F1A0}" type="datetimeFigureOut">
              <a:rPr lang="sk-SK" smtClean="0"/>
              <a:t>19.03.2020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038AA-EC35-4CF9-8869-B6D04D770AA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86084-F489-4B85-98C2-E022D9B4F1A0}" type="datetimeFigureOut">
              <a:rPr lang="sk-SK" smtClean="0"/>
              <a:t>19.03.2020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038AA-EC35-4CF9-8869-B6D04D770AA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86084-F489-4B85-98C2-E022D9B4F1A0}" type="datetimeFigureOut">
              <a:rPr lang="sk-SK" smtClean="0"/>
              <a:t>19.03.2020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038AA-EC35-4CF9-8869-B6D04D770AA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86084-F489-4B85-98C2-E022D9B4F1A0}" type="datetimeFigureOut">
              <a:rPr lang="sk-SK" smtClean="0"/>
              <a:t>19.03.2020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038AA-EC35-4CF9-8869-B6D04D770AA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86084-F489-4B85-98C2-E022D9B4F1A0}" type="datetimeFigureOut">
              <a:rPr lang="sk-SK" smtClean="0"/>
              <a:t>19.03.2020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038AA-EC35-4CF9-8869-B6D04D770AA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86084-F489-4B85-98C2-E022D9B4F1A0}" type="datetimeFigureOut">
              <a:rPr lang="sk-SK" smtClean="0"/>
              <a:t>19.03.2020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038AA-EC35-4CF9-8869-B6D04D770AA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E86084-F489-4B85-98C2-E022D9B4F1A0}" type="datetimeFigureOut">
              <a:rPr lang="sk-SK" smtClean="0"/>
              <a:t>19.03.2020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F038AA-EC35-4CF9-8869-B6D04D770AA3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22000" b="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576" y="1484784"/>
            <a:ext cx="7772400" cy="1152128"/>
          </a:xfrm>
        </p:spPr>
        <p:txBody>
          <a:bodyPr/>
          <a:lstStyle/>
          <a:p>
            <a:r>
              <a:rPr lang="sk-SK" cap="all" dirty="0">
                <a:solidFill>
                  <a:schemeClr val="tx2">
                    <a:lumMod val="50000"/>
                  </a:schemeClr>
                </a:solidFill>
                <a:latin typeface="Impact" pitchFamily="34" charset="0"/>
              </a:rPr>
              <a:t>Mobilita </a:t>
            </a:r>
            <a:r>
              <a:rPr lang="sk-SK" cap="all" dirty="0" err="1">
                <a:solidFill>
                  <a:schemeClr val="tx2">
                    <a:lumMod val="50000"/>
                  </a:schemeClr>
                </a:solidFill>
                <a:latin typeface="Impact" pitchFamily="34" charset="0"/>
              </a:rPr>
              <a:t>erasmus</a:t>
            </a:r>
            <a:r>
              <a:rPr lang="sk-SK" cap="all" dirty="0">
                <a:solidFill>
                  <a:schemeClr val="tx2">
                    <a:lumMod val="50000"/>
                  </a:schemeClr>
                </a:solidFill>
                <a:latin typeface="Impact" pitchFamily="34" charset="0"/>
              </a:rPr>
              <a:t>+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31640" y="6165304"/>
            <a:ext cx="5040560" cy="504056"/>
          </a:xfrm>
        </p:spPr>
        <p:txBody>
          <a:bodyPr>
            <a:normAutofit fontScale="85000" lnSpcReduction="10000"/>
          </a:bodyPr>
          <a:lstStyle/>
          <a:p>
            <a:r>
              <a:rPr lang="sk-SK" dirty="0">
                <a:solidFill>
                  <a:schemeClr val="tx2">
                    <a:lumMod val="50000"/>
                  </a:schemeClr>
                </a:solidFill>
                <a:latin typeface="Impact" pitchFamily="34" charset="0"/>
              </a:rPr>
              <a:t>Gymnázium, Ul. 1. mája 8, Malacky</a:t>
            </a:r>
          </a:p>
        </p:txBody>
      </p:sp>
      <p:grpSp>
        <p:nvGrpSpPr>
          <p:cNvPr id="13" name="Skupina 12"/>
          <p:cNvGrpSpPr/>
          <p:nvPr/>
        </p:nvGrpSpPr>
        <p:grpSpPr>
          <a:xfrm>
            <a:off x="107504" y="188640"/>
            <a:ext cx="8944246" cy="1240532"/>
            <a:chOff x="107504" y="188640"/>
            <a:chExt cx="8944246" cy="1240532"/>
          </a:xfrm>
        </p:grpSpPr>
        <p:pic>
          <p:nvPicPr>
            <p:cNvPr id="4" name="Obrázok 3" descr="logo-erasmus-plus.jpg"/>
            <p:cNvPicPr>
              <a:picLocks noChangeAspect="1"/>
            </p:cNvPicPr>
            <p:nvPr/>
          </p:nvPicPr>
          <p:blipFill>
            <a:blip r:embed="rId3" cstate="print"/>
            <a:srcRect t="22183" b="27552"/>
            <a:stretch>
              <a:fillRect/>
            </a:stretch>
          </p:blipFill>
          <p:spPr>
            <a:xfrm>
              <a:off x="107504" y="188640"/>
              <a:ext cx="4011149" cy="1008112"/>
            </a:xfrm>
            <a:prstGeom prst="rect">
              <a:avLst/>
            </a:prstGeom>
          </p:spPr>
        </p:pic>
        <p:pic>
          <p:nvPicPr>
            <p:cNvPr id="5" name="Obrázok 4" descr="logo[1][3][5][0]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95936" y="260648"/>
              <a:ext cx="5055814" cy="1168524"/>
            </a:xfrm>
            <a:prstGeom prst="rect">
              <a:avLst/>
            </a:prstGeom>
          </p:spPr>
        </p:pic>
      </p:grpSp>
      <p:pic>
        <p:nvPicPr>
          <p:cNvPr id="6" name="Obrázok 5" descr="stiahnuť.jpg"/>
          <p:cNvPicPr>
            <a:picLocks noChangeAspect="1"/>
          </p:cNvPicPr>
          <p:nvPr/>
        </p:nvPicPr>
        <p:blipFill>
          <a:blip r:embed="rId5" cstate="print"/>
          <a:srcRect t="12696"/>
          <a:stretch>
            <a:fillRect/>
          </a:stretch>
        </p:blipFill>
        <p:spPr>
          <a:xfrm>
            <a:off x="179512" y="5733256"/>
            <a:ext cx="1080120" cy="990357"/>
          </a:xfrm>
          <a:prstGeom prst="rect">
            <a:avLst/>
          </a:prstGeom>
        </p:spPr>
      </p:pic>
      <p:sp>
        <p:nvSpPr>
          <p:cNvPr id="7" name="BlokTextu 6"/>
          <p:cNvSpPr txBox="1"/>
          <p:nvPr/>
        </p:nvSpPr>
        <p:spPr>
          <a:xfrm>
            <a:off x="1043608" y="2348880"/>
            <a:ext cx="7056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i="1" dirty="0"/>
              <a:t>Budovanie a rozvoj personálnych kapacít na úrovni školy - Malta</a:t>
            </a:r>
          </a:p>
        </p:txBody>
      </p:sp>
      <p:sp>
        <p:nvSpPr>
          <p:cNvPr id="8" name="BlokTextu 7"/>
          <p:cNvSpPr txBox="1"/>
          <p:nvPr/>
        </p:nvSpPr>
        <p:spPr>
          <a:xfrm>
            <a:off x="6804248" y="6165304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>
                <a:solidFill>
                  <a:schemeClr val="tx2">
                    <a:lumMod val="50000"/>
                  </a:schemeClr>
                </a:solidFill>
                <a:latin typeface="Impact" pitchFamily="34" charset="0"/>
              </a:rPr>
              <a:t>Mgr. Marek Šrámek</a:t>
            </a:r>
          </a:p>
        </p:txBody>
      </p:sp>
      <p:cxnSp>
        <p:nvCxnSpPr>
          <p:cNvPr id="10" name="Rovná spojnica 9"/>
          <p:cNvCxnSpPr/>
          <p:nvPr/>
        </p:nvCxnSpPr>
        <p:spPr>
          <a:xfrm>
            <a:off x="0" y="1412776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ovná spojnica 11"/>
          <p:cNvCxnSpPr/>
          <p:nvPr/>
        </p:nvCxnSpPr>
        <p:spPr>
          <a:xfrm>
            <a:off x="0" y="5733256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obsahu 6" descr="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39552" y="1556792"/>
            <a:ext cx="3419475" cy="45693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Zástupný symbol textu 9"/>
          <p:cNvSpPr>
            <a:spLocks noGrp="1"/>
          </p:cNvSpPr>
          <p:nvPr>
            <p:ph type="body" sz="quarter" idx="3"/>
          </p:nvPr>
        </p:nvSpPr>
        <p:spPr>
          <a:xfrm>
            <a:off x="4499992" y="1844824"/>
            <a:ext cx="3960441" cy="432049"/>
          </a:xfrm>
          <a:solidFill>
            <a:schemeClr val="tx2">
              <a:lumMod val="50000"/>
            </a:schemeClr>
          </a:solidFill>
        </p:spPr>
        <p:txBody>
          <a:bodyPr>
            <a:normAutofit lnSpcReduction="10000"/>
          </a:bodyPr>
          <a:lstStyle/>
          <a:p>
            <a:r>
              <a:rPr lang="sk-SK" dirty="0">
                <a:solidFill>
                  <a:schemeClr val="bg1"/>
                </a:solidFill>
              </a:rPr>
              <a:t>Charakteristika mobility</a:t>
            </a:r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4"/>
          </p:nvPr>
        </p:nvSpPr>
        <p:spPr>
          <a:xfrm>
            <a:off x="4427985" y="2564903"/>
            <a:ext cx="4320480" cy="3561259"/>
          </a:xfrm>
        </p:spPr>
        <p:txBody>
          <a:bodyPr/>
          <a:lstStyle/>
          <a:p>
            <a:r>
              <a:rPr lang="sk-SK" dirty="0">
                <a:solidFill>
                  <a:schemeClr val="tx2">
                    <a:lumMod val="50000"/>
                  </a:schemeClr>
                </a:solidFill>
                <a:latin typeface="Impact" pitchFamily="34" charset="0"/>
              </a:rPr>
              <a:t>Jazykové centrum IELS Malta.</a:t>
            </a:r>
          </a:p>
          <a:p>
            <a:r>
              <a:rPr lang="sk-SK" dirty="0">
                <a:solidFill>
                  <a:schemeClr val="tx2">
                    <a:lumMod val="50000"/>
                  </a:schemeClr>
                </a:solidFill>
                <a:latin typeface="Impact" pitchFamily="34" charset="0"/>
              </a:rPr>
              <a:t>4.8. – 18.8.2019</a:t>
            </a:r>
          </a:p>
          <a:p>
            <a:r>
              <a:rPr lang="sk-SK" dirty="0">
                <a:solidFill>
                  <a:schemeClr val="tx2">
                    <a:lumMod val="50000"/>
                  </a:schemeClr>
                </a:solidFill>
                <a:latin typeface="Impact" pitchFamily="34" charset="0"/>
              </a:rPr>
              <a:t>40 hodín výučby.</a:t>
            </a:r>
          </a:p>
          <a:p>
            <a:r>
              <a:rPr lang="sk-SK" dirty="0">
                <a:solidFill>
                  <a:schemeClr val="tx2">
                    <a:lumMod val="50000"/>
                  </a:schemeClr>
                </a:solidFill>
                <a:latin typeface="Impact" pitchFamily="34" charset="0"/>
              </a:rPr>
              <a:t>Mimoškolské aktivity.</a:t>
            </a:r>
          </a:p>
          <a:p>
            <a:r>
              <a:rPr lang="sk-SK" dirty="0">
                <a:solidFill>
                  <a:schemeClr val="tx2">
                    <a:lumMod val="50000"/>
                  </a:schemeClr>
                </a:solidFill>
                <a:latin typeface="Impact" pitchFamily="34" charset="0"/>
              </a:rPr>
              <a:t>Kultúrno-historické a prírodné poznávanie ostrova Malta.</a:t>
            </a:r>
          </a:p>
          <a:p>
            <a:endParaRPr lang="sk-SK" dirty="0"/>
          </a:p>
        </p:txBody>
      </p:sp>
      <p:grpSp>
        <p:nvGrpSpPr>
          <p:cNvPr id="12" name="Skupina 11"/>
          <p:cNvGrpSpPr/>
          <p:nvPr/>
        </p:nvGrpSpPr>
        <p:grpSpPr>
          <a:xfrm>
            <a:off x="251520" y="188640"/>
            <a:ext cx="8640960" cy="1051892"/>
            <a:chOff x="107504" y="188640"/>
            <a:chExt cx="8944246" cy="1240532"/>
          </a:xfrm>
        </p:grpSpPr>
        <p:pic>
          <p:nvPicPr>
            <p:cNvPr id="13" name="Obrázok 12" descr="logo-erasmus-plus.jpg"/>
            <p:cNvPicPr>
              <a:picLocks noChangeAspect="1"/>
            </p:cNvPicPr>
            <p:nvPr/>
          </p:nvPicPr>
          <p:blipFill>
            <a:blip r:embed="rId3" cstate="print"/>
            <a:srcRect t="22183" b="27552"/>
            <a:stretch>
              <a:fillRect/>
            </a:stretch>
          </p:blipFill>
          <p:spPr>
            <a:xfrm>
              <a:off x="107504" y="188640"/>
              <a:ext cx="4011149" cy="1008112"/>
            </a:xfrm>
            <a:prstGeom prst="rect">
              <a:avLst/>
            </a:prstGeom>
          </p:spPr>
        </p:pic>
        <p:pic>
          <p:nvPicPr>
            <p:cNvPr id="14" name="Obrázok 13" descr="logo[1][3][5][0]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95936" y="260648"/>
              <a:ext cx="5055814" cy="1168524"/>
            </a:xfrm>
            <a:prstGeom prst="rect">
              <a:avLst/>
            </a:prstGeom>
          </p:spPr>
        </p:pic>
      </p:grpSp>
      <p:cxnSp>
        <p:nvCxnSpPr>
          <p:cNvPr id="16" name="Rovná spojnica 15"/>
          <p:cNvCxnSpPr/>
          <p:nvPr/>
        </p:nvCxnSpPr>
        <p:spPr>
          <a:xfrm>
            <a:off x="179512" y="1268760"/>
            <a:ext cx="86409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BlokTextu 16"/>
          <p:cNvSpPr txBox="1"/>
          <p:nvPr/>
        </p:nvSpPr>
        <p:spPr>
          <a:xfrm>
            <a:off x="827584" y="6165304"/>
            <a:ext cx="28083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000" b="1" dirty="0"/>
              <a:t>Zdroj</a:t>
            </a:r>
            <a:r>
              <a:rPr lang="sk-SK" sz="1000" dirty="0"/>
              <a:t>: archív autora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textu 5"/>
          <p:cNvSpPr>
            <a:spLocks noGrp="1"/>
          </p:cNvSpPr>
          <p:nvPr>
            <p:ph type="body" idx="1"/>
          </p:nvPr>
        </p:nvSpPr>
        <p:spPr>
          <a:xfrm>
            <a:off x="1403648" y="1535113"/>
            <a:ext cx="2520280" cy="639762"/>
          </a:xfrm>
        </p:spPr>
        <p:txBody>
          <a:bodyPr>
            <a:normAutofit fontScale="775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sk-SK" dirty="0"/>
              <a:t> </a:t>
            </a:r>
            <a:r>
              <a:rPr lang="sk-SK" b="0" dirty="0">
                <a:solidFill>
                  <a:schemeClr val="tx2">
                    <a:lumMod val="50000"/>
                  </a:schemeClr>
                </a:solidFill>
                <a:latin typeface="Impact" pitchFamily="34" charset="0"/>
              </a:rPr>
              <a:t>Vstupný test</a:t>
            </a:r>
          </a:p>
          <a:p>
            <a:pPr>
              <a:buFont typeface="Arial" pitchFamily="34" charset="0"/>
              <a:buChar char="•"/>
            </a:pPr>
            <a:r>
              <a:rPr lang="sk-SK" b="0" dirty="0">
                <a:solidFill>
                  <a:schemeClr val="tx2">
                    <a:lumMod val="50000"/>
                  </a:schemeClr>
                </a:solidFill>
                <a:latin typeface="Impact" pitchFamily="34" charset="0"/>
              </a:rPr>
              <a:t> rozdelenie do skupín</a:t>
            </a:r>
          </a:p>
        </p:txBody>
      </p:sp>
      <p:pic>
        <p:nvPicPr>
          <p:cNvPr id="16" name="Zástupný symbol obsahu 15" descr="1 (5)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187624" y="2348880"/>
            <a:ext cx="2963466" cy="3951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Zástupný symbol textu 7"/>
          <p:cNvSpPr>
            <a:spLocks noGrp="1"/>
          </p:cNvSpPr>
          <p:nvPr>
            <p:ph type="body" sz="quarter" idx="3"/>
          </p:nvPr>
        </p:nvSpPr>
        <p:spPr>
          <a:xfrm>
            <a:off x="5148064" y="1340768"/>
            <a:ext cx="3240360" cy="639762"/>
          </a:xfrm>
        </p:spPr>
        <p:txBody>
          <a:bodyPr>
            <a:normAutofit fontScale="92500"/>
          </a:bodyPr>
          <a:lstStyle/>
          <a:p>
            <a:pPr>
              <a:buFont typeface="Arial" pitchFamily="34" charset="0"/>
              <a:buChar char="•"/>
            </a:pPr>
            <a:r>
              <a:rPr lang="sk-SK" dirty="0"/>
              <a:t> </a:t>
            </a:r>
            <a:r>
              <a:rPr lang="sk-SK" sz="2100" b="0" dirty="0" err="1">
                <a:solidFill>
                  <a:schemeClr val="tx2">
                    <a:lumMod val="50000"/>
                  </a:schemeClr>
                </a:solidFill>
                <a:latin typeface="Impact" pitchFamily="34" charset="0"/>
              </a:rPr>
              <a:t>speaking</a:t>
            </a:r>
            <a:r>
              <a:rPr lang="sk-SK" sz="2100" b="0" dirty="0">
                <a:solidFill>
                  <a:schemeClr val="tx2">
                    <a:lumMod val="50000"/>
                  </a:schemeClr>
                </a:solidFill>
                <a:latin typeface="Impact" pitchFamily="34" charset="0"/>
              </a:rPr>
              <a:t>, </a:t>
            </a:r>
            <a:r>
              <a:rPr lang="sk-SK" sz="2100" b="0" dirty="0" err="1">
                <a:solidFill>
                  <a:schemeClr val="tx2">
                    <a:lumMod val="50000"/>
                  </a:schemeClr>
                </a:solidFill>
                <a:latin typeface="Impact" pitchFamily="34" charset="0"/>
              </a:rPr>
              <a:t>writing</a:t>
            </a:r>
            <a:r>
              <a:rPr lang="sk-SK" sz="2100" b="0" dirty="0">
                <a:solidFill>
                  <a:schemeClr val="tx2">
                    <a:lumMod val="50000"/>
                  </a:schemeClr>
                </a:solidFill>
                <a:latin typeface="Impact" pitchFamily="34" charset="0"/>
              </a:rPr>
              <a:t>, </a:t>
            </a:r>
            <a:r>
              <a:rPr lang="sk-SK" sz="2100" b="0" dirty="0" err="1">
                <a:solidFill>
                  <a:schemeClr val="tx2">
                    <a:lumMod val="50000"/>
                  </a:schemeClr>
                </a:solidFill>
                <a:latin typeface="Impact" pitchFamily="34" charset="0"/>
              </a:rPr>
              <a:t>listening</a:t>
            </a:r>
            <a:endParaRPr lang="sk-SK" sz="2100" b="0" dirty="0">
              <a:solidFill>
                <a:schemeClr val="tx2">
                  <a:lumMod val="50000"/>
                </a:schemeClr>
              </a:solidFill>
              <a:latin typeface="Impact" pitchFamily="34" charset="0"/>
            </a:endParaRPr>
          </a:p>
        </p:txBody>
      </p:sp>
      <p:pic>
        <p:nvPicPr>
          <p:cNvPr id="17" name="Zástupný symbol obsahu 16" descr="1 (1)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076056" y="2348880"/>
            <a:ext cx="2963466" cy="3951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1" name="Skupina 10"/>
          <p:cNvGrpSpPr/>
          <p:nvPr/>
        </p:nvGrpSpPr>
        <p:grpSpPr>
          <a:xfrm>
            <a:off x="251520" y="188640"/>
            <a:ext cx="8640960" cy="936104"/>
            <a:chOff x="107504" y="188640"/>
            <a:chExt cx="8944246" cy="1240532"/>
          </a:xfrm>
        </p:grpSpPr>
        <p:pic>
          <p:nvPicPr>
            <p:cNvPr id="12" name="Obrázok 11" descr="logo-erasmus-plus.jpg"/>
            <p:cNvPicPr>
              <a:picLocks noChangeAspect="1"/>
            </p:cNvPicPr>
            <p:nvPr/>
          </p:nvPicPr>
          <p:blipFill>
            <a:blip r:embed="rId4" cstate="print"/>
            <a:srcRect t="22183" b="27552"/>
            <a:stretch>
              <a:fillRect/>
            </a:stretch>
          </p:blipFill>
          <p:spPr>
            <a:xfrm>
              <a:off x="107504" y="188640"/>
              <a:ext cx="4011149" cy="1008112"/>
            </a:xfrm>
            <a:prstGeom prst="rect">
              <a:avLst/>
            </a:prstGeom>
          </p:spPr>
        </p:pic>
        <p:pic>
          <p:nvPicPr>
            <p:cNvPr id="13" name="Obrázok 12" descr="logo[1][3][5][0]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95936" y="260648"/>
              <a:ext cx="5055814" cy="1168524"/>
            </a:xfrm>
            <a:prstGeom prst="rect">
              <a:avLst/>
            </a:prstGeom>
          </p:spPr>
        </p:pic>
      </p:grpSp>
      <p:cxnSp>
        <p:nvCxnSpPr>
          <p:cNvPr id="15" name="Rovná spojnica 14"/>
          <p:cNvCxnSpPr/>
          <p:nvPr/>
        </p:nvCxnSpPr>
        <p:spPr>
          <a:xfrm>
            <a:off x="323528" y="1196752"/>
            <a:ext cx="85689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BlokTextu 17"/>
          <p:cNvSpPr txBox="1"/>
          <p:nvPr/>
        </p:nvSpPr>
        <p:spPr>
          <a:xfrm>
            <a:off x="5148064" y="6309320"/>
            <a:ext cx="28083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k-SK" sz="1000" b="1" dirty="0"/>
              <a:t>Zdroj</a:t>
            </a:r>
            <a:r>
              <a:rPr lang="sk-SK" sz="1000" dirty="0"/>
              <a:t>: archív autora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67544" y="1628800"/>
            <a:ext cx="4040188" cy="432048"/>
          </a:xfrm>
          <a:solidFill>
            <a:schemeClr val="tx2">
              <a:lumMod val="50000"/>
            </a:schemeClr>
          </a:solidFill>
        </p:spPr>
        <p:txBody>
          <a:bodyPr>
            <a:normAutofit lnSpcReduction="10000"/>
          </a:bodyPr>
          <a:lstStyle/>
          <a:p>
            <a:r>
              <a:rPr lang="sk-SK" dirty="0">
                <a:solidFill>
                  <a:schemeClr val="bg1"/>
                </a:solidFill>
              </a:rPr>
              <a:t>Mimoškolské aktivity</a:t>
            </a:r>
          </a:p>
        </p:txBody>
      </p:sp>
      <p:grpSp>
        <p:nvGrpSpPr>
          <p:cNvPr id="8" name="Skupina 7"/>
          <p:cNvGrpSpPr/>
          <p:nvPr/>
        </p:nvGrpSpPr>
        <p:grpSpPr>
          <a:xfrm>
            <a:off x="251520" y="188640"/>
            <a:ext cx="8640960" cy="936104"/>
            <a:chOff x="107504" y="188640"/>
            <a:chExt cx="8944246" cy="1240532"/>
          </a:xfrm>
        </p:grpSpPr>
        <p:pic>
          <p:nvPicPr>
            <p:cNvPr id="9" name="Obrázok 8" descr="logo-erasmus-plus.jpg"/>
            <p:cNvPicPr>
              <a:picLocks noChangeAspect="1"/>
            </p:cNvPicPr>
            <p:nvPr/>
          </p:nvPicPr>
          <p:blipFill>
            <a:blip r:embed="rId2" cstate="print"/>
            <a:srcRect t="22183" b="27552"/>
            <a:stretch>
              <a:fillRect/>
            </a:stretch>
          </p:blipFill>
          <p:spPr>
            <a:xfrm>
              <a:off x="107504" y="188640"/>
              <a:ext cx="4011149" cy="1008112"/>
            </a:xfrm>
            <a:prstGeom prst="rect">
              <a:avLst/>
            </a:prstGeom>
          </p:spPr>
        </p:pic>
        <p:pic>
          <p:nvPicPr>
            <p:cNvPr id="10" name="Obrázok 9" descr="logo[1][3][5][0]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95936" y="260648"/>
              <a:ext cx="5055814" cy="1168524"/>
            </a:xfrm>
            <a:prstGeom prst="rect">
              <a:avLst/>
            </a:prstGeom>
          </p:spPr>
        </p:pic>
      </p:grpSp>
      <p:cxnSp>
        <p:nvCxnSpPr>
          <p:cNvPr id="12" name="Rovná spojnica 11"/>
          <p:cNvCxnSpPr/>
          <p:nvPr/>
        </p:nvCxnSpPr>
        <p:spPr>
          <a:xfrm>
            <a:off x="323528" y="1268760"/>
            <a:ext cx="86409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Obrázok 14" descr="3.jpg"/>
          <p:cNvPicPr>
            <a:picLocks noChangeAspect="1"/>
          </p:cNvPicPr>
          <p:nvPr/>
        </p:nvPicPr>
        <p:blipFill>
          <a:blip r:embed="rId4" cstate="print"/>
          <a:srcRect t="38443" r="37326" b="13503"/>
          <a:stretch>
            <a:fillRect/>
          </a:stretch>
        </p:blipFill>
        <p:spPr>
          <a:xfrm>
            <a:off x="611560" y="2204863"/>
            <a:ext cx="4536504" cy="25202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Obrázok 15" descr="IMG_20190812_180611.jpg"/>
          <p:cNvPicPr>
            <a:picLocks noChangeAspect="1"/>
          </p:cNvPicPr>
          <p:nvPr/>
        </p:nvPicPr>
        <p:blipFill>
          <a:blip r:embed="rId5" cstate="print"/>
          <a:srcRect t="5829" r="24220" b="35878"/>
          <a:stretch>
            <a:fillRect/>
          </a:stretch>
        </p:blipFill>
        <p:spPr>
          <a:xfrm>
            <a:off x="5364088" y="1628799"/>
            <a:ext cx="3024336" cy="31018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textu 9"/>
          <p:cNvSpPr>
            <a:spLocks noGrp="1"/>
          </p:cNvSpPr>
          <p:nvPr>
            <p:ph type="body" idx="1"/>
          </p:nvPr>
        </p:nvSpPr>
        <p:spPr>
          <a:xfrm>
            <a:off x="467544" y="1556792"/>
            <a:ext cx="4392488" cy="474066"/>
          </a:xfrm>
          <a:solidFill>
            <a:schemeClr val="tx2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sk-SK" dirty="0">
                <a:solidFill>
                  <a:schemeClr val="bg1"/>
                </a:solidFill>
              </a:rPr>
              <a:t>Zhodnotenie mobility</a:t>
            </a:r>
          </a:p>
        </p:txBody>
      </p:sp>
      <p:sp>
        <p:nvSpPr>
          <p:cNvPr id="11" name="Zástupný symbol obsahu 10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546848" cy="4134445"/>
          </a:xfrm>
        </p:spPr>
        <p:txBody>
          <a:bodyPr>
            <a:noAutofit/>
          </a:bodyPr>
          <a:lstStyle/>
          <a:p>
            <a:r>
              <a:rPr lang="sk-SK" sz="2200" dirty="0"/>
              <a:t>Posilnenie jazykových zručností,</a:t>
            </a:r>
          </a:p>
          <a:p>
            <a:r>
              <a:rPr lang="sk-SK" sz="2200" dirty="0"/>
              <a:t>odstránenie komunikačných bariér,</a:t>
            </a:r>
          </a:p>
          <a:p>
            <a:r>
              <a:rPr lang="sk-SK" sz="2200" dirty="0"/>
              <a:t>poučenie sa zo osvedčených postupov v zahraničí, </a:t>
            </a:r>
          </a:p>
          <a:p>
            <a:r>
              <a:rPr lang="sk-SK" sz="2200" dirty="0"/>
              <a:t>motivácia experimentovať a rozvíjať nové vzdelávacie postupy a vyučovacie metódy, </a:t>
            </a:r>
          </a:p>
          <a:p>
            <a:r>
              <a:rPr lang="sk-SK" sz="2200" dirty="0"/>
              <a:t>získanie praktických zručností relevantné pre moje súčasné zamestnanie a profesionálny rozvoj, </a:t>
            </a:r>
          </a:p>
        </p:txBody>
      </p:sp>
      <p:pic>
        <p:nvPicPr>
          <p:cNvPr id="19" name="Zástupný symbol obsahu 18" descr="IMG_20190816_130634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rcRect l="7135" t="19214"/>
          <a:stretch>
            <a:fillRect/>
          </a:stretch>
        </p:blipFill>
        <p:spPr>
          <a:xfrm>
            <a:off x="5220072" y="1628800"/>
            <a:ext cx="3600400" cy="40653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4" name="Skupina 13"/>
          <p:cNvGrpSpPr/>
          <p:nvPr/>
        </p:nvGrpSpPr>
        <p:grpSpPr>
          <a:xfrm>
            <a:off x="251520" y="188640"/>
            <a:ext cx="8640960" cy="936104"/>
            <a:chOff x="107504" y="188640"/>
            <a:chExt cx="8944246" cy="1240532"/>
          </a:xfrm>
        </p:grpSpPr>
        <p:pic>
          <p:nvPicPr>
            <p:cNvPr id="15" name="Obrázok 14" descr="logo-erasmus-plus.jpg"/>
            <p:cNvPicPr>
              <a:picLocks noChangeAspect="1"/>
            </p:cNvPicPr>
            <p:nvPr/>
          </p:nvPicPr>
          <p:blipFill>
            <a:blip r:embed="rId3" cstate="print"/>
            <a:srcRect t="22183" b="27552"/>
            <a:stretch>
              <a:fillRect/>
            </a:stretch>
          </p:blipFill>
          <p:spPr>
            <a:xfrm>
              <a:off x="107504" y="188640"/>
              <a:ext cx="4011149" cy="1008112"/>
            </a:xfrm>
            <a:prstGeom prst="rect">
              <a:avLst/>
            </a:prstGeom>
          </p:spPr>
        </p:pic>
        <p:pic>
          <p:nvPicPr>
            <p:cNvPr id="16" name="Obrázok 15" descr="logo[1][3][5][0]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95936" y="260648"/>
              <a:ext cx="5055814" cy="1168524"/>
            </a:xfrm>
            <a:prstGeom prst="rect">
              <a:avLst/>
            </a:prstGeom>
          </p:spPr>
        </p:pic>
      </p:grpSp>
      <p:cxnSp>
        <p:nvCxnSpPr>
          <p:cNvPr id="18" name="Rovná spojnica 17"/>
          <p:cNvCxnSpPr/>
          <p:nvPr/>
        </p:nvCxnSpPr>
        <p:spPr>
          <a:xfrm>
            <a:off x="251520" y="1268760"/>
            <a:ext cx="86409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bdĺžnik 19"/>
          <p:cNvSpPr/>
          <p:nvPr/>
        </p:nvSpPr>
        <p:spPr>
          <a:xfrm>
            <a:off x="7547719" y="5733256"/>
            <a:ext cx="121058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sk-SK" sz="1000" b="1" dirty="0"/>
              <a:t>Zdroj</a:t>
            </a:r>
            <a:r>
              <a:rPr lang="sk-SK" sz="1000" dirty="0"/>
              <a:t>: archív autora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Zástupný symbol obsahu 13" descr="IMG_20190816_13071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t="11308" r="17758" b="6852"/>
          <a:stretch>
            <a:fillRect/>
          </a:stretch>
        </p:blipFill>
        <p:spPr>
          <a:xfrm>
            <a:off x="5436096" y="4077072"/>
            <a:ext cx="2962672" cy="23113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Zástupný symbol obsahu 11" descr="IMG-20190809-WA0001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rcRect t="14286"/>
          <a:stretch>
            <a:fillRect/>
          </a:stretch>
        </p:blipFill>
        <p:spPr>
          <a:xfrm>
            <a:off x="5004048" y="1484784"/>
            <a:ext cx="3817230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7" name="Skupina 6"/>
          <p:cNvGrpSpPr/>
          <p:nvPr/>
        </p:nvGrpSpPr>
        <p:grpSpPr>
          <a:xfrm>
            <a:off x="251520" y="188640"/>
            <a:ext cx="8640960" cy="936104"/>
            <a:chOff x="107504" y="188640"/>
            <a:chExt cx="8944246" cy="1240532"/>
          </a:xfrm>
        </p:grpSpPr>
        <p:pic>
          <p:nvPicPr>
            <p:cNvPr id="8" name="Obrázok 7" descr="logo-erasmus-plus.jpg"/>
            <p:cNvPicPr>
              <a:picLocks noChangeAspect="1"/>
            </p:cNvPicPr>
            <p:nvPr/>
          </p:nvPicPr>
          <p:blipFill>
            <a:blip r:embed="rId4" cstate="print"/>
            <a:srcRect t="22183" b="27552"/>
            <a:stretch>
              <a:fillRect/>
            </a:stretch>
          </p:blipFill>
          <p:spPr>
            <a:xfrm>
              <a:off x="107504" y="188640"/>
              <a:ext cx="4011149" cy="1008112"/>
            </a:xfrm>
            <a:prstGeom prst="rect">
              <a:avLst/>
            </a:prstGeom>
          </p:spPr>
        </p:pic>
        <p:pic>
          <p:nvPicPr>
            <p:cNvPr id="9" name="Obrázok 8" descr="logo[1][3][5][0]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95936" y="260648"/>
              <a:ext cx="5055814" cy="1168524"/>
            </a:xfrm>
            <a:prstGeom prst="rect">
              <a:avLst/>
            </a:prstGeom>
          </p:spPr>
        </p:pic>
      </p:grpSp>
      <p:cxnSp>
        <p:nvCxnSpPr>
          <p:cNvPr id="11" name="Rovná spojnica 10"/>
          <p:cNvCxnSpPr/>
          <p:nvPr/>
        </p:nvCxnSpPr>
        <p:spPr>
          <a:xfrm>
            <a:off x="323528" y="1268760"/>
            <a:ext cx="85689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ástupný symbol textu 9"/>
          <p:cNvSpPr>
            <a:spLocks noGrp="1"/>
          </p:cNvSpPr>
          <p:nvPr>
            <p:ph type="body" idx="1"/>
          </p:nvPr>
        </p:nvSpPr>
        <p:spPr>
          <a:xfrm>
            <a:off x="323528" y="1772816"/>
            <a:ext cx="4392488" cy="474066"/>
          </a:xfrm>
          <a:solidFill>
            <a:schemeClr val="tx2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sk-SK" dirty="0">
                <a:solidFill>
                  <a:schemeClr val="bg1"/>
                </a:solidFill>
              </a:rPr>
              <a:t>Zhodnotenie mobility</a:t>
            </a:r>
          </a:p>
        </p:txBody>
      </p:sp>
      <p:sp>
        <p:nvSpPr>
          <p:cNvPr id="16" name="Zástupný symbol obsahu 10"/>
          <p:cNvSpPr txBox="1">
            <a:spLocks/>
          </p:cNvSpPr>
          <p:nvPr/>
        </p:nvSpPr>
        <p:spPr>
          <a:xfrm>
            <a:off x="323528" y="2348880"/>
            <a:ext cx="4546848" cy="41344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sk-SK" sz="2400" dirty="0"/>
              <a:t>vytváranie vedľajších účinkov na spustenie alebo rozvoj nových vzdelávacích aktivít,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sk-SK" sz="2400" dirty="0"/>
              <a:t>zvyšovanie spoločenskej, jazykovej a kultúrnej kompetencie,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sk-SK" sz="2400" dirty="0"/>
              <a:t>zvýšenie spokojnosti s prácou,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sk-SK" sz="2400" dirty="0"/>
              <a:t> motivácia pokračovať rozvíjať svoje profesionálne zručnosti.</a:t>
            </a:r>
            <a:endParaRPr kumimoji="0" lang="sk-SK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Obdĺžnik 16"/>
          <p:cNvSpPr/>
          <p:nvPr/>
        </p:nvSpPr>
        <p:spPr>
          <a:xfrm>
            <a:off x="6372200" y="6381328"/>
            <a:ext cx="121058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sk-SK" sz="1000" b="1" dirty="0"/>
              <a:t>Zdroj</a:t>
            </a:r>
            <a:r>
              <a:rPr lang="sk-SK" sz="1000" dirty="0"/>
              <a:t>: archív autora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1000" b="-4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1907704" y="5373216"/>
            <a:ext cx="5256584" cy="1143000"/>
          </a:xfrm>
        </p:spPr>
        <p:txBody>
          <a:bodyPr>
            <a:normAutofit fontScale="90000"/>
          </a:bodyPr>
          <a:lstStyle/>
          <a:p>
            <a:r>
              <a:rPr lang="sk-SK" i="1" dirty="0" err="1">
                <a:solidFill>
                  <a:schemeClr val="bg1"/>
                </a:solidFill>
              </a:rPr>
              <a:t>Thank</a:t>
            </a:r>
            <a:r>
              <a:rPr lang="sk-SK" i="1" dirty="0">
                <a:solidFill>
                  <a:schemeClr val="bg1"/>
                </a:solidFill>
              </a:rPr>
              <a:t> </a:t>
            </a:r>
            <a:r>
              <a:rPr lang="sk-SK" i="1" dirty="0" err="1">
                <a:solidFill>
                  <a:schemeClr val="bg1"/>
                </a:solidFill>
              </a:rPr>
              <a:t>you</a:t>
            </a:r>
            <a:r>
              <a:rPr lang="sk-SK" i="1" dirty="0">
                <a:solidFill>
                  <a:schemeClr val="bg1"/>
                </a:solidFill>
              </a:rPr>
              <a:t> </a:t>
            </a:r>
            <a:r>
              <a:rPr lang="sk-SK" i="1" dirty="0" err="1">
                <a:solidFill>
                  <a:schemeClr val="bg1"/>
                </a:solidFill>
              </a:rPr>
              <a:t>for</a:t>
            </a:r>
            <a:r>
              <a:rPr lang="sk-SK" i="1" dirty="0">
                <a:solidFill>
                  <a:schemeClr val="bg1"/>
                </a:solidFill>
              </a:rPr>
              <a:t> </a:t>
            </a:r>
            <a:r>
              <a:rPr lang="sk-SK" i="1" dirty="0" err="1">
                <a:solidFill>
                  <a:schemeClr val="bg1"/>
                </a:solidFill>
              </a:rPr>
              <a:t>attention</a:t>
            </a:r>
            <a:r>
              <a:rPr lang="sk-SK" i="1" dirty="0">
                <a:solidFill>
                  <a:schemeClr val="bg1"/>
                </a:solidFill>
              </a:rPr>
              <a:t> </a:t>
            </a:r>
            <a:r>
              <a:rPr lang="sk-SK" i="1" dirty="0">
                <a:solidFill>
                  <a:schemeClr val="bg1"/>
                </a:solidFill>
                <a:sym typeface="Wingdings" pitchFamily="2" charset="2"/>
              </a:rPr>
              <a:t></a:t>
            </a:r>
            <a:endParaRPr lang="sk-SK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101</TotalTime>
  <Words>163</Words>
  <Application>Microsoft Office PowerPoint</Application>
  <PresentationFormat>Prezentácia na obrazovke (4:3)</PresentationFormat>
  <Paragraphs>30</Paragraphs>
  <Slides>7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7</vt:i4>
      </vt:variant>
    </vt:vector>
  </HeadingPairs>
  <TitlesOfParts>
    <vt:vector size="11" baseType="lpstr">
      <vt:lpstr>Arial</vt:lpstr>
      <vt:lpstr>Calibri</vt:lpstr>
      <vt:lpstr>Impact</vt:lpstr>
      <vt:lpstr>Motív Office</vt:lpstr>
      <vt:lpstr>Mobilita erasmus+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Thank you for attention 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Admin</dc:creator>
  <cp:lastModifiedBy>Janka Krejčová</cp:lastModifiedBy>
  <cp:revision>15</cp:revision>
  <dcterms:created xsi:type="dcterms:W3CDTF">2019-10-07T18:00:42Z</dcterms:created>
  <dcterms:modified xsi:type="dcterms:W3CDTF">2020-03-19T22:07:27Z</dcterms:modified>
</cp:coreProperties>
</file>