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69" r:id="rId6"/>
    <p:sldId id="271" r:id="rId7"/>
    <p:sldId id="260" r:id="rId8"/>
    <p:sldId id="261" r:id="rId9"/>
    <p:sldId id="276" r:id="rId10"/>
    <p:sldId id="277" r:id="rId11"/>
    <p:sldId id="278" r:id="rId12"/>
    <p:sldId id="280" r:id="rId13"/>
    <p:sldId id="279" r:id="rId14"/>
    <p:sldId id="281" r:id="rId15"/>
    <p:sldId id="262" r:id="rId16"/>
    <p:sldId id="263" r:id="rId17"/>
    <p:sldId id="264" r:id="rId18"/>
    <p:sldId id="265" r:id="rId19"/>
    <p:sldId id="266" r:id="rId20"/>
    <p:sldId id="274" r:id="rId21"/>
    <p:sldId id="272" r:id="rId22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4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4FB4-F3C0-4DF8-87B4-B8E3EF4BE614}" type="datetimeFigureOut">
              <a:rPr lang="pl-PL"/>
              <a:pPr>
                <a:defRPr/>
              </a:pPr>
              <a:t>2020-04-21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C19B6-DE15-4559-B464-63678420158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22249001"/>
      </p:ext>
    </p:extLst>
  </p:cSld>
  <p:clrMapOvr>
    <a:masterClrMapping/>
  </p:clrMapOvr>
  <p:transition spd="med">
    <p:wedge/>
    <p:sndAc>
      <p:stSnd>
        <p:snd r:embed="rId1" name="pu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C69BA-D845-4BDE-A9B1-C3B10CBAA8CE}" type="datetimeFigureOut">
              <a:rPr lang="pl-PL"/>
              <a:pPr>
                <a:defRPr/>
              </a:pPr>
              <a:t>2020-04-21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C5115-C2D6-48D0-A194-570E860F559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95753955"/>
      </p:ext>
    </p:extLst>
  </p:cSld>
  <p:clrMapOvr>
    <a:masterClrMapping/>
  </p:clrMapOvr>
  <p:transition spd="med">
    <p:wedge/>
    <p:sndAc>
      <p:stSnd>
        <p:snd r:embed="rId1" name="pu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2CDBD-19CC-47C2-AF1A-E61E098C5FAB}" type="datetimeFigureOut">
              <a:rPr lang="pl-PL"/>
              <a:pPr>
                <a:defRPr/>
              </a:pPr>
              <a:t>2020-04-21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9BEAC-D15C-4860-870B-088C9D9D074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95824753"/>
      </p:ext>
    </p:extLst>
  </p:cSld>
  <p:clrMapOvr>
    <a:masterClrMapping/>
  </p:clrMapOvr>
  <p:transition spd="med">
    <p:wedge/>
    <p:sndAc>
      <p:stSnd>
        <p:snd r:embed="rId1" name="pu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E6770-6088-4F51-8D39-B815D4990929}" type="datetimeFigureOut">
              <a:rPr lang="pl-PL"/>
              <a:pPr>
                <a:defRPr/>
              </a:pPr>
              <a:t>2020-04-21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B5052-B452-48D9-BD32-D79873C9F7A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457720"/>
      </p:ext>
    </p:extLst>
  </p:cSld>
  <p:clrMapOvr>
    <a:masterClrMapping/>
  </p:clrMapOvr>
  <p:transition spd="med">
    <p:wedge/>
    <p:sndAc>
      <p:stSnd>
        <p:snd r:embed="rId1" name="pu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5E15E-AAAD-4F7B-8F17-B2F983A41014}" type="datetimeFigureOut">
              <a:rPr lang="pl-PL"/>
              <a:pPr>
                <a:defRPr/>
              </a:pPr>
              <a:t>2020-04-21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FCF80-8D4C-4FD4-884C-DC6B9739189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53573039"/>
      </p:ext>
    </p:extLst>
  </p:cSld>
  <p:clrMapOvr>
    <a:masterClrMapping/>
  </p:clrMapOvr>
  <p:transition spd="med">
    <p:wedge/>
    <p:sndAc>
      <p:stSnd>
        <p:snd r:embed="rId1" name="pu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621AF-8FF8-458B-A2D0-6FAD78448F5C}" type="datetimeFigureOut">
              <a:rPr lang="pl-PL"/>
              <a:pPr>
                <a:defRPr/>
              </a:pPr>
              <a:t>2020-04-21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7CDC4-D144-431F-B58E-98EFB92409A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2377985"/>
      </p:ext>
    </p:extLst>
  </p:cSld>
  <p:clrMapOvr>
    <a:masterClrMapping/>
  </p:clrMapOvr>
  <p:transition spd="med">
    <p:wedge/>
    <p:sndAc>
      <p:stSnd>
        <p:snd r:embed="rId1" name="pu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0AF6A-366C-44E2-BB50-FB10296BC762}" type="datetimeFigureOut">
              <a:rPr lang="pl-PL"/>
              <a:pPr>
                <a:defRPr/>
              </a:pPr>
              <a:t>2020-04-21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F30BC-3740-4E69-AC52-10A347955CD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5298639"/>
      </p:ext>
    </p:extLst>
  </p:cSld>
  <p:clrMapOvr>
    <a:masterClrMapping/>
  </p:clrMapOvr>
  <p:transition spd="med">
    <p:wedge/>
    <p:sndAc>
      <p:stSnd>
        <p:snd r:embed="rId1" name="pu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63CC-0C9C-465D-8D63-8ADA67BC079D}" type="datetimeFigureOut">
              <a:rPr lang="pl-PL"/>
              <a:pPr>
                <a:defRPr/>
              </a:pPr>
              <a:t>2020-04-21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54243-9328-432B-B3AD-E20D3634509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50818878"/>
      </p:ext>
    </p:extLst>
  </p:cSld>
  <p:clrMapOvr>
    <a:masterClrMapping/>
  </p:clrMapOvr>
  <p:transition spd="med">
    <p:wedge/>
    <p:sndAc>
      <p:stSnd>
        <p:snd r:embed="rId1" name="pu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78033-C538-43C8-8640-56AFFCA6112A}" type="datetimeFigureOut">
              <a:rPr lang="pl-PL"/>
              <a:pPr>
                <a:defRPr/>
              </a:pPr>
              <a:t>2020-04-21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00615-9132-4EA2-8A06-62B6AF83B6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65981110"/>
      </p:ext>
    </p:extLst>
  </p:cSld>
  <p:clrMapOvr>
    <a:masterClrMapping/>
  </p:clrMapOvr>
  <p:transition spd="med">
    <p:wedge/>
    <p:sndAc>
      <p:stSnd>
        <p:snd r:embed="rId1" name="pu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23EF-3D90-40D1-B0E2-14BFE6371E75}" type="datetimeFigureOut">
              <a:rPr lang="pl-PL"/>
              <a:pPr>
                <a:defRPr/>
              </a:pPr>
              <a:t>2020-04-21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1ADE-6D3E-463C-85F6-9480C4053DD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16103620"/>
      </p:ext>
    </p:extLst>
  </p:cSld>
  <p:clrMapOvr>
    <a:masterClrMapping/>
  </p:clrMapOvr>
  <p:transition spd="med">
    <p:wedge/>
    <p:sndAc>
      <p:stSnd>
        <p:snd r:embed="rId1" name="pu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15CFB-0F42-4460-B8E0-6AEBF4D4953D}" type="datetimeFigureOut">
              <a:rPr lang="pl-PL"/>
              <a:pPr>
                <a:defRPr/>
              </a:pPr>
              <a:t>2020-04-21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143BE-C5A4-4409-AE28-14D3382F3C4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77319924"/>
      </p:ext>
    </p:extLst>
  </p:cSld>
  <p:clrMapOvr>
    <a:masterClrMapping/>
  </p:clrMapOvr>
  <p:transition spd="med">
    <p:wedge/>
    <p:sndAc>
      <p:stSnd>
        <p:snd r:embed="rId1" name="pu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DC39FE-E41C-4FC5-88BF-ED6B193DCC7B}" type="datetimeFigureOut">
              <a:rPr lang="pl-PL"/>
              <a:pPr>
                <a:defRPr/>
              </a:pPr>
              <a:t>2020-04-21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4A13E08-5C32-41AA-9D06-2DF544BEBBD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  <p:sndAc>
      <p:stSnd>
        <p:snd r:embed="rId13" name="push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NUL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NUL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NUL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NUL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NUL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NUL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NUL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NUL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NUL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NUL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NUL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NUL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NUL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28662" y="1571612"/>
            <a:ext cx="7772400" cy="1814524"/>
          </a:xfrm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6000" dirty="0" smtClean="0"/>
              <a:t>Klątwa Maćka z Dobrzynia</a:t>
            </a:r>
            <a:endParaRPr lang="pl-PL" sz="6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c</a:t>
            </a:r>
            <a:r>
              <a:rPr lang="pl-PL" dirty="0" smtClean="0"/>
              <a:t>zyli…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…ile było  diabłów? </a:t>
            </a:r>
            <a:endParaRPr lang="pl-PL" dirty="0"/>
          </a:p>
        </p:txBody>
      </p:sp>
    </p:spTree>
  </p:cSld>
  <p:clrMapOvr>
    <a:masterClrMapping/>
  </p:clrMapOvr>
  <p:transition spd="med" advTm="10047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511288"/>
          </a:xfrm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8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chemeClr val="tx1"/>
                </a:solidFill>
              </a:rPr>
              <a:t>W grze karcianej </a:t>
            </a:r>
            <a:r>
              <a:rPr lang="pl-PL" sz="4800" i="1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chemeClr val="tx1"/>
                </a:solidFill>
              </a:rPr>
              <a:t>"oczko" </a:t>
            </a:r>
            <a:r>
              <a:rPr lang="pl-PL" sz="48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chemeClr val="tx1"/>
                </a:solidFill>
              </a:rPr>
              <a:t>fura to liczba przekraczająca 21</a:t>
            </a:r>
            <a:endParaRPr lang="pl-PL" sz="4800" dirty="0">
              <a:solidFill>
                <a:schemeClr val="tx1"/>
              </a:solidFill>
            </a:endParaRPr>
          </a:p>
        </p:txBody>
      </p:sp>
      <p:pic>
        <p:nvPicPr>
          <p:cNvPr id="11267" name="Picture 6" descr="180px-Oczko_i_perskie_oczk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" y="2143125"/>
            <a:ext cx="2071688" cy="2981325"/>
          </a:xfrm>
        </p:spPr>
      </p:pic>
      <p:sp>
        <p:nvSpPr>
          <p:cNvPr id="11268" name="pole tekstowe 4"/>
          <p:cNvSpPr txBox="1">
            <a:spLocks noChangeArrowheads="1"/>
          </p:cNvSpPr>
          <p:nvPr/>
        </p:nvSpPr>
        <p:spPr bwMode="auto">
          <a:xfrm>
            <a:off x="3071813" y="3071813"/>
            <a:ext cx="37861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400" dirty="0">
                <a:solidFill>
                  <a:schemeClr val="accent6"/>
                </a:solidFill>
              </a:rPr>
              <a:t>= OCZKO</a:t>
            </a:r>
          </a:p>
        </p:txBody>
      </p:sp>
      <p:sp>
        <p:nvSpPr>
          <p:cNvPr id="11269" name="pole tekstowe 6"/>
          <p:cNvSpPr txBox="1">
            <a:spLocks noChangeArrowheads="1"/>
          </p:cNvSpPr>
          <p:nvPr/>
        </p:nvSpPr>
        <p:spPr bwMode="auto">
          <a:xfrm>
            <a:off x="4143375" y="5286375"/>
            <a:ext cx="4714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4800"/>
              <a:t>Przyjmijmy 22</a:t>
            </a:r>
          </a:p>
        </p:txBody>
      </p:sp>
      <p:sp>
        <p:nvSpPr>
          <p:cNvPr id="6" name="Strzałka w prawo z wcięciem 5">
            <a:hlinkClick r:id="rId4" action="ppaction://hlinksldjump"/>
          </p:cNvPr>
          <p:cNvSpPr/>
          <p:nvPr/>
        </p:nvSpPr>
        <p:spPr>
          <a:xfrm>
            <a:off x="7786688" y="6215063"/>
            <a:ext cx="785812" cy="357187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med" advTm="10188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 Fura furgonów diabłów to…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5400" kern="10" dirty="0" smtClean="0">
                <a:ln w="9525">
                  <a:round/>
                  <a:headEnd/>
                  <a:tailEnd/>
                </a:ln>
              </a:rPr>
              <a:t>(21+1)x650 = 14300 Diabłów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2294" name="Picture 4" descr="180px-Oczko_i_perskie_oczk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00375"/>
            <a:ext cx="169227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9" descr="diabel_fun_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4572000"/>
            <a:ext cx="1393825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trzałka w prawo z wcięciem 6">
            <a:hlinkClick r:id="rId5" action="ppaction://hlinksldjump"/>
          </p:cNvPr>
          <p:cNvSpPr/>
          <p:nvPr/>
        </p:nvSpPr>
        <p:spPr>
          <a:xfrm>
            <a:off x="7929563" y="6143625"/>
            <a:ext cx="714375" cy="285750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med" advTm="10141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Czyli mnóstwo, a </a:t>
            </a:r>
            <a:r>
              <a:rPr lang="pl-PL" dirty="0" smtClean="0"/>
              <a:t>więc 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sz="9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7200" dirty="0" smtClean="0">
                <a:solidFill>
                  <a:schemeClr val="accent6">
                    <a:lumMod val="75000"/>
                  </a:schemeClr>
                </a:solidFill>
              </a:rPr>
              <a:t>KROCIE!!!!!!</a:t>
            </a:r>
            <a:endParaRPr lang="pl-PL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0219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altLang="pl-PL" dirty="0" smtClean="0">
                <a:effectLst>
                  <a:outerShdw blurRad="38100" dist="38100" dir="2700000" algn="tl">
                    <a:srgbClr val="1F497D"/>
                  </a:outerShdw>
                </a:effectLst>
              </a:rPr>
              <a:t>Poeta użył słowa "kroćset" to bez wątpienia "razy </a:t>
            </a:r>
            <a:r>
              <a:rPr lang="pl-PL" altLang="pl-PL" dirty="0" smtClean="0">
                <a:effectLst>
                  <a:outerShdw blurRad="38100" dist="38100" dir="2700000" algn="tl">
                    <a:srgbClr val="1F497D"/>
                  </a:outerShdw>
                </a:effectLst>
              </a:rPr>
              <a:t>100„.</a:t>
            </a:r>
            <a:endParaRPr lang="pl-PL" altLang="pl-PL" dirty="0" smtClean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eaLnBrk="1" hangingPunct="1">
              <a:defRPr/>
            </a:pPr>
            <a:r>
              <a:rPr lang="pl-PL" altLang="pl-PL" dirty="0" smtClean="0">
                <a:effectLst>
                  <a:outerShdw blurRad="38100" dist="38100" dir="2700000" algn="tl">
                    <a:srgbClr val="1F497D"/>
                  </a:outerShdw>
                </a:effectLst>
              </a:rPr>
              <a:t>Ale tam jest "kroć". Co to jest kroć, co to jest krocie ? Bardzo dużo ?</a:t>
            </a:r>
          </a:p>
          <a:p>
            <a:pPr algn="ctr" eaLnBrk="1" hangingPunct="1">
              <a:defRPr/>
            </a:pPr>
            <a:r>
              <a:rPr lang="pl-PL" altLang="pl-PL" sz="4000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Tak jest !</a:t>
            </a:r>
          </a:p>
          <a:p>
            <a:pPr eaLnBrk="1" hangingPunct="1">
              <a:defRPr/>
            </a:pPr>
            <a:r>
              <a:rPr lang="pl-PL" altLang="pl-PL" dirty="0" smtClean="0">
                <a:effectLst>
                  <a:outerShdw blurRad="38100" dist="38100" dir="2700000" algn="tl">
                    <a:srgbClr val="1F497D"/>
                  </a:outerShdw>
                </a:effectLst>
              </a:rPr>
              <a:t>Ale od jakiej liczby zaczyna </a:t>
            </a:r>
            <a:r>
              <a:rPr lang="pl-PL" altLang="pl-PL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Arial" panose="020B0604020202020204" pitchFamily="34" charset="0"/>
              </a:rPr>
              <a:t>s</a:t>
            </a:r>
            <a:r>
              <a:rPr lang="pl-PL" altLang="pl-PL" dirty="0" smtClean="0">
                <a:effectLst>
                  <a:outerShdw blurRad="38100" dist="38100" dir="2700000" algn="tl">
                    <a:srgbClr val="1F497D"/>
                  </a:outerShdw>
                </a:effectLst>
              </a:rPr>
              <a:t>i</a:t>
            </a:r>
            <a:r>
              <a:rPr lang="pl-PL" altLang="pl-PL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Arial" panose="020B0604020202020204" pitchFamily="34" charset="0"/>
              </a:rPr>
              <a:t>ę</a:t>
            </a:r>
            <a:r>
              <a:rPr lang="pl-PL" altLang="pl-PL" dirty="0" smtClean="0">
                <a:effectLst>
                  <a:outerShdw blurRad="38100" dist="38100" dir="2700000" algn="tl">
                    <a:srgbClr val="1F497D"/>
                  </a:outerShdw>
                </a:effectLst>
              </a:rPr>
              <a:t> dużo ?</a:t>
            </a:r>
          </a:p>
          <a:p>
            <a:pPr eaLnBrk="1" hangingPunct="1">
              <a:defRPr/>
            </a:pPr>
            <a:r>
              <a:rPr lang="pl-PL" altLang="pl-PL" dirty="0" smtClean="0">
                <a:effectLst>
                  <a:outerShdw blurRad="38100" dist="38100" dir="2700000" algn="tl">
                    <a:srgbClr val="1F497D"/>
                  </a:outerShdw>
                </a:effectLst>
              </a:rPr>
              <a:t>Możemy przyjąć 50.</a:t>
            </a:r>
          </a:p>
          <a:p>
            <a:pPr eaLnBrk="1" hangingPunct="1">
              <a:defRPr/>
            </a:pPr>
            <a:r>
              <a:rPr lang="pl-PL" altLang="pl-PL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1F497D"/>
                  </a:outerShdw>
                </a:effectLst>
              </a:rPr>
              <a:t>Pamiętasz: dla </a:t>
            </a:r>
            <a:r>
              <a:rPr lang="pl-PL" altLang="pl-PL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1F497D"/>
                  </a:outerShdw>
                </a:effectLst>
              </a:rPr>
              <a:t>Kalego</a:t>
            </a:r>
            <a:r>
              <a:rPr lang="pl-PL" altLang="pl-PL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1F497D"/>
                  </a:outerShdw>
                </a:effectLst>
              </a:rPr>
              <a:t>, przyjaciela Stasia i Nel, wszystko ponad dwa było już </a:t>
            </a:r>
            <a:r>
              <a:rPr lang="pl-PL" altLang="pl-PL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1F497D"/>
                  </a:outerShdw>
                </a:effectLst>
              </a:rPr>
              <a:t>wengi-wengi</a:t>
            </a:r>
            <a:r>
              <a:rPr lang="pl-PL" altLang="pl-P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1F497D"/>
                  </a:outerShdw>
                </a:effectLst>
              </a:rPr>
              <a:t>.</a:t>
            </a:r>
            <a:endParaRPr lang="pl-PL" altLang="pl-PL" b="1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spd="med" advTm="10250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368412"/>
          </a:xfrm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Zatem milion kroćset kroci to …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kern="10" dirty="0" smtClean="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Arial Black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kern="10" dirty="0" smtClean="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Arial Black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6000" kern="10" dirty="0" smtClean="0">
                <a:ln w="9525">
                  <a:round/>
                  <a:headEnd/>
                  <a:tailEnd/>
                </a:ln>
              </a:rPr>
              <a:t>100000x100x50, czyli </a:t>
            </a:r>
            <a:endParaRPr lang="pl-PL" sz="6000" kern="10" dirty="0" smtClean="0">
              <a:ln w="9525">
                <a:round/>
                <a:headEnd/>
                <a:tailEnd/>
              </a:ln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6000" kern="10" dirty="0" smtClean="0">
                <a:ln w="9525">
                  <a:round/>
                  <a:headEnd/>
                  <a:tailEnd/>
                </a:ln>
              </a:rPr>
              <a:t>5 </a:t>
            </a:r>
            <a:r>
              <a:rPr lang="pl-PL" sz="6000" kern="10" dirty="0" smtClean="0">
                <a:ln w="9525">
                  <a:round/>
                  <a:headEnd/>
                  <a:tailEnd/>
                </a:ln>
              </a:rPr>
              <a:t>miliardów!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4" name="Strzałka w prawo z wcięciem 3">
            <a:hlinkClick r:id="rId4" action="ppaction://hlinksldjump"/>
          </p:cNvPr>
          <p:cNvSpPr/>
          <p:nvPr/>
        </p:nvSpPr>
        <p:spPr>
          <a:xfrm>
            <a:off x="7215188" y="6000750"/>
            <a:ext cx="785812" cy="357188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med" advTm="10141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401080" cy="1417638"/>
          </a:xfrm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Ile wynosi </a:t>
            </a:r>
            <a:r>
              <a:rPr lang="pl-PL" b="1" i="1" dirty="0" smtClean="0"/>
              <a:t>milion</a:t>
            </a:r>
            <a:r>
              <a:rPr lang="pl-PL" b="1" i="1" dirty="0" smtClean="0"/>
              <a:t> kroćset </a:t>
            </a:r>
            <a:r>
              <a:rPr lang="pl-PL" b="1" i="1" dirty="0" smtClean="0"/>
              <a:t>kroci </a:t>
            </a:r>
            <a:r>
              <a:rPr lang="pl-PL" b="1" i="1" dirty="0" smtClean="0"/>
              <a:t>tysięcy fur beczek furgonów diabłów?</a:t>
            </a:r>
            <a:br>
              <a:rPr lang="pl-PL" b="1" i="1" dirty="0" smtClean="0"/>
            </a:b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Odpowiedź jest prosta to 5 miliardów razy 14300000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Matematycznie zapiszemy to jako równanie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pl-PL" dirty="0" smtClean="0"/>
              <a:t> </a:t>
            </a:r>
            <a:r>
              <a:rPr lang="pl-PL" dirty="0" smtClean="0"/>
              <a:t>5 ∙ 10</a:t>
            </a:r>
            <a:r>
              <a:rPr lang="pl-PL" sz="2800" baseline="60000" dirty="0" smtClean="0"/>
              <a:t>9</a:t>
            </a:r>
            <a:r>
              <a:rPr lang="pl-PL" dirty="0" smtClean="0"/>
              <a:t> </a:t>
            </a:r>
            <a:r>
              <a:rPr lang="pl-PL" dirty="0"/>
              <a:t>∙ </a:t>
            </a:r>
            <a:r>
              <a:rPr lang="pl-PL" dirty="0" smtClean="0"/>
              <a:t>143</a:t>
            </a:r>
            <a:r>
              <a:rPr lang="pl-PL" dirty="0"/>
              <a:t> ∙ </a:t>
            </a:r>
            <a:r>
              <a:rPr lang="pl-PL" dirty="0" smtClean="0"/>
              <a:t>10</a:t>
            </a:r>
            <a:r>
              <a:rPr lang="pl-PL" sz="2800" baseline="60000" dirty="0" smtClean="0"/>
              <a:t>5 </a:t>
            </a:r>
            <a:r>
              <a:rPr lang="pl-PL" sz="2800" dirty="0" smtClean="0"/>
              <a:t> </a:t>
            </a:r>
            <a:r>
              <a:rPr lang="pl-PL" sz="2800" dirty="0" smtClean="0"/>
              <a:t>= </a:t>
            </a:r>
            <a:r>
              <a:rPr lang="pl-PL" sz="2800" dirty="0"/>
              <a:t>715 ∙ 10</a:t>
            </a:r>
            <a:r>
              <a:rPr lang="pl-PL" sz="2800" baseline="60000" dirty="0" smtClean="0"/>
              <a:t>14 </a:t>
            </a:r>
            <a:endParaRPr lang="pl-PL" sz="2800" dirty="0" smtClean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2800" dirty="0" smtClean="0"/>
              <a:t> słownie: </a:t>
            </a:r>
            <a:r>
              <a:rPr lang="pl-PL" sz="2800" i="1" dirty="0" smtClean="0"/>
              <a:t>siedemdziesiąt jeden tysięcy pięćset milionów diabłów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sz="28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pl-PL" sz="2800" dirty="0" smtClean="0"/>
              <a:t>Do </a:t>
            </a:r>
            <a:r>
              <a:rPr lang="pl-PL" sz="2800" dirty="0"/>
              <a:t>tylu właśnie diabłów </a:t>
            </a:r>
            <a:r>
              <a:rPr lang="pl-PL" sz="2800" dirty="0" smtClean="0"/>
              <a:t>Maciek Dobrzyński posłał rozpieniaczoną szlachtę litewską.</a:t>
            </a:r>
            <a:endParaRPr lang="pl-PL" sz="2800" dirty="0"/>
          </a:p>
        </p:txBody>
      </p:sp>
      <p:sp>
        <p:nvSpPr>
          <p:cNvPr id="4" name="Strzałka w prawo z wcięciem 3">
            <a:hlinkClick r:id="rId3" action="ppaction://hlinksldjump"/>
          </p:cNvPr>
          <p:cNvSpPr/>
          <p:nvPr/>
        </p:nvSpPr>
        <p:spPr>
          <a:xfrm>
            <a:off x="7215188" y="6000750"/>
            <a:ext cx="785812" cy="357188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med" advTm="10266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Zadanie dla </a:t>
            </a:r>
            <a:r>
              <a:rPr lang="pl-PL" dirty="0" smtClean="0"/>
              <a:t>dociekliwych</a:t>
            </a:r>
            <a:r>
              <a:rPr lang="pl-PL" dirty="0" smtClean="0"/>
              <a:t>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1741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altLang="pl-PL" dirty="0" smtClean="0"/>
          </a:p>
          <a:p>
            <a:pPr eaLnBrk="1" hangingPunct="1"/>
            <a:r>
              <a:rPr lang="pl-PL" altLang="pl-PL" dirty="0" smtClean="0"/>
              <a:t>Gdyby </a:t>
            </a:r>
            <a:r>
              <a:rPr lang="pl-PL" altLang="pl-PL" dirty="0" smtClean="0"/>
              <a:t>każdy diabeł zajmował tylko jedną dziesiąta milimetra kwadratowego, to czy zmieściły by się na ziemi. Przypominam diabłów jest </a:t>
            </a:r>
            <a:r>
              <a:rPr lang="pl-PL" altLang="pl-PL" dirty="0" smtClean="0"/>
              <a:t>715</a:t>
            </a:r>
            <a:r>
              <a:rPr lang="pl-PL" dirty="0"/>
              <a:t> ∙ </a:t>
            </a:r>
            <a:r>
              <a:rPr lang="pl-PL" altLang="pl-PL" dirty="0" smtClean="0"/>
              <a:t>10</a:t>
            </a:r>
            <a:r>
              <a:rPr lang="pl-PL" altLang="pl-PL" baseline="60000" dirty="0" smtClean="0"/>
              <a:t>14 </a:t>
            </a:r>
            <a:endParaRPr lang="pl-PL" altLang="pl-PL" baseline="60000" dirty="0" smtClean="0"/>
          </a:p>
          <a:p>
            <a:pPr eaLnBrk="1" hangingPunct="1"/>
            <a:endParaRPr lang="pl-PL" altLang="pl-PL" baseline="60000" dirty="0" smtClean="0"/>
          </a:p>
          <a:p>
            <a:pPr algn="ctr" eaLnBrk="1" hangingPunct="1"/>
            <a:r>
              <a:rPr lang="pl-PL" altLang="pl-PL" dirty="0" smtClean="0">
                <a:solidFill>
                  <a:schemeClr val="accent6"/>
                </a:solidFill>
              </a:rPr>
              <a:t>Życzę miłego rozwiązywania !</a:t>
            </a:r>
          </a:p>
        </p:txBody>
      </p:sp>
      <p:sp>
        <p:nvSpPr>
          <p:cNvPr id="4" name="Strzałka w prawo z wcięciem 3">
            <a:hlinkClick r:id="rId3" action="ppaction://hlinksldjump"/>
          </p:cNvPr>
          <p:cNvSpPr/>
          <p:nvPr/>
        </p:nvSpPr>
        <p:spPr>
          <a:xfrm>
            <a:off x="7215188" y="6000750"/>
            <a:ext cx="785812" cy="357188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med" advTm="10188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Czy wkradł się błąd?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Pewnie niektórzy z was zauważyli pewien błąd w równaniu obliczającym, ile beczek zmieści się w furgonie. Ponieważ podzieliliśmy objętość furgonu przez objętość beczki. Tak nie można. Beczka jest bowiem pewna jednostką, całością. Może nie da się ich ciasno upchnąć w furgonie?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A jakie są wymiary beczki? Nie wystarczy bowiem podać samej objętości. Poza tym beczka ma pewną grubość. Pojemność to ta </a:t>
            </a:r>
            <a:r>
              <a:rPr lang="pl-PL" dirty="0" smtClean="0">
                <a:solidFill>
                  <a:schemeClr val="accent6"/>
                </a:solidFill>
              </a:rPr>
              <a:t>wewnętrzna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objętość. Zadanie robi się trudniejsze!</a:t>
            </a:r>
            <a:endParaRPr lang="pl-PL" dirty="0"/>
          </a:p>
        </p:txBody>
      </p:sp>
      <p:sp>
        <p:nvSpPr>
          <p:cNvPr id="4" name="Strzałka w prawo z wcięciem 3">
            <a:hlinkClick r:id="rId3" action="ppaction://hlinksldjump"/>
          </p:cNvPr>
          <p:cNvSpPr/>
          <p:nvPr/>
        </p:nvSpPr>
        <p:spPr>
          <a:xfrm>
            <a:off x="7215188" y="6000750"/>
            <a:ext cx="785812" cy="357188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med" advTm="10203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Jakie są wymiary </a:t>
            </a:r>
            <a:r>
              <a:rPr lang="pl-PL" dirty="0" smtClean="0"/>
              <a:t>beczki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Załóżmy, że beczka jest walcem           o takich proporcjach: wysokość do podstawy jest w „złotym stosunku”: całość ma się do części większej tak, jak większa cześć do mniejszej. Jakie są rozmiary walca o takich proporcjach i o objętości 12 litrów? Oznaczmy promień podstawy walca </a:t>
            </a:r>
            <a:r>
              <a:rPr lang="pl-PL" dirty="0" smtClean="0">
                <a:solidFill>
                  <a:srgbClr val="FF0000"/>
                </a:solidFill>
              </a:rPr>
              <a:t>R</a:t>
            </a:r>
            <a:r>
              <a:rPr lang="pl-PL" dirty="0" smtClean="0"/>
              <a:t> , a wysokość walca przez</a:t>
            </a:r>
            <a:r>
              <a:rPr lang="pl-PL" dirty="0" smtClean="0">
                <a:solidFill>
                  <a:srgbClr val="FF0000"/>
                </a:solidFill>
              </a:rPr>
              <a:t> H</a:t>
            </a:r>
            <a:r>
              <a:rPr lang="pl-PL" dirty="0" smtClean="0"/>
              <a:t>. Być może będzie to zadanie maturalne :D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6"/>
                </a:solidFill>
              </a:rPr>
              <a:t>Oj, brać się do roboty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4" name="Schemat blokowy: dysk magnetyczny 3"/>
          <p:cNvSpPr/>
          <p:nvPr/>
        </p:nvSpPr>
        <p:spPr>
          <a:xfrm>
            <a:off x="6215063" y="1571625"/>
            <a:ext cx="642937" cy="857250"/>
          </a:xfrm>
          <a:prstGeom prst="flowChartMagneticDisk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5" name="Strzałka w prawo z wcięciem 4">
            <a:hlinkClick r:id="rId3" action="ppaction://hlinksldjump"/>
          </p:cNvPr>
          <p:cNvSpPr/>
          <p:nvPr/>
        </p:nvSpPr>
        <p:spPr>
          <a:xfrm>
            <a:off x="7215188" y="6000750"/>
            <a:ext cx="785812" cy="357188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med" advTm="10188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 Walec </a:t>
            </a:r>
            <a:endParaRPr lang="pl-PL" dirty="0"/>
          </a:p>
        </p:txBody>
      </p:sp>
      <p:sp>
        <p:nvSpPr>
          <p:cNvPr id="2048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pl-PL" altLang="pl-PL" dirty="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dirty="0" smtClean="0"/>
              <a:t> </a:t>
            </a:r>
            <a:r>
              <a:rPr lang="pl-PL" altLang="pl-PL" dirty="0" smtClean="0"/>
              <a:t>kilka przydatnych </a:t>
            </a:r>
            <a:r>
              <a:rPr lang="pl-PL" altLang="pl-PL" dirty="0" smtClean="0"/>
              <a:t>wzorów:</a:t>
            </a:r>
            <a:endParaRPr lang="pl-PL" altLang="pl-PL" dirty="0" smtClean="0"/>
          </a:p>
        </p:txBody>
      </p:sp>
      <p:pic>
        <p:nvPicPr>
          <p:cNvPr id="20486" name="Obraz 4" descr="wale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2928938"/>
            <a:ext cx="61595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trzałka w prawo z wcięciem 5">
            <a:hlinkClick r:id="rId4" action="ppaction://hlinksldjump"/>
          </p:cNvPr>
          <p:cNvSpPr/>
          <p:nvPr/>
        </p:nvSpPr>
        <p:spPr>
          <a:xfrm>
            <a:off x="8072438" y="6000750"/>
            <a:ext cx="785812" cy="357188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med" advTm="10125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2082792"/>
          </a:xfrm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Adam Mickiewicz</a:t>
            </a:r>
            <a:br>
              <a:rPr lang="pl-PL" dirty="0" smtClean="0"/>
            </a:br>
            <a:r>
              <a:rPr lang="pl-PL" dirty="0" smtClean="0"/>
              <a:t>Pan </a:t>
            </a:r>
            <a:r>
              <a:rPr lang="pl-PL" dirty="0" smtClean="0"/>
              <a:t>Tadeusz, księga VII </a:t>
            </a:r>
            <a:r>
              <a:rPr lang="pl-PL" i="1" dirty="0" smtClean="0"/>
              <a:t>Rada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100" dirty="0" smtClean="0"/>
              <a:t>wiersz 512-514:</a:t>
            </a:r>
            <a:endParaRPr lang="pl-PL" sz="3100" dirty="0"/>
          </a:p>
        </p:txBody>
      </p:sp>
      <p:sp>
        <p:nvSpPr>
          <p:cNvPr id="3" name="Strzałka w prawo z wcięciem 2">
            <a:hlinkClick r:id="rId3" action="ppaction://hlinksldjump"/>
          </p:cNvPr>
          <p:cNvSpPr/>
          <p:nvPr/>
        </p:nvSpPr>
        <p:spPr>
          <a:xfrm>
            <a:off x="7215188" y="6000750"/>
            <a:ext cx="785812" cy="357188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med" advTm="9938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1143000"/>
          </a:xfrm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KONIEC</a:t>
            </a:r>
            <a:endParaRPr lang="pl-PL" dirty="0"/>
          </a:p>
        </p:txBody>
      </p:sp>
    </p:spTree>
  </p:cSld>
  <p:clrMapOvr>
    <a:masterClrMapping/>
  </p:clrMapOvr>
  <p:transition spd="med" advTm="5157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67744" y="2564904"/>
            <a:ext cx="4357718" cy="1457334"/>
          </a:xfrm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1600" dirty="0" smtClean="0"/>
              <a:t>Opracowała H. Kopeć na podstawie książki Michała Szurka </a:t>
            </a:r>
            <a:r>
              <a:rPr lang="pl-PL" sz="1600" i="1" dirty="0" smtClean="0"/>
              <a:t>O nauczaniu matematyki</a:t>
            </a:r>
            <a:r>
              <a:rPr lang="pl-PL" sz="1600" dirty="0" smtClean="0"/>
              <a:t>  </a:t>
            </a:r>
            <a:br>
              <a:rPr lang="pl-PL" sz="1600" dirty="0" smtClean="0"/>
            </a:br>
            <a:r>
              <a:rPr lang="pl-PL" sz="1600" dirty="0" smtClean="0"/>
              <a:t>GWO </a:t>
            </a:r>
            <a:r>
              <a:rPr lang="pl-PL" sz="1600" dirty="0"/>
              <a:t>G</a:t>
            </a:r>
            <a:r>
              <a:rPr lang="pl-PL" sz="1600" dirty="0" smtClean="0"/>
              <a:t>dańsk 2006</a:t>
            </a:r>
            <a:endParaRPr lang="pl-PL" sz="1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564905"/>
            <a:ext cx="6400800" cy="307389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 spd="med" advTm="5219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500" y="1916832"/>
            <a:ext cx="8001000" cy="444110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/>
              <a:t>Precz stąd! Bo jakem Maciek, was, do </a:t>
            </a:r>
            <a:r>
              <a:rPr lang="pl-PL" sz="3600" dirty="0" err="1"/>
              <a:t>milijonów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Kroćset kroci tysięcy fur beczek furgonów</a:t>
            </a:r>
            <a:br>
              <a:rPr lang="pl-PL" sz="3600" dirty="0"/>
            </a:br>
            <a:r>
              <a:rPr lang="pl-PL" sz="3600" dirty="0"/>
              <a:t>Diabłów</a:t>
            </a:r>
            <a:r>
              <a:rPr lang="pl-PL" sz="3600" dirty="0" smtClean="0"/>
              <a:t>!!!!...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sz="3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accent6"/>
                </a:solidFill>
              </a:rPr>
              <a:t>Zatem, do ilu diabłów roztropny Maciek wysłał </a:t>
            </a:r>
            <a:r>
              <a:rPr lang="pl-PL" sz="2800" dirty="0" err="1" smtClean="0">
                <a:solidFill>
                  <a:schemeClr val="accent6"/>
                </a:solidFill>
              </a:rPr>
              <a:t>rozpieniaczon</a:t>
            </a:r>
            <a:r>
              <a:rPr lang="pl-PL" sz="2800" dirty="0" smtClean="0">
                <a:solidFill>
                  <a:schemeClr val="accent6"/>
                </a:solidFill>
              </a:rPr>
              <a:t> ą szlachtę?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accent6"/>
                </a:solidFill>
              </a:rPr>
              <a:t>OSZACUJMY !</a:t>
            </a:r>
            <a:endParaRPr lang="pl-PL" sz="2800" dirty="0">
              <a:solidFill>
                <a:schemeClr val="accent6"/>
              </a:solidFill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2571736" y="357166"/>
            <a:ext cx="3786214" cy="1143008"/>
          </a:xfrm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 </a:t>
            </a:r>
            <a:r>
              <a:rPr lang="pl-PL" sz="4000" dirty="0" smtClean="0"/>
              <a:t>Cytat:</a:t>
            </a:r>
            <a:r>
              <a:rPr lang="pl-PL" sz="4000" dirty="0" smtClean="0"/>
              <a:t> </a:t>
            </a:r>
            <a:endParaRPr lang="pl-PL" sz="4000" dirty="0"/>
          </a:p>
        </p:txBody>
      </p:sp>
      <p:sp>
        <p:nvSpPr>
          <p:cNvPr id="5" name="Strzałka w prawo z wcięciem 4">
            <a:hlinkClick r:id="rId3" action="ppaction://hlinksldjump"/>
          </p:cNvPr>
          <p:cNvSpPr/>
          <p:nvPr/>
        </p:nvSpPr>
        <p:spPr>
          <a:xfrm>
            <a:off x="7215188" y="6000750"/>
            <a:ext cx="785812" cy="357188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med" advTm="9609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Ile to milion?</a:t>
            </a:r>
            <a:endParaRPr lang="pl-PL" dirty="0"/>
          </a:p>
        </p:txBody>
      </p:sp>
      <p:sp>
        <p:nvSpPr>
          <p:cNvPr id="5125" name="Podtytuł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3147814"/>
          </a:xfrm>
        </p:spPr>
        <p:txBody>
          <a:bodyPr/>
          <a:lstStyle/>
          <a:p>
            <a:pPr eaLnBrk="1" hangingPunct="1"/>
            <a:r>
              <a:rPr lang="pl-PL" altLang="pl-PL" dirty="0" smtClean="0">
                <a:solidFill>
                  <a:srgbClr val="FFFFFF"/>
                </a:solidFill>
              </a:rPr>
              <a:t>Milion to oczywiście 1 000 000, </a:t>
            </a:r>
          </a:p>
          <a:p>
            <a:pPr eaLnBrk="1" hangingPunct="1"/>
            <a:r>
              <a:rPr lang="pl-PL" altLang="pl-PL" dirty="0" smtClean="0">
                <a:solidFill>
                  <a:srgbClr val="FFFFFF"/>
                </a:solidFill>
              </a:rPr>
              <a:t>czyli  10</a:t>
            </a:r>
            <a:r>
              <a:rPr lang="pl-PL" altLang="pl-PL" baseline="30000" dirty="0" smtClean="0">
                <a:solidFill>
                  <a:srgbClr val="FFFFFF"/>
                </a:solidFill>
                <a:latin typeface="Arial" panose="020B0604020202020204" pitchFamily="34" charset="0"/>
              </a:rPr>
              <a:t>6</a:t>
            </a:r>
            <a:r>
              <a:rPr lang="pl-PL" altLang="pl-PL" dirty="0" smtClean="0">
                <a:solidFill>
                  <a:srgbClr val="FFFFFF"/>
                </a:solidFill>
              </a:rPr>
              <a:t> </a:t>
            </a:r>
          </a:p>
          <a:p>
            <a:pPr eaLnBrk="1" hangingPunct="1"/>
            <a:r>
              <a:rPr lang="pl-PL" altLang="pl-PL" dirty="0" smtClean="0">
                <a:solidFill>
                  <a:srgbClr val="FFFFFF"/>
                </a:solidFill>
              </a:rPr>
              <a:t> (jaki wykładnik tyle zerw liczbie). </a:t>
            </a:r>
          </a:p>
          <a:p>
            <a:pPr eaLnBrk="1" hangingPunct="1"/>
            <a:endParaRPr lang="pl-PL" altLang="pl-PL" dirty="0" smtClean="0">
              <a:solidFill>
                <a:srgbClr val="FFFFFF"/>
              </a:solidFill>
            </a:endParaRPr>
          </a:p>
          <a:p>
            <a:pPr eaLnBrk="1" hangingPunct="1"/>
            <a:r>
              <a:rPr lang="pl-PL" altLang="pl-PL" b="1" dirty="0" smtClean="0">
                <a:solidFill>
                  <a:schemeClr val="accent6"/>
                </a:solidFill>
              </a:rPr>
              <a:t>Ciekawostka</a:t>
            </a:r>
            <a:r>
              <a:rPr lang="pl-PL" altLang="pl-PL" dirty="0" smtClean="0">
                <a:solidFill>
                  <a:schemeClr val="accent6"/>
                </a:solidFill>
              </a:rPr>
              <a:t>: w słowie milion jest tyle liter, ile zer w zapisie za pomocą cyfr. </a:t>
            </a:r>
          </a:p>
        </p:txBody>
      </p:sp>
      <p:sp>
        <p:nvSpPr>
          <p:cNvPr id="4" name="Strzałka w prawo z wcięciem 3">
            <a:hlinkClick r:id="rId3" action="ppaction://hlinksldjump"/>
          </p:cNvPr>
          <p:cNvSpPr/>
          <p:nvPr/>
        </p:nvSpPr>
        <p:spPr>
          <a:xfrm>
            <a:off x="7772400" y="6237312"/>
            <a:ext cx="785812" cy="357188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med" advTm="9718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Co to jest furgon?</a:t>
            </a:r>
            <a:endParaRPr lang="pl-PL" dirty="0"/>
          </a:p>
        </p:txBody>
      </p:sp>
      <p:sp>
        <p:nvSpPr>
          <p:cNvPr id="6149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/>
              <a:t>Furgonem nazywamy potocznie samochody dostawcze o określonej ładowności. </a:t>
            </a:r>
            <a:endParaRPr lang="pl-PL" altLang="pl-PL" dirty="0" smtClean="0"/>
          </a:p>
          <a:p>
            <a:pPr eaLnBrk="1" hangingPunct="1"/>
            <a:r>
              <a:rPr lang="pl-PL" altLang="pl-PL" dirty="0" smtClean="0"/>
              <a:t>Wybrany </a:t>
            </a:r>
            <a:r>
              <a:rPr lang="pl-PL" altLang="pl-PL" dirty="0" smtClean="0"/>
              <a:t>furgon to „Lublin 3” </a:t>
            </a:r>
            <a:r>
              <a:rPr lang="pl-PL" altLang="pl-PL" dirty="0" smtClean="0"/>
              <a:t>2.9 t</a:t>
            </a:r>
            <a:r>
              <a:rPr lang="pl-PL" altLang="pl-PL" dirty="0" smtClean="0"/>
              <a:t>, którego skrzynia ładowna ma </a:t>
            </a:r>
            <a:r>
              <a:rPr lang="pl-PL" altLang="pl-PL" dirty="0" smtClean="0"/>
              <a:t>wymiary: </a:t>
            </a:r>
            <a:r>
              <a:rPr lang="pl-PL" altLang="pl-PL" dirty="0" smtClean="0"/>
              <a:t>2630×1680×1530 milimetrów. </a:t>
            </a:r>
          </a:p>
        </p:txBody>
      </p:sp>
      <p:pic>
        <p:nvPicPr>
          <p:cNvPr id="6150" name="Symbol zastępczy zawartości 6" descr="668_lublin3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620963"/>
            <a:ext cx="4038600" cy="2484437"/>
          </a:xfrm>
        </p:spPr>
      </p:pic>
      <p:sp>
        <p:nvSpPr>
          <p:cNvPr id="6" name="Strzałka w prawo z wcięciem 5">
            <a:hlinkClick r:id="rId4" action="ppaction://hlinksldjump"/>
          </p:cNvPr>
          <p:cNvSpPr/>
          <p:nvPr/>
        </p:nvSpPr>
        <p:spPr>
          <a:xfrm>
            <a:off x="7215188" y="6000750"/>
            <a:ext cx="785812" cy="357188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med" advTm="9922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Ile to litrów?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57250" y="2571750"/>
            <a:ext cx="7358063" cy="39290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Litr to decymetr sześcienny. Decymetr to 10 centymetrów a 100 milimetrów. Wynika z tego że 100</a:t>
            </a:r>
            <a:r>
              <a:rPr lang="pl-PL" baseline="30000" dirty="0" smtClean="0"/>
              <a:t>3 </a:t>
            </a:r>
            <a:r>
              <a:rPr lang="pl-PL" dirty="0" smtClean="0"/>
              <a:t> = 1000000 milimetrów sześciennych. Zatem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2630mm×1680mm×1530mm to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6 760 152 </a:t>
            </a:r>
            <a:r>
              <a:rPr lang="pl-PL" dirty="0"/>
              <a:t>000 milimetrów sześciennych </a:t>
            </a:r>
            <a:endParaRPr lang="pl-PL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co </a:t>
            </a:r>
            <a:r>
              <a:rPr lang="pl-PL" dirty="0" smtClean="0"/>
              <a:t>daje w przybliżeniu 6760 litrów.</a:t>
            </a:r>
            <a:endParaRPr lang="pl-PL" dirty="0"/>
          </a:p>
        </p:txBody>
      </p:sp>
      <p:sp>
        <p:nvSpPr>
          <p:cNvPr id="4" name="Strzałka w prawo z wcięciem 3">
            <a:hlinkClick r:id="rId3" action="ppaction://hlinksldjump"/>
          </p:cNvPr>
          <p:cNvSpPr/>
          <p:nvPr/>
        </p:nvSpPr>
        <p:spPr>
          <a:xfrm>
            <a:off x="7215188" y="6000750"/>
            <a:ext cx="785812" cy="357188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med" advTm="10219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00298" y="357166"/>
            <a:ext cx="4000528" cy="869947"/>
          </a:xfrm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Beczka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4313" y="1928813"/>
            <a:ext cx="8429625" cy="4500562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dirty="0" smtClean="0"/>
              <a:t>Beczki </a:t>
            </a:r>
            <a:r>
              <a:rPr lang="pl-PL" dirty="0" smtClean="0"/>
              <a:t>są produkowane</a:t>
            </a:r>
            <a:r>
              <a:rPr lang="pl-PL" dirty="0" smtClean="0"/>
              <a:t> </a:t>
            </a:r>
            <a:r>
              <a:rPr lang="pl-PL" dirty="0" smtClean="0"/>
              <a:t>w następujących </a:t>
            </a:r>
            <a:r>
              <a:rPr lang="pl-PL" dirty="0" smtClean="0"/>
              <a:t> </a:t>
            </a:r>
            <a:r>
              <a:rPr lang="pl-PL" dirty="0" smtClean="0"/>
              <a:t>pojemnościach:</a:t>
            </a:r>
            <a:br>
              <a:rPr lang="pl-PL" dirty="0" smtClean="0"/>
            </a:br>
            <a:r>
              <a:rPr lang="pl-PL" dirty="0" smtClean="0"/>
              <a:t>          - 10,4 l</a:t>
            </a:r>
            <a:br>
              <a:rPr lang="pl-PL" dirty="0" smtClean="0"/>
            </a:br>
            <a:r>
              <a:rPr lang="pl-PL" dirty="0" smtClean="0"/>
              <a:t>          - 30 l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pl-PL" dirty="0" smtClean="0"/>
              <a:t>          - 50 l</a:t>
            </a:r>
            <a:br>
              <a:rPr lang="pl-PL" dirty="0" smtClean="0"/>
            </a:br>
            <a:r>
              <a:rPr lang="pl-PL" dirty="0" smtClean="0"/>
              <a:t>Aby rozwiązać zadanie wybieramy najmniejszą beczkę czyli o pojemności 10,4l.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pl-PL" dirty="0" smtClean="0"/>
              <a:t>Zatem </a:t>
            </a:r>
            <a:r>
              <a:rPr lang="pl-PL" dirty="0" smtClean="0"/>
              <a:t>przyjmijmy: </a:t>
            </a:r>
            <a:r>
              <a:rPr lang="pl-PL" dirty="0"/>
              <a:t>1 </a:t>
            </a:r>
            <a:r>
              <a:rPr lang="pl-PL" dirty="0" smtClean="0"/>
              <a:t>furgon równa się 650 </a:t>
            </a:r>
            <a:r>
              <a:rPr lang="pl-PL" dirty="0" smtClean="0"/>
              <a:t>beczek. </a:t>
            </a:r>
            <a:endParaRPr lang="pl-PL" dirty="0"/>
          </a:p>
        </p:txBody>
      </p:sp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5" name="Strzałka w prawo z wcięciem 4">
            <a:hlinkClick r:id="rId3" action="ppaction://hlinksldjump"/>
          </p:cNvPr>
          <p:cNvSpPr/>
          <p:nvPr/>
        </p:nvSpPr>
        <p:spPr>
          <a:xfrm>
            <a:off x="7215188" y="6000750"/>
            <a:ext cx="785812" cy="357188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med" advTm="10110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14546" y="571480"/>
            <a:ext cx="5143536" cy="1470025"/>
          </a:xfrm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Diabły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8750" y="2564904"/>
            <a:ext cx="6400800" cy="240238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W balladzie  </a:t>
            </a:r>
            <a:r>
              <a:rPr lang="pl-PL" i="1" dirty="0"/>
              <a:t>P</a:t>
            </a:r>
            <a:r>
              <a:rPr lang="pl-PL" i="1" dirty="0" smtClean="0"/>
              <a:t>ani </a:t>
            </a:r>
            <a:r>
              <a:rPr lang="pl-PL" i="1" dirty="0" smtClean="0"/>
              <a:t>Twardowska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000" i="1" dirty="0" smtClean="0">
                <a:solidFill>
                  <a:schemeClr val="accent6"/>
                </a:solidFill>
              </a:rPr>
              <a:t>(Czy pamiętasz kto napisał tę balladę?)</a:t>
            </a:r>
            <a:endParaRPr lang="pl-PL" sz="2000" i="1" dirty="0" smtClean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i="1" dirty="0" smtClean="0"/>
              <a:t> </a:t>
            </a:r>
            <a:r>
              <a:rPr lang="pl-PL" dirty="0" smtClean="0"/>
              <a:t>czytamy: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 „</a:t>
            </a:r>
            <a:r>
              <a:rPr lang="pl-PL" b="1" i="1" dirty="0" smtClean="0"/>
              <a:t>Diabeł był to w beczce na dnie,…”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dirty="0" smtClean="0"/>
              <a:t>Dlatego przyjmijmy iż diabeł był jeden na </a:t>
            </a:r>
            <a:r>
              <a:rPr lang="pl-PL" dirty="0" smtClean="0"/>
              <a:t>beczkę, czyli furgon mieści 650 diabłów 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trzałka w prawo z wcięciem 3">
            <a:hlinkClick r:id="rId3" action="ppaction://hlinksldjump"/>
          </p:cNvPr>
          <p:cNvSpPr/>
          <p:nvPr/>
        </p:nvSpPr>
        <p:spPr>
          <a:xfrm>
            <a:off x="7215188" y="6000750"/>
            <a:ext cx="785812" cy="357188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med" advTm="10234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500" y="3214688"/>
            <a:ext cx="8229600" cy="2428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6000" dirty="0" smtClean="0"/>
              <a:t>Fura furgonów, a w każdym po 650 diabłów…</a:t>
            </a:r>
            <a:br>
              <a:rPr lang="pl-PL" sz="6000" dirty="0" smtClean="0"/>
            </a:br>
            <a:r>
              <a:rPr lang="pl-PL" sz="6000" dirty="0" smtClean="0"/>
              <a:t>Ile to może wynosić?</a:t>
            </a:r>
            <a:r>
              <a:rPr lang="pl-PL" dirty="0" smtClean="0">
                <a:solidFill>
                  <a:schemeClr val="folHlink"/>
                </a:solidFill>
              </a:rPr>
              <a:t/>
            </a:r>
            <a:br>
              <a:rPr lang="pl-PL" dirty="0" smtClean="0">
                <a:solidFill>
                  <a:schemeClr val="folHlink"/>
                </a:solidFill>
              </a:rPr>
            </a:b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928662" y="571480"/>
            <a:ext cx="7143800" cy="150019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67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</a:rPr>
              <a:t>Fura Furgonów</a:t>
            </a:r>
            <a:r>
              <a:rPr lang="pl-PL" sz="4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/>
            </a:r>
            <a:br>
              <a:rPr lang="pl-PL" sz="4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</a:br>
            <a:endParaRPr lang="pl-PL" sz="4400" dirty="0"/>
          </a:p>
        </p:txBody>
      </p:sp>
      <p:sp>
        <p:nvSpPr>
          <p:cNvPr id="6" name="Strzałka w prawo z wcięciem 5">
            <a:hlinkClick r:id="rId3" action="ppaction://hlinksldjump"/>
          </p:cNvPr>
          <p:cNvSpPr/>
          <p:nvPr/>
        </p:nvSpPr>
        <p:spPr>
          <a:xfrm>
            <a:off x="7286625" y="6286500"/>
            <a:ext cx="785813" cy="357188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med" advTm="10281">
    <p:wedg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556</Words>
  <Application>Microsoft Office PowerPoint</Application>
  <PresentationFormat>Pokaz na ekranie (4:3)</PresentationFormat>
  <Paragraphs>79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Wingdings</vt:lpstr>
      <vt:lpstr>Motyw pakietu Office</vt:lpstr>
      <vt:lpstr>Klątwa Maćka z Dobrzynia</vt:lpstr>
      <vt:lpstr>Adam Mickiewicz Pan Tadeusz, księga VII Rada wiersz 512-514:</vt:lpstr>
      <vt:lpstr> Cytat: </vt:lpstr>
      <vt:lpstr>Ile to milion?</vt:lpstr>
      <vt:lpstr>Co to jest furgon?</vt:lpstr>
      <vt:lpstr>Ile to litrów?</vt:lpstr>
      <vt:lpstr>Beczka</vt:lpstr>
      <vt:lpstr>Diabły</vt:lpstr>
      <vt:lpstr>Fura furgonów, a w każdym po 650 diabłów… Ile to może wynosić? </vt:lpstr>
      <vt:lpstr>W grze karcianej "oczko" fura to liczba przekraczająca 21</vt:lpstr>
      <vt:lpstr> Fura furgonów diabłów to…</vt:lpstr>
      <vt:lpstr>Czyli mnóstwo, a więc …</vt:lpstr>
      <vt:lpstr>Prezentacja programu PowerPoint</vt:lpstr>
      <vt:lpstr>Zatem milion kroćset kroci to …</vt:lpstr>
      <vt:lpstr> Ile wynosi milion kroćset kroci tysięcy fur beczek furgonów diabłów? </vt:lpstr>
      <vt:lpstr>Zadanie dla dociekliwych </vt:lpstr>
      <vt:lpstr>Czy wkradł się błąd?</vt:lpstr>
      <vt:lpstr>Jakie są wymiary beczki </vt:lpstr>
      <vt:lpstr> Walec </vt:lpstr>
      <vt:lpstr>KONIEC</vt:lpstr>
      <vt:lpstr>Opracowała H. Kopeć na podstawie książki Michała Szurka O nauczaniu matematyki   GWO Gdańsk 2006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Klątwa Maćka z Dobrzynia</dc:title>
  <dc:creator>admin</dc:creator>
  <cp:lastModifiedBy>NN</cp:lastModifiedBy>
  <cp:revision>46</cp:revision>
  <dcterms:created xsi:type="dcterms:W3CDTF">2010-03-08T17:25:54Z</dcterms:created>
  <dcterms:modified xsi:type="dcterms:W3CDTF">2020-04-21T12:33:55Z</dcterms:modified>
</cp:coreProperties>
</file>