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8" r:id="rId24"/>
    <p:sldId id="279" r:id="rId25"/>
    <p:sldId id="282" r:id="rId26"/>
    <p:sldId id="286" r:id="rId27"/>
    <p:sldId id="280" r:id="rId28"/>
    <p:sldId id="281" r:id="rId29"/>
    <p:sldId id="283" r:id="rId30"/>
    <p:sldId id="284" r:id="rId31"/>
    <p:sldId id="285"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6" r:id="rId68"/>
    <p:sldId id="333" r:id="rId69"/>
    <p:sldId id="327" r:id="rId70"/>
    <p:sldId id="328" r:id="rId71"/>
    <p:sldId id="329" r:id="rId72"/>
    <p:sldId id="330" r:id="rId73"/>
    <p:sldId id="331" r:id="rId74"/>
    <p:sldId id="332" r:id="rId75"/>
    <p:sldId id="325" r:id="rId7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Trójkąt równoramienny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540544" y="776288"/>
            <a:ext cx="8062912" cy="1470025"/>
          </a:xfrm>
        </p:spPr>
        <p:txBody>
          <a:bodyPr anchor="b">
            <a:normAutofit/>
          </a:bodyPr>
          <a:lstStyle>
            <a:lvl1pPr algn="r">
              <a:defRPr sz="4400"/>
            </a:lvl1pPr>
          </a:lstStyle>
          <a:p>
            <a:r>
              <a:rPr kumimoji="0" lang="pl-PL" smtClean="0"/>
              <a:t>Kliknij, aby edytować styl</a:t>
            </a:r>
            <a:endParaRPr kumimoji="0" lang="en-US"/>
          </a:p>
        </p:txBody>
      </p:sp>
      <p:sp>
        <p:nvSpPr>
          <p:cNvPr id="9" name="Podtytuł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a:xfrm>
            <a:off x="1371600" y="6012656"/>
            <a:ext cx="5791200" cy="365125"/>
          </a:xfrm>
        </p:spPr>
        <p:txBody>
          <a:bodyPr tIns="0" bIns="0" anchor="t"/>
          <a:lstStyle>
            <a:lvl1pPr algn="r">
              <a:defRPr sz="1000"/>
            </a:lvl1pPr>
          </a:lstStyle>
          <a:p>
            <a:fld id="{61B2F6B4-ECED-4990-A447-759B59E3EEFC}" type="datetimeFigureOut">
              <a:rPr lang="pl-PL" smtClean="0"/>
              <a:pPr/>
              <a:t>2011-05-14</a:t>
            </a:fld>
            <a:endParaRPr lang="pl-PL"/>
          </a:p>
        </p:txBody>
      </p:sp>
      <p:sp>
        <p:nvSpPr>
          <p:cNvPr id="17" name="Symbol zastępczy stopki 16"/>
          <p:cNvSpPr>
            <a:spLocks noGrp="1"/>
          </p:cNvSpPr>
          <p:nvPr>
            <p:ph type="ftr" sz="quarter" idx="11"/>
          </p:nvPr>
        </p:nvSpPr>
        <p:spPr>
          <a:xfrm>
            <a:off x="1371600" y="5650704"/>
            <a:ext cx="5791200" cy="365125"/>
          </a:xfrm>
        </p:spPr>
        <p:txBody>
          <a:bodyPr tIns="0" bIns="0" anchor="b"/>
          <a:lstStyle>
            <a:lvl1pPr algn="r">
              <a:defRPr sz="1100"/>
            </a:lvl1pPr>
          </a:lstStyle>
          <a:p>
            <a:endParaRPr lang="pl-PL"/>
          </a:p>
        </p:txBody>
      </p:sp>
      <p:sp>
        <p:nvSpPr>
          <p:cNvPr id="29" name="Symbol zastępczy numeru slajd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5471D0B7-4E28-41A5-BE73-29B5045069F9}" type="slidenum">
              <a:rPr lang="pl-PL" smtClean="0"/>
              <a:pPr/>
              <a:t>‹#›</a:t>
            </a:fld>
            <a:endParaRPr lang="pl-PL"/>
          </a:p>
        </p:txBody>
      </p:sp>
    </p:spTree>
  </p:cSld>
  <p:clrMapOvr>
    <a:masterClrMapping/>
  </p:clrMapOvr>
  <p:transition spd="slow" advClick="0" advTm="9000">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1B2F6B4-ECED-4990-A447-759B59E3EEFC}" type="datetimeFigureOut">
              <a:rPr lang="pl-PL" smtClean="0"/>
              <a:pPr/>
              <a:t>2011-05-14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471D0B7-4E28-41A5-BE73-29B5045069F9}" type="slidenum">
              <a:rPr lang="pl-PL" smtClean="0"/>
              <a:pPr/>
              <a:t>‹#›</a:t>
            </a:fld>
            <a:endParaRPr lang="pl-PL"/>
          </a:p>
        </p:txBody>
      </p:sp>
    </p:spTree>
  </p:cSld>
  <p:clrMapOvr>
    <a:masterClrMapping/>
  </p:clrMapOvr>
  <p:transition spd="slow" advClick="0" advTm="9000">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81800" y="381000"/>
            <a:ext cx="1905000" cy="5486400"/>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381000"/>
            <a:ext cx="6248400" cy="5486400"/>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1B2F6B4-ECED-4990-A447-759B59E3EEFC}" type="datetimeFigureOut">
              <a:rPr lang="pl-PL" smtClean="0"/>
              <a:pPr/>
              <a:t>2011-05-14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471D0B7-4E28-41A5-BE73-29B5045069F9}" type="slidenum">
              <a:rPr lang="pl-PL" smtClean="0"/>
              <a:pPr/>
              <a:t>‹#›</a:t>
            </a:fld>
            <a:endParaRPr lang="pl-PL"/>
          </a:p>
        </p:txBody>
      </p:sp>
    </p:spTree>
  </p:cSld>
  <p:clrMapOvr>
    <a:masterClrMapping/>
  </p:clrMapOvr>
  <p:transition spd="slow" advClick="0" advTm="9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67494"/>
            <a:ext cx="8229600" cy="1399032"/>
          </a:xfrm>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a:xfrm>
            <a:off x="457200" y="1882808"/>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a:xfrm>
            <a:off x="4791456" y="6480048"/>
            <a:ext cx="2133600" cy="301752"/>
          </a:xfrm>
        </p:spPr>
        <p:txBody>
          <a:bodyPr/>
          <a:lstStyle/>
          <a:p>
            <a:fld id="{61B2F6B4-ECED-4990-A447-759B59E3EEFC}" type="datetimeFigureOut">
              <a:rPr lang="pl-PL" smtClean="0"/>
              <a:pPr/>
              <a:t>2011-05-14</a:t>
            </a:fld>
            <a:endParaRPr lang="pl-PL"/>
          </a:p>
        </p:txBody>
      </p:sp>
      <p:sp>
        <p:nvSpPr>
          <p:cNvPr id="5" name="Symbol zastępczy stopki 4"/>
          <p:cNvSpPr>
            <a:spLocks noGrp="1"/>
          </p:cNvSpPr>
          <p:nvPr>
            <p:ph type="ftr" sz="quarter" idx="11"/>
          </p:nvPr>
        </p:nvSpPr>
        <p:spPr>
          <a:xfrm>
            <a:off x="457200" y="6480969"/>
            <a:ext cx="4260056" cy="300831"/>
          </a:xfrm>
        </p:spPr>
        <p:txBody>
          <a:bodyPr/>
          <a:lstStyle/>
          <a:p>
            <a:endParaRPr lang="pl-PL"/>
          </a:p>
        </p:txBody>
      </p:sp>
      <p:sp>
        <p:nvSpPr>
          <p:cNvPr id="6" name="Symbol zastępczy numeru slajdu 5"/>
          <p:cNvSpPr>
            <a:spLocks noGrp="1"/>
          </p:cNvSpPr>
          <p:nvPr>
            <p:ph type="sldNum" sz="quarter" idx="12"/>
          </p:nvPr>
        </p:nvSpPr>
        <p:spPr/>
        <p:txBody>
          <a:bodyPr/>
          <a:lstStyle/>
          <a:p>
            <a:fld id="{5471D0B7-4E28-41A5-BE73-29B5045069F9}" type="slidenum">
              <a:rPr lang="pl-PL" smtClean="0"/>
              <a:pPr/>
              <a:t>‹#›</a:t>
            </a:fld>
            <a:endParaRPr lang="pl-PL"/>
          </a:p>
        </p:txBody>
      </p:sp>
    </p:spTree>
  </p:cSld>
  <p:clrMapOvr>
    <a:masterClrMapping/>
  </p:clrMapOvr>
  <p:transition spd="slow" advClick="0" advTm="900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1"/>
      </p:bgRef>
    </p:bg>
    <p:spTree>
      <p:nvGrpSpPr>
        <p:cNvPr id="1" name=""/>
        <p:cNvGrpSpPr/>
        <p:nvPr/>
      </p:nvGrpSpPr>
      <p:grpSpPr>
        <a:xfrm>
          <a:off x="0" y="0"/>
          <a:ext cx="0" cy="0"/>
          <a:chOff x="0" y="0"/>
          <a:chExt cx="0" cy="0"/>
        </a:xfrm>
      </p:grpSpPr>
      <p:sp>
        <p:nvSpPr>
          <p:cNvPr id="9" name="Trójkąt prostokątny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ójkąt równoramienny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Symbol zastępczy daty 3"/>
          <p:cNvSpPr>
            <a:spLocks noGrp="1"/>
          </p:cNvSpPr>
          <p:nvPr>
            <p:ph type="dt" sz="half" idx="10"/>
          </p:nvPr>
        </p:nvSpPr>
        <p:spPr>
          <a:xfrm>
            <a:off x="6955632" y="6477000"/>
            <a:ext cx="2133600" cy="304800"/>
          </a:xfrm>
        </p:spPr>
        <p:txBody>
          <a:bodyPr/>
          <a:lstStyle/>
          <a:p>
            <a:fld id="{61B2F6B4-ECED-4990-A447-759B59E3EEFC}" type="datetimeFigureOut">
              <a:rPr lang="pl-PL" smtClean="0"/>
              <a:pPr/>
              <a:t>2011-05-14</a:t>
            </a:fld>
            <a:endParaRPr lang="pl-PL"/>
          </a:p>
        </p:txBody>
      </p:sp>
      <p:sp>
        <p:nvSpPr>
          <p:cNvPr id="5" name="Symbol zastępczy stopki 4"/>
          <p:cNvSpPr>
            <a:spLocks noGrp="1"/>
          </p:cNvSpPr>
          <p:nvPr>
            <p:ph type="ftr" sz="quarter" idx="11"/>
          </p:nvPr>
        </p:nvSpPr>
        <p:spPr>
          <a:xfrm>
            <a:off x="2619376" y="6480969"/>
            <a:ext cx="4260056" cy="300831"/>
          </a:xfrm>
        </p:spPr>
        <p:txBody>
          <a:bodyPr/>
          <a:lstStyle/>
          <a:p>
            <a:endParaRPr lang="pl-PL"/>
          </a:p>
        </p:txBody>
      </p:sp>
      <p:sp>
        <p:nvSpPr>
          <p:cNvPr id="6" name="Symbol zastępczy numeru slajdu 5"/>
          <p:cNvSpPr>
            <a:spLocks noGrp="1"/>
          </p:cNvSpPr>
          <p:nvPr>
            <p:ph type="sldNum" sz="quarter" idx="12"/>
          </p:nvPr>
        </p:nvSpPr>
        <p:spPr>
          <a:xfrm>
            <a:off x="8451056" y="809624"/>
            <a:ext cx="502920" cy="300831"/>
          </a:xfrm>
        </p:spPr>
        <p:txBody>
          <a:bodyPr/>
          <a:lstStyle/>
          <a:p>
            <a:fld id="{5471D0B7-4E28-41A5-BE73-29B5045069F9}" type="slidenum">
              <a:rPr lang="pl-PL" smtClean="0"/>
              <a:pPr/>
              <a:t>‹#›</a:t>
            </a:fld>
            <a:endParaRPr lang="pl-PL"/>
          </a:p>
        </p:txBody>
      </p:sp>
      <p:cxnSp>
        <p:nvCxnSpPr>
          <p:cNvPr id="11" name="Łącznik prosty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Łącznik prosty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ytuł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Tree>
  </p:cSld>
  <p:clrMapOvr>
    <a:overrideClrMapping bg1="dk1" tx1="lt1" bg2="dk2" tx2="lt2" accent1="accent1" accent2="accent2" accent3="accent3" accent4="accent4" accent5="accent5" accent6="accent6" hlink="hlink" folHlink="folHlink"/>
  </p:clrMapOvr>
  <p:transition spd="slow" advClick="0" advTm="900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marL="0" algn="l">
              <a:defRPr/>
            </a:lvl1p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4791456" y="6480969"/>
            <a:ext cx="2133600" cy="301752"/>
          </a:xfrm>
        </p:spPr>
        <p:txBody>
          <a:bodyPr/>
          <a:lstStyle/>
          <a:p>
            <a:fld id="{61B2F6B4-ECED-4990-A447-759B59E3EEFC}" type="datetimeFigureOut">
              <a:rPr lang="pl-PL" smtClean="0"/>
              <a:pPr/>
              <a:t>2011-05-14</a:t>
            </a:fld>
            <a:endParaRPr lang="pl-PL"/>
          </a:p>
        </p:txBody>
      </p:sp>
      <p:sp>
        <p:nvSpPr>
          <p:cNvPr id="6" name="Symbol zastępczy stopki 5"/>
          <p:cNvSpPr>
            <a:spLocks noGrp="1"/>
          </p:cNvSpPr>
          <p:nvPr>
            <p:ph type="ftr" sz="quarter" idx="11"/>
          </p:nvPr>
        </p:nvSpPr>
        <p:spPr>
          <a:xfrm>
            <a:off x="457200" y="6480969"/>
            <a:ext cx="4260056" cy="301752"/>
          </a:xfrm>
        </p:spPr>
        <p:txBody>
          <a:bodyPr/>
          <a:lstStyle/>
          <a:p>
            <a:endParaRPr lang="pl-PL"/>
          </a:p>
        </p:txBody>
      </p:sp>
      <p:sp>
        <p:nvSpPr>
          <p:cNvPr id="7" name="Symbol zastępczy numeru slajdu 6"/>
          <p:cNvSpPr>
            <a:spLocks noGrp="1"/>
          </p:cNvSpPr>
          <p:nvPr>
            <p:ph type="sldNum" sz="quarter" idx="12"/>
          </p:nvPr>
        </p:nvSpPr>
        <p:spPr>
          <a:xfrm>
            <a:off x="7589520" y="6480969"/>
            <a:ext cx="502920" cy="301752"/>
          </a:xfrm>
        </p:spPr>
        <p:txBody>
          <a:bodyPr/>
          <a:lstStyle/>
          <a:p>
            <a:fld id="{5471D0B7-4E28-41A5-BE73-29B5045069F9}" type="slidenum">
              <a:rPr lang="pl-PL" smtClean="0"/>
              <a:pPr/>
              <a:t>‹#›</a:t>
            </a:fld>
            <a:endParaRPr lang="pl-PL"/>
          </a:p>
        </p:txBody>
      </p:sp>
    </p:spTree>
  </p:cSld>
  <p:clrMapOvr>
    <a:masterClrMapping/>
  </p:clrMapOvr>
  <p:transition spd="slow" advClick="0" advTm="9000">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a:xfrm>
            <a:off x="4791456" y="6480969"/>
            <a:ext cx="2130552" cy="301752"/>
          </a:xfrm>
        </p:spPr>
        <p:txBody>
          <a:bodyPr/>
          <a:lstStyle/>
          <a:p>
            <a:fld id="{61B2F6B4-ECED-4990-A447-759B59E3EEFC}" type="datetimeFigureOut">
              <a:rPr lang="pl-PL" smtClean="0"/>
              <a:pPr/>
              <a:t>2011-05-14</a:t>
            </a:fld>
            <a:endParaRPr lang="pl-PL"/>
          </a:p>
        </p:txBody>
      </p:sp>
      <p:sp>
        <p:nvSpPr>
          <p:cNvPr id="8" name="Symbol zastępczy stopki 7"/>
          <p:cNvSpPr>
            <a:spLocks noGrp="1"/>
          </p:cNvSpPr>
          <p:nvPr>
            <p:ph type="ftr" sz="quarter" idx="11"/>
          </p:nvPr>
        </p:nvSpPr>
        <p:spPr>
          <a:xfrm>
            <a:off x="457200" y="6480969"/>
            <a:ext cx="4261104" cy="301752"/>
          </a:xfrm>
        </p:spPr>
        <p:txBody>
          <a:bodyPr/>
          <a:lstStyle/>
          <a:p>
            <a:endParaRPr lang="pl-PL"/>
          </a:p>
        </p:txBody>
      </p:sp>
      <p:sp>
        <p:nvSpPr>
          <p:cNvPr id="9" name="Symbol zastępczy numeru slajdu 8"/>
          <p:cNvSpPr>
            <a:spLocks noGrp="1"/>
          </p:cNvSpPr>
          <p:nvPr>
            <p:ph type="sldNum" sz="quarter" idx="12"/>
          </p:nvPr>
        </p:nvSpPr>
        <p:spPr>
          <a:xfrm>
            <a:off x="7589520" y="6483096"/>
            <a:ext cx="502920" cy="301752"/>
          </a:xfrm>
        </p:spPr>
        <p:txBody>
          <a:bodyPr/>
          <a:lstStyle>
            <a:lvl1pPr algn="ctr">
              <a:defRPr/>
            </a:lvl1pPr>
          </a:lstStyle>
          <a:p>
            <a:fld id="{5471D0B7-4E28-41A5-BE73-29B5045069F9}"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transition spd="slow" advClick="0" advTm="9000">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b="0"/>
            </a:lvl1p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61B2F6B4-ECED-4990-A447-759B59E3EEFC}" type="datetimeFigureOut">
              <a:rPr lang="pl-PL" smtClean="0"/>
              <a:pPr/>
              <a:t>2011-05-14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471D0B7-4E28-41A5-BE73-29B5045069F9}" type="slidenum">
              <a:rPr lang="pl-PL" smtClean="0"/>
              <a:pPr/>
              <a:t>‹#›</a:t>
            </a:fld>
            <a:endParaRPr lang="pl-PL"/>
          </a:p>
        </p:txBody>
      </p:sp>
    </p:spTree>
  </p:cSld>
  <p:clrMapOvr>
    <a:masterClrMapping/>
  </p:clrMapOvr>
  <p:transition spd="slow" advClick="0" advTm="9000">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4791456" y="6480969"/>
            <a:ext cx="2133600" cy="301752"/>
          </a:xfrm>
        </p:spPr>
        <p:txBody>
          <a:bodyPr/>
          <a:lstStyle/>
          <a:p>
            <a:fld id="{61B2F6B4-ECED-4990-A447-759B59E3EEFC}" type="datetimeFigureOut">
              <a:rPr lang="pl-PL" smtClean="0"/>
              <a:pPr/>
              <a:t>2011-05-14</a:t>
            </a:fld>
            <a:endParaRPr lang="pl-PL"/>
          </a:p>
        </p:txBody>
      </p:sp>
      <p:sp>
        <p:nvSpPr>
          <p:cNvPr id="3" name="Symbol zastępczy stopki 2"/>
          <p:cNvSpPr>
            <a:spLocks noGrp="1"/>
          </p:cNvSpPr>
          <p:nvPr>
            <p:ph type="ftr" sz="quarter" idx="11"/>
          </p:nvPr>
        </p:nvSpPr>
        <p:spPr>
          <a:xfrm>
            <a:off x="457200" y="6481890"/>
            <a:ext cx="4260056" cy="300831"/>
          </a:xfrm>
        </p:spPr>
        <p:txBody>
          <a:bodyPr/>
          <a:lstStyle/>
          <a:p>
            <a:endParaRPr lang="pl-PL"/>
          </a:p>
        </p:txBody>
      </p:sp>
      <p:sp>
        <p:nvSpPr>
          <p:cNvPr id="4" name="Symbol zastępczy numeru slajdu 3"/>
          <p:cNvSpPr>
            <a:spLocks noGrp="1"/>
          </p:cNvSpPr>
          <p:nvPr>
            <p:ph type="sldNum" sz="quarter" idx="12"/>
          </p:nvPr>
        </p:nvSpPr>
        <p:spPr>
          <a:xfrm>
            <a:off x="7589520" y="6480969"/>
            <a:ext cx="502920" cy="301752"/>
          </a:xfrm>
        </p:spPr>
        <p:txBody>
          <a:bodyPr/>
          <a:lstStyle/>
          <a:p>
            <a:fld id="{5471D0B7-4E28-41A5-BE73-29B5045069F9}" type="slidenum">
              <a:rPr lang="pl-PL" smtClean="0"/>
              <a:pPr/>
              <a:t>‹#›</a:t>
            </a:fld>
            <a:endParaRPr lang="pl-PL"/>
          </a:p>
        </p:txBody>
      </p:sp>
    </p:spTree>
  </p:cSld>
  <p:clrMapOvr>
    <a:masterClrMapping/>
  </p:clrMapOvr>
  <p:transition spd="slow" advClick="0" advTm="9000">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278976" y="6556248"/>
            <a:ext cx="2133600" cy="301752"/>
          </a:xfrm>
        </p:spPr>
        <p:txBody>
          <a:bodyPr/>
          <a:lstStyle>
            <a:lvl1pPr>
              <a:defRPr sz="900"/>
            </a:lvl1pPr>
          </a:lstStyle>
          <a:p>
            <a:fld id="{61B2F6B4-ECED-4990-A447-759B59E3EEFC}" type="datetimeFigureOut">
              <a:rPr lang="pl-PL" smtClean="0"/>
              <a:pPr/>
              <a:t>2011-05-14</a:t>
            </a:fld>
            <a:endParaRPr lang="pl-PL"/>
          </a:p>
        </p:txBody>
      </p:sp>
      <p:sp>
        <p:nvSpPr>
          <p:cNvPr id="6" name="Symbol zastępczy stopki 5"/>
          <p:cNvSpPr>
            <a:spLocks noGrp="1"/>
          </p:cNvSpPr>
          <p:nvPr>
            <p:ph type="ftr" sz="quarter" idx="11"/>
          </p:nvPr>
        </p:nvSpPr>
        <p:spPr>
          <a:xfrm>
            <a:off x="1135856" y="6556248"/>
            <a:ext cx="5143120" cy="301752"/>
          </a:xfrm>
        </p:spPr>
        <p:txBody>
          <a:bodyPr/>
          <a:lstStyle>
            <a:lvl1pPr>
              <a:defRPr sz="900"/>
            </a:lvl1pPr>
          </a:lstStyle>
          <a:p>
            <a:endParaRPr lang="pl-PL"/>
          </a:p>
        </p:txBody>
      </p:sp>
      <p:sp>
        <p:nvSpPr>
          <p:cNvPr id="7" name="Symbol zastępczy numeru slajdu 6"/>
          <p:cNvSpPr>
            <a:spLocks noGrp="1"/>
          </p:cNvSpPr>
          <p:nvPr>
            <p:ph type="sldNum" sz="quarter" idx="12"/>
          </p:nvPr>
        </p:nvSpPr>
        <p:spPr>
          <a:xfrm>
            <a:off x="8410576" y="6556248"/>
            <a:ext cx="502920" cy="301752"/>
          </a:xfrm>
        </p:spPr>
        <p:txBody>
          <a:bodyPr/>
          <a:lstStyle>
            <a:lvl1pPr>
              <a:defRPr sz="900"/>
            </a:lvl1pPr>
          </a:lstStyle>
          <a:p>
            <a:fld id="{5471D0B7-4E28-41A5-BE73-29B5045069F9}"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transition spd="slow" advClick="0" advTm="9000">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6108192" y="6556248"/>
            <a:ext cx="2103120" cy="301752"/>
          </a:xfrm>
        </p:spPr>
        <p:txBody>
          <a:bodyPr/>
          <a:lstStyle>
            <a:lvl1pPr>
              <a:defRPr sz="900"/>
            </a:lvl1pPr>
          </a:lstStyle>
          <a:p>
            <a:fld id="{61B2F6B4-ECED-4990-A447-759B59E3EEFC}" type="datetimeFigureOut">
              <a:rPr lang="pl-PL" smtClean="0"/>
              <a:pPr/>
              <a:t>2011-05-14</a:t>
            </a:fld>
            <a:endParaRPr lang="pl-PL"/>
          </a:p>
        </p:txBody>
      </p:sp>
      <p:sp>
        <p:nvSpPr>
          <p:cNvPr id="6" name="Symbol zastępczy stopki 5"/>
          <p:cNvSpPr>
            <a:spLocks noGrp="1"/>
          </p:cNvSpPr>
          <p:nvPr>
            <p:ph type="ftr" sz="quarter" idx="11"/>
          </p:nvPr>
        </p:nvSpPr>
        <p:spPr>
          <a:xfrm>
            <a:off x="1170432" y="6557169"/>
            <a:ext cx="4948072" cy="301752"/>
          </a:xfrm>
        </p:spPr>
        <p:txBody>
          <a:bodyPr/>
          <a:lstStyle>
            <a:lvl1pPr>
              <a:defRPr sz="900"/>
            </a:lvl1pPr>
          </a:lstStyle>
          <a:p>
            <a:endParaRPr lang="pl-PL"/>
          </a:p>
        </p:txBody>
      </p:sp>
      <p:sp>
        <p:nvSpPr>
          <p:cNvPr id="7" name="Symbol zastępczy numeru slajdu 6"/>
          <p:cNvSpPr>
            <a:spLocks noGrp="1"/>
          </p:cNvSpPr>
          <p:nvPr>
            <p:ph type="sldNum" sz="quarter" idx="12"/>
          </p:nvPr>
        </p:nvSpPr>
        <p:spPr>
          <a:xfrm>
            <a:off x="8217192" y="6556248"/>
            <a:ext cx="365760" cy="301752"/>
          </a:xfrm>
        </p:spPr>
        <p:txBody>
          <a:bodyPr/>
          <a:lstStyle>
            <a:lvl1pPr algn="ctr">
              <a:defRPr sz="900"/>
            </a:lvl1pPr>
          </a:lstStyle>
          <a:p>
            <a:fld id="{5471D0B7-4E28-41A5-BE73-29B5045069F9}"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transition spd="slow" advClick="0" advTm="9000">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ójkąt prostokątny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Łącznik prosty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Łącznik prosty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Symbol zastępczy tytułu 21"/>
          <p:cNvSpPr>
            <a:spLocks noGrp="1"/>
          </p:cNvSpPr>
          <p:nvPr>
            <p:ph type="title"/>
          </p:nvPr>
        </p:nvSpPr>
        <p:spPr>
          <a:xfrm>
            <a:off x="457200" y="267494"/>
            <a:ext cx="8229600" cy="1399032"/>
          </a:xfrm>
          <a:prstGeom prst="rect">
            <a:avLst/>
          </a:prstGeom>
        </p:spPr>
        <p:txBody>
          <a:bodyPr vert="horz" anchor="ctr">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61B2F6B4-ECED-4990-A447-759B59E3EEFC}" type="datetimeFigureOut">
              <a:rPr lang="pl-PL" smtClean="0"/>
              <a:pPr/>
              <a:t>2011-05-14</a:t>
            </a:fld>
            <a:endParaRPr lang="pl-PL"/>
          </a:p>
        </p:txBody>
      </p:sp>
      <p:sp>
        <p:nvSpPr>
          <p:cNvPr id="3" name="Symbol zastępczy stopki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pl-PL"/>
          </a:p>
        </p:txBody>
      </p:sp>
      <p:sp>
        <p:nvSpPr>
          <p:cNvPr id="23" name="Symbol zastępczy numeru slajd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5471D0B7-4E28-41A5-BE73-29B5045069F9}"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advClick="0" advTm="9000">
    <p:dissolve/>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SBS2003WINT\Users\administrator\Pulpit\eska\12.%20Tim%20Berg%20-%20Seek%20Bromance.mp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link.play.wolomin.pl/index.php/rodzaje-cwiczen-fitness-%e2%80%93-silowe-izometryczne-i-gietkosci"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link.play.wolomin.pl/index.php/rodzaje-cwiczen-fitness-%e2%80%93-aerobowe-i-anaerobow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audio" Target="file:///\\SBS2003WINT\Users\administrator\Pulpit\eska\15.%20Kalwi%20&amp;%20Remi%20-%20Kiss.mp3" TargetMode="Externa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audio" Target="file:///\\SBS2003WINT\Users\administrator\Pulpit\eska\Honey%20-%20No%20One.mp3" TargetMode="Externa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naodchudzanie.co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audio" Target="file:///\\SBS2003WINT\Users\administrator\Pulpit\eska\06.%20Matisse%20ft.%20Akon%20-%20Better%20Than%20Her.mp3" TargetMode="External"/><Relationship Id="rId4" Type="http://schemas.openxmlformats.org/officeDocument/2006/relationships/image" Target="../media/image48.png"/></Relationships>
</file>

<file path=ppt/slides/_rels/slide6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hyperlink" Target="http://www.superlinia.eu/super_linia.htm#Spis_tresci"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fontScale="90000"/>
          </a:bodyPr>
          <a:lstStyle/>
          <a:p>
            <a:pPr algn="ctr"/>
            <a:r>
              <a:rPr lang="pl-PL" sz="9600" i="1" dirty="0" smtClean="0"/>
              <a:t>FITNESS DLA</a:t>
            </a:r>
            <a:endParaRPr lang="pl-PL" sz="9600" i="1" dirty="0"/>
          </a:p>
        </p:txBody>
      </p:sp>
      <p:sp>
        <p:nvSpPr>
          <p:cNvPr id="3" name="Podtytuł 2"/>
          <p:cNvSpPr>
            <a:spLocks noGrp="1"/>
          </p:cNvSpPr>
          <p:nvPr>
            <p:ph type="subTitle" idx="1"/>
          </p:nvPr>
        </p:nvSpPr>
        <p:spPr/>
        <p:txBody>
          <a:bodyPr>
            <a:normAutofit/>
          </a:bodyPr>
          <a:lstStyle/>
          <a:p>
            <a:pPr algn="ctr"/>
            <a:r>
              <a:rPr lang="pl-PL" sz="9600" i="1" dirty="0" smtClean="0">
                <a:solidFill>
                  <a:schemeClr val="accent3">
                    <a:lumMod val="60000"/>
                    <a:lumOff val="40000"/>
                  </a:schemeClr>
                </a:solidFill>
              </a:rPr>
              <a:t>KOBIET</a:t>
            </a:r>
            <a:endParaRPr lang="pl-PL" sz="9600" i="1" dirty="0">
              <a:solidFill>
                <a:schemeClr val="accent3">
                  <a:lumMod val="60000"/>
                  <a:lumOff val="40000"/>
                </a:schemeClr>
              </a:solidFill>
            </a:endParaRPr>
          </a:p>
        </p:txBody>
      </p:sp>
      <p:pic>
        <p:nvPicPr>
          <p:cNvPr id="4" name="12. Tim Berg - Seek Bromance.mp3">
            <a:hlinkClick r:id="" action="ppaction://media"/>
          </p:cNvPr>
          <p:cNvPicPr>
            <a:picLocks noRot="1" noChangeAspect="1"/>
          </p:cNvPicPr>
          <p:nvPr>
            <a:audioFile r:link="rId1"/>
          </p:nvPr>
        </p:nvPicPr>
        <p:blipFill>
          <a:blip r:embed="rId3" cstate="print"/>
          <a:stretch>
            <a:fillRect/>
          </a:stretch>
        </p:blipFill>
        <p:spPr>
          <a:xfrm>
            <a:off x="5148064" y="3284984"/>
            <a:ext cx="304800" cy="304800"/>
          </a:xfrm>
          <a:prstGeom prst="rect">
            <a:avLst/>
          </a:prstGeom>
        </p:spPr>
      </p:pic>
    </p:spTree>
  </p:cSld>
  <p:clrMapOvr>
    <a:masterClrMapping/>
  </p:clrMapOvr>
  <p:transition spd="slow" advClick="0" advTm="9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70000" lnSpcReduction="20000"/>
          </a:bodyPr>
          <a:lstStyle/>
          <a:p>
            <a:r>
              <a:rPr lang="pl-PL" b="1" i="1" dirty="0" smtClean="0">
                <a:solidFill>
                  <a:srgbClr val="FFFF00"/>
                </a:solidFill>
              </a:rPr>
              <a:t>Podczas stosowania programu treningowego często można zauważyć następującą rzecz: będzie ubywało nam centymetrów w różnych obwodach naszego ciała, jednak nasza waga nie zmieni się znacząca. Jest to spowodowane tym, że trening fizyczny będzie spalał tkankę tłuszczową i przyczyniał się do pewnego „rozwoju” tkanki mięśniowej. Jest to „zjawisko” pozytywne, ponieważ tak jak zostało to wcześniej nadmienione – kilogram mięśni zajmuje mniej miejsca na ciele niż kilogram tłuszczu.</a:t>
            </a:r>
          </a:p>
          <a:p>
            <a:r>
              <a:rPr lang="pl-PL" b="1" i="1" dirty="0" smtClean="0">
                <a:solidFill>
                  <a:srgbClr val="FFFF00"/>
                </a:solidFill>
              </a:rPr>
              <a:t>Powinno się o tym pamiętać w procesie odchudzania, a nasze postępy nie zawsze będą widoczne na wadze. Warto jest dopatrywać się jakichkolwiek zmian stojąc przed lustrem, mierząc obwody ciała, lub próbując ubrać najciaśniejszą parę spodni. Często problem polega na tym, że wiele osób nie widząc żadnych postępów w utracie masy ciała traci motywację i rezygnuje. </a:t>
            </a:r>
          </a:p>
          <a:p>
            <a:endParaRPr lang="pl-PL" dirty="0"/>
          </a:p>
        </p:txBody>
      </p:sp>
    </p:spTree>
  </p:cSld>
  <p:clrMapOvr>
    <a:masterClrMapping/>
  </p:clrMapOvr>
  <p:transition spd="slow" advClick="0" advTm="9000">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r"/>
            <a:r>
              <a:rPr lang="pl-PL" sz="2200" dirty="0" smtClean="0"/>
              <a:t/>
            </a:r>
            <a:br>
              <a:rPr lang="pl-PL" sz="2200" dirty="0" smtClean="0"/>
            </a:br>
            <a:r>
              <a:rPr lang="pl-PL" sz="2200" dirty="0" smtClean="0"/>
              <a:t/>
            </a:r>
            <a:br>
              <a:rPr lang="pl-PL" sz="2200" dirty="0" smtClean="0"/>
            </a:br>
            <a:r>
              <a:rPr lang="pl-PL" sz="2200" dirty="0" smtClean="0"/>
              <a:t/>
            </a:r>
            <a:br>
              <a:rPr lang="pl-PL" sz="2200" dirty="0" smtClean="0"/>
            </a:br>
            <a:r>
              <a:rPr lang="pl-PL" sz="2200" dirty="0" smtClean="0"/>
              <a:t/>
            </a:r>
            <a:br>
              <a:rPr lang="pl-PL" sz="2200" dirty="0" smtClean="0"/>
            </a:br>
            <a:r>
              <a:rPr lang="pl-PL" sz="2200" dirty="0" smtClean="0"/>
              <a:t/>
            </a:r>
            <a:br>
              <a:rPr lang="pl-PL" sz="2200" dirty="0" smtClean="0"/>
            </a:br>
            <a:r>
              <a:rPr lang="pl-PL" sz="2200" b="1" i="1" dirty="0" smtClean="0">
                <a:solidFill>
                  <a:srgbClr val="FFFF00"/>
                </a:solidFill>
              </a:rPr>
              <a:t>Nie poddawaj się nawet wtedy, gdy skala wagi nie zmienia swojego położenia. Swoje sukcesy mierz tym jak się czujesz, a nie ile kilogramów „spada” w ciągu tygodnia</a:t>
            </a:r>
            <a:r>
              <a:rPr lang="pl-PL" b="1" i="1" dirty="0" smtClean="0">
                <a:solidFill>
                  <a:srgbClr val="FFFF00"/>
                </a:solidFill>
              </a:rPr>
              <a:t>.</a:t>
            </a:r>
            <a:br>
              <a:rPr lang="pl-PL" b="1" i="1" dirty="0" smtClean="0">
                <a:solidFill>
                  <a:srgbClr val="FFFF00"/>
                </a:solidFill>
              </a:rPr>
            </a:br>
            <a:r>
              <a:rPr lang="pl-PL" dirty="0" smtClean="0"/>
              <a:t/>
            </a:r>
            <a:br>
              <a:rPr lang="pl-PL" dirty="0" smtClean="0"/>
            </a:br>
            <a:r>
              <a:rPr lang="pl-PL" dirty="0" smtClean="0"/>
              <a:t/>
            </a:r>
            <a:br>
              <a:rPr lang="pl-PL" dirty="0" smtClean="0"/>
            </a:br>
            <a:endParaRPr lang="pl-PL" dirty="0"/>
          </a:p>
        </p:txBody>
      </p:sp>
      <p:pic>
        <p:nvPicPr>
          <p:cNvPr id="4" name="Symbol zastępczy zawartości 3" descr="fitnes na strone 2.jpg"/>
          <p:cNvPicPr>
            <a:picLocks noGrp="1" noChangeAspect="1"/>
          </p:cNvPicPr>
          <p:nvPr>
            <p:ph idx="1"/>
          </p:nvPr>
        </p:nvPicPr>
        <p:blipFill>
          <a:blip r:embed="rId2" cstate="print"/>
          <a:stretch>
            <a:fillRect/>
          </a:stretch>
        </p:blipFill>
        <p:spPr>
          <a:xfrm>
            <a:off x="1134608" y="1882775"/>
            <a:ext cx="6874784" cy="4572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advClick="0" advTm="9000">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a:bodyPr>
          <a:lstStyle/>
          <a:p>
            <a:r>
              <a:rPr lang="pl-PL" b="1" i="1" dirty="0" smtClean="0">
                <a:solidFill>
                  <a:srgbClr val="FFFF00"/>
                </a:solidFill>
              </a:rPr>
              <a:t>Poprzez połączenie rutynowych ćwiczeń fitness i odpowiedniej diety możesz spalić wiele dodatkowych kalorii, które spożywasz w ciągu dnia. Oznacza to, że jeśli pokuszą cię jakieś smakołyki, to możesz te dodatkowe kalorie spalić podczas treningu. Takie małe „łakomstwo” nie powinno zbyt często pojawiać się w twojej diecie, ale od czasu do czasu można sobie i na to pozwolić.</a:t>
            </a:r>
            <a:endParaRPr lang="pl-PL" b="1" i="1" dirty="0">
              <a:solidFill>
                <a:srgbClr val="FFFF00"/>
              </a:solidFill>
            </a:endParaRPr>
          </a:p>
        </p:txBody>
      </p:sp>
    </p:spTree>
  </p:cSld>
  <p:clrMapOvr>
    <a:masterClrMapping/>
  </p:clrMapOvr>
  <p:transition spd="slow" advClick="0" advTm="9000">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lnSpcReduction="20000"/>
          </a:bodyPr>
          <a:lstStyle/>
          <a:p>
            <a:r>
              <a:rPr lang="pl-PL" b="1" i="1" dirty="0" smtClean="0">
                <a:solidFill>
                  <a:srgbClr val="FFFF00"/>
                </a:solidFill>
              </a:rPr>
              <a:t>Można spojrzeć na sprawę diety i fitness jak na „jazdę na nartach z kijkami”. Chociaż można jeździć na nartach bez kijków, to na pewno znacznie lepiej będzie się jeździć z ich użyciem. W połączeniu dieta i fitness mogą pomóc uzyskać fantastyczne rezultaty odchudzania dla tych, którzy podchodzą do sprawy na serio. Warto pamiętać, że aby nasz trening i nasza dieta były skuteczne, to musimy tego chcieć i być chętni do pracy. Należy postawić sobie priorytet osiągnięcia jak najlepszych wyników.</a:t>
            </a:r>
            <a:endParaRPr lang="pl-PL" b="1" i="1" dirty="0">
              <a:solidFill>
                <a:srgbClr val="FFFF00"/>
              </a:solidFill>
            </a:endParaRPr>
          </a:p>
        </p:txBody>
      </p:sp>
    </p:spTree>
  </p:cSld>
  <p:clrMapOvr>
    <a:masterClrMapping/>
  </p:clrMapOvr>
  <p:transition spd="slow" advClick="0" advTm="9000">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fitness.gif"/>
          <p:cNvPicPr>
            <a:picLocks noGrp="1" noChangeAspect="1"/>
          </p:cNvPicPr>
          <p:nvPr>
            <p:ph idx="1"/>
          </p:nvPr>
        </p:nvPicPr>
        <p:blipFill>
          <a:blip r:embed="rId2" cstate="print"/>
          <a:stretch>
            <a:fillRect/>
          </a:stretch>
        </p:blipFill>
        <p:spPr>
          <a:xfrm>
            <a:off x="2555776" y="476672"/>
            <a:ext cx="3888432" cy="5847266"/>
          </a:xfrm>
        </p:spPr>
      </p:pic>
    </p:spTree>
  </p:cSld>
  <p:clrMapOvr>
    <a:masterClrMapping/>
  </p:clrMapOvr>
  <p:transition spd="slow" advClick="0" advTm="9000">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fitness-camp.jpg"/>
          <p:cNvPicPr>
            <a:picLocks noGrp="1" noChangeAspect="1"/>
          </p:cNvPicPr>
          <p:nvPr>
            <p:ph idx="1"/>
          </p:nvPr>
        </p:nvPicPr>
        <p:blipFill>
          <a:blip r:embed="rId2" cstate="print"/>
          <a:stretch>
            <a:fillRect/>
          </a:stretch>
        </p:blipFill>
        <p:spPr>
          <a:xfrm>
            <a:off x="1907704" y="692696"/>
            <a:ext cx="4536504" cy="56577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advClick="0" advTm="9000">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6000" i="1" dirty="0" smtClean="0"/>
              <a:t>AKTYWNOŚĆ FIZYCZNA</a:t>
            </a:r>
            <a:endParaRPr lang="pl-PL" sz="6000" i="1" dirty="0"/>
          </a:p>
        </p:txBody>
      </p:sp>
      <p:sp>
        <p:nvSpPr>
          <p:cNvPr id="3" name="Symbol zastępczy zawartości 2"/>
          <p:cNvSpPr>
            <a:spLocks noGrp="1"/>
          </p:cNvSpPr>
          <p:nvPr>
            <p:ph idx="1"/>
          </p:nvPr>
        </p:nvSpPr>
        <p:spPr/>
        <p:txBody>
          <a:bodyPr>
            <a:normAutofit lnSpcReduction="10000"/>
          </a:bodyPr>
          <a:lstStyle/>
          <a:p>
            <a:r>
              <a:rPr lang="pl-PL" b="1" i="1" dirty="0" smtClean="0">
                <a:solidFill>
                  <a:schemeClr val="accent1">
                    <a:lumMod val="50000"/>
                  </a:schemeClr>
                </a:solidFill>
              </a:rPr>
              <a:t>Aktywność fizyczna nie tylko pomaga skutecznie walczyć z nadwagą i otyłością, ale wpływa także korzystnie na zdrowie fizyczne i psychiczne człowieka. Aby pozbyć się nadmiaru tłuszczu, możemy uprawiać różne rodzaje sportu, pamiętając jednocześnie o przestrzeganiu kilku zasad, aby nasz wysiłek przyniósł pożądane rezultaty i nie zaszkodził naszemu zdrowiu.</a:t>
            </a:r>
            <a:endParaRPr lang="pl-PL" b="1" i="1" dirty="0">
              <a:solidFill>
                <a:schemeClr val="accent1">
                  <a:lumMod val="50000"/>
                </a:schemeClr>
              </a:solidFill>
            </a:endParaRPr>
          </a:p>
        </p:txBody>
      </p:sp>
    </p:spTree>
  </p:cSld>
  <p:clrMapOvr>
    <a:masterClrMapping/>
  </p:clrMapOvr>
  <p:transition spd="slow" advClick="0" advTm="9000">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jak_dobrac_zajecia_fitness.jpg"/>
          <p:cNvPicPr>
            <a:picLocks noGrp="1" noChangeAspect="1"/>
          </p:cNvPicPr>
          <p:nvPr>
            <p:ph idx="1"/>
          </p:nvPr>
        </p:nvPicPr>
        <p:blipFill>
          <a:blip r:embed="rId2" cstate="print"/>
          <a:stretch>
            <a:fillRect/>
          </a:stretch>
        </p:blipFill>
        <p:spPr>
          <a:xfrm>
            <a:off x="467544" y="404664"/>
            <a:ext cx="8154371" cy="540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advClick="0" advTm="9000">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hlinkClick r:id="rId2" tooltip="Permalink to Rodzaje ćwiczeń fitness –  siłowe, izometryczne i  giętkości"/>
              </a:rPr>
              <a:t>Rodzaje ćwiczeń fitness – siłowe, izometryczne i giętkości</a:t>
            </a:r>
            <a:r>
              <a:rPr lang="pl-PL" b="1" dirty="0" smtClean="0"/>
              <a:t/>
            </a:r>
            <a:br>
              <a:rPr lang="pl-PL" b="1" dirty="0" smtClean="0"/>
            </a:br>
            <a:endParaRPr lang="pl-PL" dirty="0"/>
          </a:p>
        </p:txBody>
      </p:sp>
      <p:pic>
        <p:nvPicPr>
          <p:cNvPr id="4" name="Symbol zastępczy zawartości 3" descr="8671-lg-150x150.gif"/>
          <p:cNvPicPr>
            <a:picLocks noGrp="1" noChangeAspect="1"/>
          </p:cNvPicPr>
          <p:nvPr>
            <p:ph idx="1"/>
          </p:nvPr>
        </p:nvPicPr>
        <p:blipFill>
          <a:blip r:embed="rId3" cstate="print"/>
          <a:stretch>
            <a:fillRect/>
          </a:stretch>
        </p:blipFill>
        <p:spPr>
          <a:xfrm>
            <a:off x="2267744" y="1988840"/>
            <a:ext cx="4104456" cy="41044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advClick="0" advTm="9000">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76672"/>
            <a:ext cx="8229600" cy="5978136"/>
          </a:xfrm>
        </p:spPr>
        <p:txBody>
          <a:bodyPr>
            <a:normAutofit fontScale="77500" lnSpcReduction="20000"/>
          </a:bodyPr>
          <a:lstStyle/>
          <a:p>
            <a:r>
              <a:rPr lang="pl-PL" b="1" i="1" dirty="0" smtClean="0">
                <a:solidFill>
                  <a:schemeClr val="accent1">
                    <a:lumMod val="40000"/>
                    <a:lumOff val="60000"/>
                  </a:schemeClr>
                </a:solidFill>
              </a:rPr>
              <a:t>W ćwiczeniach fitness poza aktywnością aerobową i anaerobową, można wyszczególnić jeszcze inne grupy główne. Kolejną stanowią ćwiczenia siłowe, inaczej nazywane oporowymi. W tego rodzaju aktywności, dąży się głównie do powiększania masy mięśniowej, a także siły i wytrzymałości mięśni. Ponadto ćwiczenia siłowe wpływają na poprawę metabolizmu. Oczywiście, aby osiągnąć takie rezultaty, ćwiczenia muszą koncentrować się właśnie na mięśniach. Poszczególne ich partie podczas ćwiczeń są zmuszane do pracy o większym </a:t>
            </a:r>
            <a:r>
              <a:rPr lang="pl-PL" b="1" i="1" dirty="0" err="1" smtClean="0">
                <a:solidFill>
                  <a:schemeClr val="accent1">
                    <a:lumMod val="40000"/>
                    <a:lumOff val="60000"/>
                  </a:schemeClr>
                </a:solidFill>
              </a:rPr>
              <a:t>wytę</a:t>
            </a:r>
            <a:r>
              <a:rPr lang="pl-PL" b="1" i="1" dirty="0" smtClean="0">
                <a:solidFill>
                  <a:schemeClr val="accent1">
                    <a:lumMod val="40000"/>
                    <a:lumOff val="60000"/>
                  </a:schemeClr>
                </a:solidFill>
              </a:rPr>
              <a:t> - </a:t>
            </a:r>
            <a:r>
              <a:rPr lang="pl-PL" b="1" i="1" dirty="0" err="1" smtClean="0">
                <a:solidFill>
                  <a:schemeClr val="accent1">
                    <a:lumMod val="40000"/>
                    <a:lumOff val="60000"/>
                  </a:schemeClr>
                </a:solidFill>
              </a:rPr>
              <a:t>żeniu</a:t>
            </a:r>
            <a:r>
              <a:rPr lang="pl-PL" b="1" i="1" dirty="0" smtClean="0">
                <a:solidFill>
                  <a:schemeClr val="accent1">
                    <a:lumMod val="40000"/>
                    <a:lumOff val="60000"/>
                  </a:schemeClr>
                </a:solidFill>
              </a:rPr>
              <a:t> </a:t>
            </a:r>
            <a:r>
              <a:rPr lang="pl-PL" b="1" i="1" dirty="0" smtClean="0">
                <a:solidFill>
                  <a:schemeClr val="accent1">
                    <a:lumMod val="40000"/>
                    <a:lumOff val="60000"/>
                  </a:schemeClr>
                </a:solidFill>
              </a:rPr>
              <a:t>niż zwykle. W efekcie uzyskuje się również redukcję tkanki tłuszczowej. Na poprawę siły mięśni skuteczne są również ćwiczenia izometryczne. Różnica polega na tym</a:t>
            </a:r>
            <a:r>
              <a:rPr lang="pl-PL" b="1" i="1" dirty="0" smtClean="0">
                <a:solidFill>
                  <a:schemeClr val="accent1">
                    <a:lumMod val="40000"/>
                    <a:lumOff val="60000"/>
                  </a:schemeClr>
                </a:solidFill>
              </a:rPr>
              <a:t>, że </a:t>
            </a:r>
            <a:r>
              <a:rPr lang="pl-PL" b="1" i="1" dirty="0" smtClean="0">
                <a:solidFill>
                  <a:schemeClr val="accent1">
                    <a:lumMod val="40000"/>
                    <a:lumOff val="60000"/>
                  </a:schemeClr>
                </a:solidFill>
              </a:rPr>
              <a:t>wykonywane są bez poruszania się stawów, np. opierając się o ścianę. Często taki rodzaj ćwiczeń wykorzystywany jest w procesie rehabilitacji. Ostatnia grupa to ćwiczenia giętkości, które głównie skupiają się na rozciąganiu.</a:t>
            </a:r>
            <a:endParaRPr lang="pl-PL" b="1" i="1" dirty="0">
              <a:solidFill>
                <a:schemeClr val="accent1">
                  <a:lumMod val="40000"/>
                  <a:lumOff val="60000"/>
                </a:schemeClr>
              </a:solidFill>
            </a:endParaRPr>
          </a:p>
        </p:txBody>
      </p:sp>
    </p:spTree>
  </p:cSld>
  <p:clrMapOvr>
    <a:masterClrMapping/>
  </p:clrMapOvr>
  <p:transition spd="slow" advClick="0" advTm="900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67494"/>
            <a:ext cx="8229600" cy="641226"/>
          </a:xfrm>
        </p:spPr>
        <p:txBody>
          <a:bodyPr>
            <a:normAutofit/>
          </a:bodyPr>
          <a:lstStyle/>
          <a:p>
            <a:r>
              <a:rPr lang="pl-PL" sz="3200" b="1" i="1" dirty="0" smtClean="0"/>
              <a:t>CZYM JEST FITNESS ?</a:t>
            </a:r>
            <a:endParaRPr lang="pl-PL" sz="3200" b="1" i="1" dirty="0"/>
          </a:p>
        </p:txBody>
      </p:sp>
      <p:sp>
        <p:nvSpPr>
          <p:cNvPr id="3" name="Symbol zastępczy zawartości 2"/>
          <p:cNvSpPr>
            <a:spLocks noGrp="1"/>
          </p:cNvSpPr>
          <p:nvPr>
            <p:ph idx="1"/>
          </p:nvPr>
        </p:nvSpPr>
        <p:spPr>
          <a:xfrm>
            <a:off x="457200" y="908720"/>
            <a:ext cx="8229600" cy="5546088"/>
          </a:xfrm>
        </p:spPr>
        <p:txBody>
          <a:bodyPr>
            <a:noAutofit/>
          </a:bodyPr>
          <a:lstStyle/>
          <a:p>
            <a:r>
              <a:rPr lang="pl-PL" sz="2400" b="1" i="1" dirty="0" smtClean="0">
                <a:solidFill>
                  <a:schemeClr val="accent2">
                    <a:lumMod val="50000"/>
                  </a:schemeClr>
                </a:solidFill>
              </a:rPr>
              <a:t>FITNESS to pojęcie wieloznaczne. Znaczenie tego słowa zwykle kojarzone jest z ćwiczeniami gimnastycznymi wykonywanymi przy rytmicznej muzyce, niekiedy z wykorzystaniem dodatkowego sprzętu. Lecz fitness to również konwencje </a:t>
            </a:r>
            <a:r>
              <a:rPr lang="pl-PL" sz="2400" b="1" i="1" dirty="0" smtClean="0">
                <a:solidFill>
                  <a:schemeClr val="accent2">
                    <a:lumMod val="50000"/>
                  </a:schemeClr>
                </a:solidFill>
              </a:rPr>
              <a:t>szkole - </a:t>
            </a:r>
            <a:r>
              <a:rPr lang="pl-PL" sz="2400" b="1" i="1" dirty="0" err="1" smtClean="0">
                <a:solidFill>
                  <a:schemeClr val="accent2">
                    <a:lumMod val="50000"/>
                  </a:schemeClr>
                </a:solidFill>
              </a:rPr>
              <a:t>niowe</a:t>
            </a:r>
            <a:r>
              <a:rPr lang="pl-PL" sz="2400" b="1" i="1" dirty="0" smtClean="0">
                <a:solidFill>
                  <a:schemeClr val="accent2">
                    <a:lumMod val="50000"/>
                  </a:schemeClr>
                </a:solidFill>
              </a:rPr>
              <a:t>, zawody sportowe, oraz sposób na zarabianie pieniędzy. To ogólna sprawność, wydolność, kondycja psychofizyczna, zdolność przystosowania się, stała gotowość do </a:t>
            </a:r>
            <a:r>
              <a:rPr lang="pl-PL" sz="2400" b="1" i="1" dirty="0" err="1" smtClean="0">
                <a:solidFill>
                  <a:schemeClr val="accent2">
                    <a:lumMod val="50000"/>
                  </a:schemeClr>
                </a:solidFill>
              </a:rPr>
              <a:t>podejmo</a:t>
            </a:r>
            <a:r>
              <a:rPr lang="pl-PL" sz="2400" b="1" i="1" dirty="0" smtClean="0">
                <a:solidFill>
                  <a:schemeClr val="accent2">
                    <a:lumMod val="50000"/>
                  </a:schemeClr>
                </a:solidFill>
              </a:rPr>
              <a:t> - </a:t>
            </a:r>
            <a:r>
              <a:rPr lang="pl-PL" sz="2400" b="1" i="1" dirty="0" err="1" smtClean="0">
                <a:solidFill>
                  <a:schemeClr val="accent2">
                    <a:lumMod val="50000"/>
                  </a:schemeClr>
                </a:solidFill>
              </a:rPr>
              <a:t>wania</a:t>
            </a:r>
            <a:r>
              <a:rPr lang="pl-PL" sz="2400" b="1" i="1" dirty="0" smtClean="0">
                <a:solidFill>
                  <a:schemeClr val="accent2">
                    <a:lumMod val="50000"/>
                  </a:schemeClr>
                </a:solidFill>
              </a:rPr>
              <a:t> </a:t>
            </a:r>
            <a:r>
              <a:rPr lang="pl-PL" sz="2400" b="1" i="1" dirty="0" smtClean="0">
                <a:solidFill>
                  <a:schemeClr val="accent2">
                    <a:lumMod val="50000"/>
                  </a:schemeClr>
                </a:solidFill>
              </a:rPr>
              <a:t>wysiłków fizycznych. Na fitness składa się wiele komponentów zdrowotnych i </a:t>
            </a:r>
            <a:r>
              <a:rPr lang="pl-PL" sz="2400" b="1" i="1" dirty="0" err="1" smtClean="0">
                <a:solidFill>
                  <a:schemeClr val="accent2">
                    <a:lumMod val="50000"/>
                  </a:schemeClr>
                </a:solidFill>
              </a:rPr>
              <a:t>psychomoto</a:t>
            </a:r>
            <a:r>
              <a:rPr lang="pl-PL" sz="2400" b="1" i="1" dirty="0" smtClean="0">
                <a:solidFill>
                  <a:schemeClr val="accent2">
                    <a:lumMod val="50000"/>
                  </a:schemeClr>
                </a:solidFill>
              </a:rPr>
              <a:t> - </a:t>
            </a:r>
            <a:r>
              <a:rPr lang="pl-PL" sz="2400" b="1" i="1" dirty="0" err="1" smtClean="0">
                <a:solidFill>
                  <a:schemeClr val="accent2">
                    <a:lumMod val="50000"/>
                  </a:schemeClr>
                </a:solidFill>
              </a:rPr>
              <a:t>rycznych</a:t>
            </a:r>
            <a:r>
              <a:rPr lang="pl-PL" sz="2400" b="1" i="1" dirty="0" smtClean="0">
                <a:solidFill>
                  <a:schemeClr val="accent2">
                    <a:lumMod val="50000"/>
                  </a:schemeClr>
                </a:solidFill>
              </a:rPr>
              <a:t>. Przyjmuje się, że komponentami ogólnej sprawności fizycznej ("fitness") są: wydolność sercowo-naczyniowa, siła, gibkość, budowa i skład ciała, a także wymieniane przez niektórych autorów zwinność i siła.</a:t>
            </a:r>
            <a:endParaRPr lang="pl-PL" sz="2400" b="1" i="1" dirty="0">
              <a:solidFill>
                <a:schemeClr val="accent2">
                  <a:lumMod val="50000"/>
                </a:schemeClr>
              </a:solidFill>
            </a:endParaRPr>
          </a:p>
        </p:txBody>
      </p:sp>
    </p:spTree>
  </p:cSld>
  <p:clrMapOvr>
    <a:masterClrMapping/>
  </p:clrMapOvr>
  <p:transition spd="slow" advClick="0" advTm="9000">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hlinkClick r:id="rId2" tooltip="Permalink to Rodzaje ćwiczeń fitness –  aerobowe i  anaerobowe"/>
              </a:rPr>
              <a:t>Rodzaje ćwiczeń fitness – aerobowe i anaerobowe</a:t>
            </a:r>
            <a:r>
              <a:rPr lang="pl-PL" b="1" dirty="0" smtClean="0"/>
              <a:t/>
            </a:r>
            <a:br>
              <a:rPr lang="pl-PL" b="1" dirty="0" smtClean="0"/>
            </a:br>
            <a:endParaRPr lang="pl-PL" dirty="0"/>
          </a:p>
        </p:txBody>
      </p:sp>
      <p:sp>
        <p:nvSpPr>
          <p:cNvPr id="3" name="Symbol zastępczy zawartości 2"/>
          <p:cNvSpPr>
            <a:spLocks noGrp="1"/>
          </p:cNvSpPr>
          <p:nvPr>
            <p:ph idx="1"/>
          </p:nvPr>
        </p:nvSpPr>
        <p:spPr/>
        <p:txBody>
          <a:bodyPr>
            <a:normAutofit fontScale="70000" lnSpcReduction="20000"/>
          </a:bodyPr>
          <a:lstStyle/>
          <a:p>
            <a:r>
              <a:rPr lang="pl-PL" b="1" i="1" dirty="0" smtClean="0">
                <a:solidFill>
                  <a:schemeClr val="accent1">
                    <a:lumMod val="40000"/>
                    <a:lumOff val="60000"/>
                  </a:schemeClr>
                </a:solidFill>
              </a:rPr>
              <a:t>Fitness to różne rodzaje zajęć ruchowych. Można podzielić je na podstawowe grupy aktywności ruchowej. Jedną z nich stanowią zajęcia aerobowe. Inaczej nazywane są ćwiczeniami tlenowymi, ponieważ podczas nich przyspiesza bicie serca, a także oddech. W rezultacie do całego ciała docierają większe ilości krwi, która jest bogata w tlen. Ze znanych nam zajęć, do ćwiczeń aerobowych można </a:t>
            </a:r>
            <a:r>
              <a:rPr lang="pl-PL" b="1" i="1" dirty="0" smtClean="0">
                <a:solidFill>
                  <a:schemeClr val="accent1">
                    <a:lumMod val="40000"/>
                    <a:lumOff val="60000"/>
                  </a:schemeClr>
                </a:solidFill>
              </a:rPr>
              <a:t>zaliczyć </a:t>
            </a:r>
            <a:r>
              <a:rPr lang="pl-PL" b="1" i="1" dirty="0" smtClean="0">
                <a:solidFill>
                  <a:schemeClr val="accent1">
                    <a:lumMod val="40000"/>
                    <a:lumOff val="60000"/>
                  </a:schemeClr>
                </a:solidFill>
              </a:rPr>
              <a:t>na przykład: spacery, bieganie, pływanie, jazdę na rowerze czy rolkach. Przeciwieństwo stanowi kolejna grupa, czyli aktywność anaerobowa. Wysiłek w takich ćwiczeniach jest krótki, ale bardzo energiczny i związany jest z wytężoną pracą mięśni. Jako przykład można podać podnoszenie ciężarów czy sprint. Ten rodzaj ćwiczeń, nazywany jest inaczej beztlenowymi. O ile czas zajęć aerobowych to przynajmniej 20 minut do 60, to ćwiczenia beztlenowe są krótkie.</a:t>
            </a:r>
            <a:endParaRPr lang="pl-PL" b="1" i="1" dirty="0">
              <a:solidFill>
                <a:schemeClr val="accent1">
                  <a:lumMod val="40000"/>
                  <a:lumOff val="60000"/>
                </a:schemeClr>
              </a:solidFill>
            </a:endParaRPr>
          </a:p>
        </p:txBody>
      </p:sp>
    </p:spTree>
  </p:cSld>
  <p:clrMapOvr>
    <a:masterClrMapping/>
  </p:clrMapOvr>
  <p:transition spd="slow" advClick="0" advTm="9000">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Piłka do ćwiczeń fitness</a:t>
            </a:r>
            <a:endParaRPr lang="pl-PL" dirty="0"/>
          </a:p>
        </p:txBody>
      </p:sp>
      <p:pic>
        <p:nvPicPr>
          <p:cNvPr id="4" name="Symbol zastępczy zawartości 3" descr="4b7ed59727caef2fd3164e471072c9f4.jpg"/>
          <p:cNvPicPr>
            <a:picLocks noGrp="1" noChangeAspect="1"/>
          </p:cNvPicPr>
          <p:nvPr>
            <p:ph idx="1"/>
          </p:nvPr>
        </p:nvPicPr>
        <p:blipFill>
          <a:blip r:embed="rId3" cstate="print"/>
          <a:stretch>
            <a:fillRect/>
          </a:stretch>
        </p:blipFill>
        <p:spPr>
          <a:xfrm>
            <a:off x="1187624" y="1916832"/>
            <a:ext cx="6480720" cy="42183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15. Kalwi &amp; Remi - Kiss.mp3">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ransition spd="slow" advClick="0" advTm="9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pilka_do_fitness.jpg"/>
          <p:cNvPicPr>
            <a:picLocks noGrp="1" noChangeAspect="1"/>
          </p:cNvPicPr>
          <p:nvPr>
            <p:ph idx="1"/>
          </p:nvPr>
        </p:nvPicPr>
        <p:blipFill>
          <a:blip r:embed="rId2" cstate="print"/>
          <a:stretch>
            <a:fillRect/>
          </a:stretch>
        </p:blipFill>
        <p:spPr>
          <a:xfrm>
            <a:off x="1187624" y="980728"/>
            <a:ext cx="6768752" cy="44785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advClick="0" advTm="9000">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lnSpcReduction="20000"/>
          </a:bodyPr>
          <a:lstStyle/>
          <a:p>
            <a:r>
              <a:rPr lang="pl-PL" b="1" i="1" dirty="0" smtClean="0">
                <a:solidFill>
                  <a:schemeClr val="accent4">
                    <a:lumMod val="75000"/>
                  </a:schemeClr>
                </a:solidFill>
              </a:rPr>
              <a:t>PIŁKI WPŁYWAJĄ NA :</a:t>
            </a:r>
          </a:p>
          <a:p>
            <a:r>
              <a:rPr lang="pl-PL" b="1" i="1" dirty="0" smtClean="0">
                <a:solidFill>
                  <a:schemeClr val="accent4">
                    <a:lumMod val="75000"/>
                  </a:schemeClr>
                </a:solidFill>
              </a:rPr>
              <a:t>poprawę napięcia mięśniowego;</a:t>
            </a:r>
          </a:p>
          <a:p>
            <a:r>
              <a:rPr lang="pl-PL" b="1" i="1" dirty="0" smtClean="0">
                <a:solidFill>
                  <a:schemeClr val="accent4">
                    <a:lumMod val="75000"/>
                  </a:schemeClr>
                </a:solidFill>
              </a:rPr>
              <a:t>poprawę koordynacji ruchowej (równowaga);</a:t>
            </a:r>
          </a:p>
          <a:p>
            <a:r>
              <a:rPr lang="pl-PL" b="1" i="1" dirty="0" smtClean="0">
                <a:solidFill>
                  <a:schemeClr val="accent4">
                    <a:lumMod val="75000"/>
                  </a:schemeClr>
                </a:solidFill>
              </a:rPr>
              <a:t>poprawę kondycji układu krążenia;</a:t>
            </a:r>
          </a:p>
          <a:p>
            <a:r>
              <a:rPr lang="pl-PL" b="1" i="1" dirty="0" smtClean="0">
                <a:solidFill>
                  <a:schemeClr val="accent4">
                    <a:lumMod val="75000"/>
                  </a:schemeClr>
                </a:solidFill>
              </a:rPr>
              <a:t>zwiększenie </a:t>
            </a:r>
            <a:r>
              <a:rPr lang="pl-PL" b="1" i="1" dirty="0" smtClean="0">
                <a:solidFill>
                  <a:schemeClr val="accent4">
                    <a:lumMod val="75000"/>
                  </a:schemeClr>
                </a:solidFill>
              </a:rPr>
              <a:t>ruchomości </a:t>
            </a:r>
            <a:r>
              <a:rPr lang="pl-PL" b="1" i="1" dirty="0" smtClean="0">
                <a:solidFill>
                  <a:schemeClr val="accent4">
                    <a:lumMod val="75000"/>
                  </a:schemeClr>
                </a:solidFill>
              </a:rPr>
              <a:t>w stawach;</a:t>
            </a:r>
          </a:p>
          <a:p>
            <a:r>
              <a:rPr lang="pl-PL" b="1" i="1" dirty="0" smtClean="0">
                <a:solidFill>
                  <a:schemeClr val="accent4">
                    <a:lumMod val="75000"/>
                  </a:schemeClr>
                </a:solidFill>
              </a:rPr>
              <a:t>zmniejszenie bólów pleców;</a:t>
            </a:r>
          </a:p>
          <a:p>
            <a:r>
              <a:rPr lang="pl-PL" b="1" i="1" dirty="0" smtClean="0">
                <a:solidFill>
                  <a:schemeClr val="accent4">
                    <a:lumMod val="75000"/>
                  </a:schemeClr>
                </a:solidFill>
              </a:rPr>
              <a:t>aktywizują mięśnie posturalne (brzuch, plecy, boki, pośladki);</a:t>
            </a:r>
          </a:p>
          <a:p>
            <a:r>
              <a:rPr lang="pl-PL" b="1" i="1" dirty="0" smtClean="0">
                <a:solidFill>
                  <a:schemeClr val="accent4">
                    <a:lumMod val="75000"/>
                  </a:schemeClr>
                </a:solidFill>
              </a:rPr>
              <a:t>oraz dostarczają dużo radości, uśmiechu i pozytywnych doznań. </a:t>
            </a:r>
          </a:p>
          <a:p>
            <a:endParaRPr lang="pl-PL" dirty="0"/>
          </a:p>
        </p:txBody>
      </p:sp>
    </p:spTree>
  </p:cSld>
  <p:clrMapOvr>
    <a:masterClrMapping/>
  </p:clrMapOvr>
  <p:transition spd="slow" advClick="0" advTm="9000">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tasma-lateksowa-do-cwiczen-fitness-movit.jpg"/>
          <p:cNvPicPr>
            <a:picLocks noGrp="1" noChangeAspect="1"/>
          </p:cNvPicPr>
          <p:nvPr>
            <p:ph idx="1"/>
          </p:nvPr>
        </p:nvPicPr>
        <p:blipFill>
          <a:blip r:embed="rId2" cstate="print"/>
          <a:stretch>
            <a:fillRect/>
          </a:stretch>
        </p:blipFill>
        <p:spPr>
          <a:xfrm>
            <a:off x="1547664" y="476672"/>
            <a:ext cx="5832648" cy="58326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advClick="0" advTm="9000">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images.jpeg"/>
          <p:cNvPicPr>
            <a:picLocks noGrp="1" noChangeAspect="1"/>
          </p:cNvPicPr>
          <p:nvPr>
            <p:ph idx="1"/>
          </p:nvPr>
        </p:nvPicPr>
        <p:blipFill>
          <a:blip r:embed="rId2" cstate="print"/>
          <a:stretch>
            <a:fillRect/>
          </a:stretch>
        </p:blipFill>
        <p:spPr>
          <a:xfrm>
            <a:off x="1403648" y="764704"/>
            <a:ext cx="5832648" cy="51205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advClick="0" advTm="9000">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1.146855.488x328c.jpg"/>
          <p:cNvPicPr>
            <a:picLocks noGrp="1" noChangeAspect="1"/>
          </p:cNvPicPr>
          <p:nvPr>
            <p:ph idx="1"/>
          </p:nvPr>
        </p:nvPicPr>
        <p:blipFill>
          <a:blip r:embed="rId2" cstate="print"/>
          <a:stretch>
            <a:fillRect/>
          </a:stretch>
        </p:blipFill>
        <p:spPr>
          <a:xfrm>
            <a:off x="1043608" y="692695"/>
            <a:ext cx="7128792" cy="4791483"/>
          </a:xfrm>
          <a:prstGeom prst="rect">
            <a:avLst/>
          </a:prstGeom>
          <a:ln>
            <a:noFill/>
          </a:ln>
          <a:effectLst>
            <a:softEdge rad="112500"/>
          </a:effectLst>
        </p:spPr>
      </p:pic>
    </p:spTree>
  </p:cSld>
  <p:clrMapOvr>
    <a:masterClrMapping/>
  </p:clrMapOvr>
  <p:transition spd="slow" advClick="0" advTm="9000">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
            </a:r>
            <a:br>
              <a:rPr lang="pl-PL" dirty="0" smtClean="0"/>
            </a:br>
            <a:r>
              <a:rPr lang="pl-PL" dirty="0" smtClean="0"/>
              <a:t>Elastyczna </a:t>
            </a:r>
            <a:r>
              <a:rPr lang="pl-PL" b="1" dirty="0" smtClean="0"/>
              <a:t>taśma do ćwiczeń</a:t>
            </a:r>
            <a:r>
              <a:rPr lang="pl-PL" dirty="0" smtClean="0"/>
              <a:t/>
            </a:r>
            <a:br>
              <a:rPr lang="pl-PL" dirty="0" smtClean="0"/>
            </a:br>
            <a:endParaRPr lang="pl-PL" dirty="0"/>
          </a:p>
        </p:txBody>
      </p:sp>
      <p:pic>
        <p:nvPicPr>
          <p:cNvPr id="4" name="Symbol zastępczy zawartości 3" descr="tasmy_cwiczenia.jpg"/>
          <p:cNvPicPr>
            <a:picLocks noGrp="1" noChangeAspect="1"/>
          </p:cNvPicPr>
          <p:nvPr>
            <p:ph idx="1"/>
          </p:nvPr>
        </p:nvPicPr>
        <p:blipFill>
          <a:blip r:embed="rId2" cstate="print"/>
          <a:stretch>
            <a:fillRect/>
          </a:stretch>
        </p:blipFill>
        <p:spPr>
          <a:xfrm>
            <a:off x="1547664" y="1628800"/>
            <a:ext cx="5832648" cy="47827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advClick="0" advTm="9000">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wzmacniacz sprężynowy</a:t>
            </a:r>
            <a:br>
              <a:rPr lang="pl-PL" b="1" dirty="0" smtClean="0"/>
            </a:br>
            <a:endParaRPr lang="pl-PL" dirty="0"/>
          </a:p>
        </p:txBody>
      </p:sp>
      <p:pic>
        <p:nvPicPr>
          <p:cNvPr id="4" name="Symbol zastępczy zawartości 3" descr="4545_1.jpg"/>
          <p:cNvPicPr>
            <a:picLocks noGrp="1" noChangeAspect="1"/>
          </p:cNvPicPr>
          <p:nvPr>
            <p:ph idx="1"/>
          </p:nvPr>
        </p:nvPicPr>
        <p:blipFill>
          <a:blip r:embed="rId2" cstate="print"/>
          <a:stretch>
            <a:fillRect/>
          </a:stretch>
        </p:blipFill>
        <p:spPr>
          <a:xfrm>
            <a:off x="1835696" y="1556792"/>
            <a:ext cx="4680520" cy="49301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advClick="0" advTm="9000">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r>
              <a:rPr lang="pl-PL" b="1" i="1" dirty="0" smtClean="0">
                <a:solidFill>
                  <a:schemeClr val="accent3">
                    <a:lumMod val="40000"/>
                    <a:lumOff val="60000"/>
                  </a:schemeClr>
                </a:solidFill>
              </a:rPr>
              <a:t>Ekspander 5 żyłowy służący do ćwiczenia wielu partii mięśni. Odpinane sprężyny pozwalają regulować obciążenie.</a:t>
            </a:r>
            <a:br>
              <a:rPr lang="pl-PL" b="1" i="1" dirty="0" smtClean="0">
                <a:solidFill>
                  <a:schemeClr val="accent3">
                    <a:lumMod val="40000"/>
                    <a:lumOff val="60000"/>
                  </a:schemeClr>
                </a:solidFill>
              </a:rPr>
            </a:br>
            <a:endParaRPr lang="pl-PL" b="1" i="1" dirty="0" smtClean="0">
              <a:solidFill>
                <a:schemeClr val="accent3">
                  <a:lumMod val="40000"/>
                  <a:lumOff val="60000"/>
                </a:schemeClr>
              </a:solidFill>
            </a:endParaRPr>
          </a:p>
          <a:p>
            <a:r>
              <a:rPr lang="pl-PL" b="1" i="1" dirty="0" smtClean="0">
                <a:solidFill>
                  <a:schemeClr val="accent3">
                    <a:lumMod val="40000"/>
                    <a:lumOff val="60000"/>
                  </a:schemeClr>
                </a:solidFill>
              </a:rPr>
              <a:t>5 szt. odpinanych sprężyn ze stali nierdzewnej</a:t>
            </a:r>
          </a:p>
          <a:p>
            <a:r>
              <a:rPr lang="pl-PL" b="1" i="1" dirty="0" smtClean="0">
                <a:solidFill>
                  <a:schemeClr val="accent3">
                    <a:lumMod val="40000"/>
                    <a:lumOff val="60000"/>
                  </a:schemeClr>
                </a:solidFill>
              </a:rPr>
              <a:t>rękojeści z utwardzonego plastiku</a:t>
            </a:r>
          </a:p>
          <a:p>
            <a:pPr>
              <a:buNone/>
            </a:pPr>
            <a:endParaRPr lang="pl-PL" dirty="0" smtClean="0"/>
          </a:p>
        </p:txBody>
      </p:sp>
    </p:spTree>
  </p:cSld>
  <p:clrMapOvr>
    <a:masterClrMapping/>
  </p:clrMapOvr>
  <p:transition spd="slow" advClick="0" advTm="9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48680"/>
            <a:ext cx="8229600" cy="5906128"/>
          </a:xfrm>
        </p:spPr>
        <p:txBody>
          <a:bodyPr>
            <a:normAutofit fontScale="92500" lnSpcReduction="20000"/>
          </a:bodyPr>
          <a:lstStyle/>
          <a:p>
            <a:r>
              <a:rPr lang="pl-PL" b="1" i="1" dirty="0" smtClean="0">
                <a:solidFill>
                  <a:schemeClr val="accent3">
                    <a:lumMod val="50000"/>
                  </a:schemeClr>
                </a:solidFill>
                <a:effectLst>
                  <a:glow rad="228600">
                    <a:schemeClr val="accent5">
                      <a:satMod val="175000"/>
                      <a:alpha val="40000"/>
                    </a:schemeClr>
                  </a:glow>
                </a:effectLst>
              </a:rPr>
              <a:t>Coraz powszechniej definiuje się "fitness" jako fizjologiczny stan sprzyjający </a:t>
            </a:r>
            <a:r>
              <a:rPr lang="pl-PL" b="1" i="1" dirty="0" err="1" smtClean="0">
                <a:solidFill>
                  <a:schemeClr val="accent3">
                    <a:lumMod val="50000"/>
                  </a:schemeClr>
                </a:solidFill>
                <a:effectLst>
                  <a:glow rad="228600">
                    <a:schemeClr val="accent5">
                      <a:satMod val="175000"/>
                      <a:alpha val="40000"/>
                    </a:schemeClr>
                  </a:glow>
                </a:effectLst>
              </a:rPr>
              <a:t>zabezpie</a:t>
            </a:r>
            <a:r>
              <a:rPr lang="pl-PL" b="1" i="1" dirty="0" smtClean="0">
                <a:solidFill>
                  <a:schemeClr val="accent3">
                    <a:lumMod val="50000"/>
                  </a:schemeClr>
                </a:solidFill>
                <a:effectLst>
                  <a:glow rad="228600">
                    <a:schemeClr val="accent5">
                      <a:satMod val="175000"/>
                      <a:alpha val="40000"/>
                    </a:schemeClr>
                  </a:glow>
                </a:effectLst>
              </a:rPr>
              <a:t> - </a:t>
            </a:r>
            <a:r>
              <a:rPr lang="pl-PL" b="1" i="1" dirty="0" err="1" smtClean="0">
                <a:solidFill>
                  <a:schemeClr val="accent3">
                    <a:lumMod val="50000"/>
                  </a:schemeClr>
                </a:solidFill>
                <a:effectLst>
                  <a:glow rad="228600">
                    <a:schemeClr val="accent5">
                      <a:satMod val="175000"/>
                      <a:alpha val="40000"/>
                    </a:schemeClr>
                  </a:glow>
                </a:effectLst>
              </a:rPr>
              <a:t>czeniu</a:t>
            </a:r>
            <a:r>
              <a:rPr lang="pl-PL" b="1" i="1" dirty="0" smtClean="0">
                <a:solidFill>
                  <a:schemeClr val="accent3">
                    <a:lumMod val="50000"/>
                  </a:schemeClr>
                </a:solidFill>
                <a:effectLst>
                  <a:glow rad="228600">
                    <a:schemeClr val="accent5">
                      <a:satMod val="175000"/>
                      <a:alpha val="40000"/>
                    </a:schemeClr>
                  </a:glow>
                </a:effectLst>
              </a:rPr>
              <a:t> </a:t>
            </a:r>
            <a:r>
              <a:rPr lang="pl-PL" b="1" i="1" dirty="0" smtClean="0">
                <a:solidFill>
                  <a:schemeClr val="accent3">
                    <a:lumMod val="50000"/>
                  </a:schemeClr>
                </a:solidFill>
                <a:effectLst>
                  <a:glow rad="228600">
                    <a:schemeClr val="accent5">
                      <a:satMod val="175000"/>
                      <a:alpha val="40000"/>
                    </a:schemeClr>
                  </a:glow>
                </a:effectLst>
              </a:rPr>
              <a:t>przed chorobą. Uniwersalne </a:t>
            </a:r>
            <a:r>
              <a:rPr lang="pl-PL" b="1" i="1" dirty="0" smtClean="0">
                <a:solidFill>
                  <a:schemeClr val="accent3">
                    <a:lumMod val="50000"/>
                  </a:schemeClr>
                </a:solidFill>
                <a:effectLst>
                  <a:glow rad="228600">
                    <a:schemeClr val="accent5">
                      <a:satMod val="175000"/>
                      <a:alpha val="40000"/>
                    </a:schemeClr>
                  </a:glow>
                </a:effectLst>
              </a:rPr>
              <a:t>poję - cie </a:t>
            </a:r>
            <a:r>
              <a:rPr lang="pl-PL" b="1" i="1" dirty="0" smtClean="0">
                <a:solidFill>
                  <a:schemeClr val="accent3">
                    <a:lumMod val="50000"/>
                  </a:schemeClr>
                </a:solidFill>
                <a:effectLst>
                  <a:glow rad="228600">
                    <a:schemeClr val="accent5">
                      <a:satMod val="175000"/>
                      <a:alpha val="40000"/>
                    </a:schemeClr>
                  </a:glow>
                </a:effectLst>
              </a:rPr>
              <a:t>"fitness" używane jest powszechnie w całym świecie w dziedzinie kultury fizycznej dla określenia programów promocji sprawności i kondycji fizycznej, dla wyodrębnienia form i metod treningowych, dla nazywania typów ośrodków i placówek, miejsc doskonalenia cech </a:t>
            </a:r>
            <a:r>
              <a:rPr lang="pl-PL" b="1" i="1" dirty="0" err="1" smtClean="0">
                <a:solidFill>
                  <a:schemeClr val="accent3">
                    <a:lumMod val="50000"/>
                  </a:schemeClr>
                </a:solidFill>
                <a:effectLst>
                  <a:glow rad="228600">
                    <a:schemeClr val="accent5">
                      <a:satMod val="175000"/>
                      <a:alpha val="40000"/>
                    </a:schemeClr>
                  </a:glow>
                </a:effectLst>
              </a:rPr>
              <a:t>psychomoto</a:t>
            </a:r>
            <a:r>
              <a:rPr lang="pl-PL" b="1" i="1" dirty="0" smtClean="0">
                <a:solidFill>
                  <a:schemeClr val="accent3">
                    <a:lumMod val="50000"/>
                  </a:schemeClr>
                </a:solidFill>
                <a:effectLst>
                  <a:glow rad="228600">
                    <a:schemeClr val="accent5">
                      <a:satMod val="175000"/>
                      <a:alpha val="40000"/>
                    </a:schemeClr>
                  </a:glow>
                </a:effectLst>
              </a:rPr>
              <a:t> - </a:t>
            </a:r>
            <a:r>
              <a:rPr lang="pl-PL" b="1" i="1" dirty="0" err="1" smtClean="0">
                <a:solidFill>
                  <a:schemeClr val="accent3">
                    <a:lumMod val="50000"/>
                  </a:schemeClr>
                </a:solidFill>
                <a:effectLst>
                  <a:glow rad="228600">
                    <a:schemeClr val="accent5">
                      <a:satMod val="175000"/>
                      <a:alpha val="40000"/>
                    </a:schemeClr>
                  </a:glow>
                </a:effectLst>
              </a:rPr>
              <a:t>rycznych</a:t>
            </a:r>
            <a:r>
              <a:rPr lang="pl-PL" b="1" i="1" dirty="0" smtClean="0">
                <a:solidFill>
                  <a:schemeClr val="accent3">
                    <a:lumMod val="50000"/>
                  </a:schemeClr>
                </a:solidFill>
                <a:effectLst>
                  <a:glow rad="228600">
                    <a:schemeClr val="accent5">
                      <a:satMod val="175000"/>
                      <a:alpha val="40000"/>
                    </a:schemeClr>
                  </a:glow>
                </a:effectLst>
              </a:rPr>
              <a:t>, a także dla całości zjawisk organizacyjnych, metodycznych i programowych związanych z </a:t>
            </a:r>
            <a:r>
              <a:rPr lang="pl-PL" b="1" i="1" dirty="0" err="1" smtClean="0">
                <a:solidFill>
                  <a:schemeClr val="accent3">
                    <a:lumMod val="50000"/>
                  </a:schemeClr>
                </a:solidFill>
                <a:effectLst>
                  <a:glow rad="228600">
                    <a:schemeClr val="accent5">
                      <a:satMod val="175000"/>
                      <a:alpha val="40000"/>
                    </a:schemeClr>
                  </a:glow>
                </a:effectLst>
              </a:rPr>
              <a:t>dosko</a:t>
            </a:r>
            <a:r>
              <a:rPr lang="pl-PL" b="1" i="1" dirty="0" smtClean="0">
                <a:solidFill>
                  <a:schemeClr val="accent3">
                    <a:lumMod val="50000"/>
                  </a:schemeClr>
                </a:solidFill>
                <a:effectLst>
                  <a:glow rad="228600">
                    <a:schemeClr val="accent5">
                      <a:satMod val="175000"/>
                      <a:alpha val="40000"/>
                    </a:schemeClr>
                  </a:glow>
                </a:effectLst>
              </a:rPr>
              <a:t> - </a:t>
            </a:r>
            <a:r>
              <a:rPr lang="pl-PL" b="1" i="1" dirty="0" err="1" smtClean="0">
                <a:solidFill>
                  <a:schemeClr val="accent3">
                    <a:lumMod val="50000"/>
                  </a:schemeClr>
                </a:solidFill>
                <a:effectLst>
                  <a:glow rad="228600">
                    <a:schemeClr val="accent5">
                      <a:satMod val="175000"/>
                      <a:alpha val="40000"/>
                    </a:schemeClr>
                  </a:glow>
                </a:effectLst>
              </a:rPr>
              <a:t>naleniem</a:t>
            </a:r>
            <a:r>
              <a:rPr lang="pl-PL" b="1" i="1" dirty="0" smtClean="0">
                <a:solidFill>
                  <a:schemeClr val="accent3">
                    <a:lumMod val="50000"/>
                  </a:schemeClr>
                </a:solidFill>
                <a:effectLst>
                  <a:glow rad="228600">
                    <a:schemeClr val="accent5">
                      <a:satMod val="175000"/>
                      <a:alpha val="40000"/>
                    </a:schemeClr>
                  </a:glow>
                </a:effectLst>
              </a:rPr>
              <a:t> </a:t>
            </a:r>
            <a:r>
              <a:rPr lang="pl-PL" b="1" i="1" dirty="0" smtClean="0">
                <a:solidFill>
                  <a:schemeClr val="accent3">
                    <a:lumMod val="50000"/>
                  </a:schemeClr>
                </a:solidFill>
                <a:effectLst>
                  <a:glow rad="228600">
                    <a:schemeClr val="accent5">
                      <a:satMod val="175000"/>
                      <a:alpha val="40000"/>
                    </a:schemeClr>
                  </a:glow>
                </a:effectLst>
              </a:rPr>
              <a:t>ogólnej sprawności i kondycji psychofizycznej służącej zdrowiu i dobremu samopoczuciu (</a:t>
            </a:r>
            <a:r>
              <a:rPr lang="pl-PL" b="1" i="1" dirty="0" err="1" smtClean="0">
                <a:solidFill>
                  <a:schemeClr val="accent3">
                    <a:lumMod val="50000"/>
                  </a:schemeClr>
                </a:solidFill>
                <a:effectLst>
                  <a:glow rad="228600">
                    <a:schemeClr val="accent5">
                      <a:satMod val="175000"/>
                      <a:alpha val="40000"/>
                    </a:schemeClr>
                  </a:glow>
                </a:effectLst>
              </a:rPr>
              <a:t>wellness</a:t>
            </a:r>
            <a:r>
              <a:rPr lang="pl-PL" b="1" i="1" dirty="0" smtClean="0">
                <a:solidFill>
                  <a:schemeClr val="accent3">
                    <a:lumMod val="50000"/>
                  </a:schemeClr>
                </a:solidFill>
                <a:effectLst>
                  <a:glow rad="228600">
                    <a:schemeClr val="accent5">
                      <a:satMod val="175000"/>
                      <a:alpha val="40000"/>
                    </a:schemeClr>
                  </a:glow>
                </a:effectLst>
              </a:rPr>
              <a:t>).</a:t>
            </a:r>
            <a:endParaRPr lang="pl-PL" b="1" i="1" dirty="0">
              <a:solidFill>
                <a:schemeClr val="accent3">
                  <a:lumMod val="50000"/>
                </a:schemeClr>
              </a:solidFill>
              <a:effectLst>
                <a:glow rad="228600">
                  <a:schemeClr val="accent5">
                    <a:satMod val="175000"/>
                    <a:alpha val="40000"/>
                  </a:schemeClr>
                </a:glow>
              </a:effectLst>
            </a:endParaRPr>
          </a:p>
        </p:txBody>
      </p:sp>
    </p:spTree>
  </p:cSld>
  <p:clrMapOvr>
    <a:masterClrMapping/>
  </p:clrMapOvr>
  <p:transition spd="slow" advClick="0" advTm="9000">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356_2.jpg"/>
          <p:cNvPicPr>
            <a:picLocks noGrp="1" noChangeAspect="1"/>
          </p:cNvPicPr>
          <p:nvPr>
            <p:ph idx="1"/>
          </p:nvPr>
        </p:nvPicPr>
        <p:blipFill>
          <a:blip r:embed="rId2" cstate="print"/>
          <a:stretch>
            <a:fillRect/>
          </a:stretch>
        </p:blipFill>
        <p:spPr>
          <a:xfrm>
            <a:off x="1043608" y="332655"/>
            <a:ext cx="7056784" cy="5645427"/>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slow" advClick="0" advTm="9000">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KORZYŚCI i EFEKTY ĆWICZEŃ FITNESS</a:t>
            </a:r>
            <a:endParaRPr lang="pl-PL" dirty="0"/>
          </a:p>
        </p:txBody>
      </p:sp>
      <p:pic>
        <p:nvPicPr>
          <p:cNvPr id="4" name="Symbol zastępczy zawartości 3" descr="body2.jpg"/>
          <p:cNvPicPr>
            <a:picLocks noGrp="1" noChangeAspect="1"/>
          </p:cNvPicPr>
          <p:nvPr>
            <p:ph idx="1"/>
          </p:nvPr>
        </p:nvPicPr>
        <p:blipFill>
          <a:blip r:embed="rId2" cstate="print"/>
          <a:stretch>
            <a:fillRect/>
          </a:stretch>
        </p:blipFill>
        <p:spPr>
          <a:xfrm>
            <a:off x="2376237" y="1882775"/>
            <a:ext cx="4391526" cy="4572000"/>
          </a:xfrm>
        </p:spPr>
      </p:pic>
    </p:spTree>
  </p:cSld>
  <p:clrMapOvr>
    <a:masterClrMapping/>
  </p:clrMapOvr>
  <p:transition spd="slow" advClick="0" advTm="9000">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000" b="1" i="1" dirty="0" smtClean="0"/>
              <a:t>korzystny wpływ na sylwetkę </a:t>
            </a:r>
            <a:r>
              <a:rPr lang="pl-PL" sz="2000" i="1" dirty="0" smtClean="0"/>
              <a:t>– </a:t>
            </a:r>
            <a:r>
              <a:rPr lang="pl-PL" sz="2000" i="1" u="sng" dirty="0" smtClean="0"/>
              <a:t>fitness to doskonały sposób na ładną i szczupłą SYLWETKĘ</a:t>
            </a:r>
            <a:r>
              <a:rPr lang="pl-PL" sz="2000" i="1" dirty="0" smtClean="0"/>
              <a:t>. Samo zastosowanie nawet najzdrowszej diety nie rozwiąże takich problemów jak brak jędrności skóry i </a:t>
            </a:r>
            <a:r>
              <a:rPr lang="pl-PL" sz="2000" i="1" dirty="0" err="1" smtClean="0"/>
              <a:t>cellulit</a:t>
            </a:r>
            <a:r>
              <a:rPr lang="pl-PL" sz="2000" i="1" dirty="0" smtClean="0"/>
              <a:t>. Dopiero w połączeniu z ruchem, odpowiednie odżywianie może przynieść efekty w postaci zwiększenia napięcia skóry i redukcji skórki pomarańczowej.</a:t>
            </a:r>
            <a:endParaRPr lang="pl-PL" sz="2000" i="1" dirty="0"/>
          </a:p>
        </p:txBody>
      </p:sp>
      <p:pic>
        <p:nvPicPr>
          <p:cNvPr id="4" name="Symbol zastępczy zawartości 3" descr="fitness-club.jpg"/>
          <p:cNvPicPr>
            <a:picLocks noGrp="1" noChangeAspect="1"/>
          </p:cNvPicPr>
          <p:nvPr>
            <p:ph idx="1"/>
          </p:nvPr>
        </p:nvPicPr>
        <p:blipFill>
          <a:blip r:embed="rId2" cstate="print"/>
          <a:stretch>
            <a:fillRect/>
          </a:stretch>
        </p:blipFill>
        <p:spPr>
          <a:xfrm>
            <a:off x="2074016" y="2420938"/>
            <a:ext cx="5438881" cy="40338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advClick="0" advTm="9000">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000" b="1" i="1" dirty="0" smtClean="0"/>
              <a:t>zwiększona wydolność serca – regularny wysiłek fizyczny </a:t>
            </a:r>
            <a:r>
              <a:rPr lang="pl-PL" sz="2000" b="1" i="1" u="sng" dirty="0" smtClean="0"/>
              <a:t>wzmacnia SERCE i poprawia jego wydolność</a:t>
            </a:r>
            <a:r>
              <a:rPr lang="pl-PL" sz="2000" b="1" i="1" dirty="0" smtClean="0"/>
              <a:t>, ponieważ podczas ćwiczeń serce bije szybciej, aby zapewnić mięśniom więcej krwi. W rezultacie, kiedy nie ćwiczymy, serce bije wolniej, ale mimo to z każdym uderzeniem jest w stanie przepompować większą ilość krwi;</a:t>
            </a:r>
            <a:endParaRPr lang="pl-PL" sz="2000" b="1" i="1" dirty="0"/>
          </a:p>
        </p:txBody>
      </p:sp>
      <p:pic>
        <p:nvPicPr>
          <p:cNvPr id="4" name="Symbol zastępczy zawartości 3" descr="3.jpg"/>
          <p:cNvPicPr>
            <a:picLocks noGrp="1" noChangeAspect="1"/>
          </p:cNvPicPr>
          <p:nvPr>
            <p:ph idx="1"/>
          </p:nvPr>
        </p:nvPicPr>
        <p:blipFill>
          <a:blip r:embed="rId2" cstate="print"/>
          <a:stretch>
            <a:fillRect/>
          </a:stretch>
        </p:blipFill>
        <p:spPr>
          <a:xfrm>
            <a:off x="1461691" y="2205038"/>
            <a:ext cx="6374606" cy="4249737"/>
          </a:xfrm>
          <a:prstGeom prst="rect">
            <a:avLst/>
          </a:prstGeom>
          <a:ln>
            <a:noFill/>
          </a:ln>
          <a:effectLst>
            <a:softEdge rad="112500"/>
          </a:effectLst>
        </p:spPr>
      </p:pic>
    </p:spTree>
  </p:cSld>
  <p:clrMapOvr>
    <a:masterClrMapping/>
  </p:clrMapOvr>
  <p:transition spd="slow" advClick="0" advTm="9000">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000" b="1" dirty="0" smtClean="0"/>
              <a:t>sprawniejsze</a:t>
            </a:r>
            <a:r>
              <a:rPr lang="pl-PL" sz="2000" dirty="0" smtClean="0"/>
              <a:t> </a:t>
            </a:r>
            <a:r>
              <a:rPr lang="pl-PL" sz="2000" b="1" dirty="0" smtClean="0"/>
              <a:t>oddychanie</a:t>
            </a:r>
            <a:r>
              <a:rPr lang="pl-PL" sz="2000" dirty="0" smtClean="0"/>
              <a:t> – podczas ćwiczeń ciało potrzebuje większej dawki tlenu. </a:t>
            </a:r>
            <a:r>
              <a:rPr lang="pl-PL" sz="2000" b="1" dirty="0" smtClean="0"/>
              <a:t>PŁUCA</a:t>
            </a:r>
            <a:r>
              <a:rPr lang="pl-PL" sz="2000" dirty="0" smtClean="0"/>
              <a:t> pracują wtedy ciężej, aby sprostać dodatkowemu zapotrzebowaniu na tlen. W wyniku tego </a:t>
            </a:r>
            <a:r>
              <a:rPr lang="pl-PL" sz="2000" u="sng" dirty="0" smtClean="0"/>
              <a:t>oddychanie jest łatwiejsze w trakcie ćwiczeń i podczas odpoczynku</a:t>
            </a:r>
            <a:r>
              <a:rPr lang="pl-PL" sz="2000" dirty="0" smtClean="0"/>
              <a:t>.</a:t>
            </a:r>
            <a:endParaRPr lang="pl-PL" sz="2000" dirty="0"/>
          </a:p>
        </p:txBody>
      </p:sp>
      <p:pic>
        <p:nvPicPr>
          <p:cNvPr id="4" name="Symbol zastępczy zawartości 3" descr="5591230-happy-fitness-woman.jpg"/>
          <p:cNvPicPr>
            <a:picLocks noGrp="1" noChangeAspect="1"/>
          </p:cNvPicPr>
          <p:nvPr>
            <p:ph idx="1"/>
          </p:nvPr>
        </p:nvPicPr>
        <p:blipFill>
          <a:blip r:embed="rId2" cstate="print"/>
          <a:stretch>
            <a:fillRect/>
          </a:stretch>
        </p:blipFill>
        <p:spPr>
          <a:xfrm>
            <a:off x="1475656" y="2132856"/>
            <a:ext cx="6336704" cy="42297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advClick="0" advTm="9000">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1800" b="1" i="1" dirty="0" smtClean="0"/>
              <a:t>wzmocniony system naczyniowy – tlen i krew są rozprowadzane po całym ciele poprzez SYSTEM NACZYŃ KRWIONOŚNYCH. Podczas ćwiczeń natleniona krew oczyszcza naczynia ze złogów tłuszczowych. Aktywność fizyczna powoduje również zwiększenie liczby oraz rozmiarów naczyń krwionośnych, przez co podróż krwi staje się łatwiejsza i szybsza. Poprawia się ciśnienie i krążenie krwi;</a:t>
            </a:r>
            <a:endParaRPr lang="pl-PL" sz="1800" b="1" i="1" dirty="0"/>
          </a:p>
        </p:txBody>
      </p:sp>
      <p:pic>
        <p:nvPicPr>
          <p:cNvPr id="4" name="Symbol zastępczy zawartości 3" descr="bydgoszcz-fitness02.jpg"/>
          <p:cNvPicPr>
            <a:picLocks noGrp="1" noChangeAspect="1"/>
          </p:cNvPicPr>
          <p:nvPr>
            <p:ph idx="1"/>
          </p:nvPr>
        </p:nvPicPr>
        <p:blipFill>
          <a:blip r:embed="rId2" cstate="print"/>
          <a:stretch>
            <a:fillRect/>
          </a:stretch>
        </p:blipFill>
        <p:spPr>
          <a:xfrm>
            <a:off x="1397000" y="2054225"/>
            <a:ext cx="6350000" cy="42291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advClick="0" advTm="9000">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000" b="1" i="1" dirty="0" smtClean="0"/>
              <a:t>zwiększona siła i wytrzymałość mięśni – MIĘŚNIE są narzędziem naszego ciała, które wykorzystujemy do codziennych prac. Ich siła jest potrzebna do wykonywania niektórych czynności, natomiast wytrzymałość pozwala wykonywać daną pracę przez dłuższy okres czasu. </a:t>
            </a:r>
            <a:r>
              <a:rPr lang="pl-PL" sz="2000" b="1" i="1" u="sng" dirty="0" smtClean="0"/>
              <a:t>Ćwiczenia fizyczne utrzymują mięśnie w dobrej kondycji</a:t>
            </a:r>
            <a:r>
              <a:rPr lang="pl-PL" sz="2000" b="1" i="1" dirty="0" smtClean="0"/>
              <a:t>;</a:t>
            </a:r>
            <a:endParaRPr lang="pl-PL" sz="2000" b="1" i="1" dirty="0"/>
          </a:p>
        </p:txBody>
      </p:sp>
      <p:pic>
        <p:nvPicPr>
          <p:cNvPr id="4" name="Symbol zastępczy zawartości 3" descr="fitness.jpg"/>
          <p:cNvPicPr>
            <a:picLocks noGrp="1" noChangeAspect="1"/>
          </p:cNvPicPr>
          <p:nvPr>
            <p:ph idx="1"/>
          </p:nvPr>
        </p:nvPicPr>
        <p:blipFill>
          <a:blip r:embed="rId2" cstate="print"/>
          <a:stretch>
            <a:fillRect/>
          </a:stretch>
        </p:blipFill>
        <p:spPr>
          <a:xfrm>
            <a:off x="755576" y="2348880"/>
            <a:ext cx="7788866" cy="4248472"/>
          </a:xfrm>
        </p:spPr>
      </p:pic>
    </p:spTree>
  </p:cSld>
  <p:clrMapOvr>
    <a:masterClrMapping/>
  </p:clrMapOvr>
  <p:transition spd="slow" advClick="0" advTm="9000">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b="1" i="1" dirty="0" smtClean="0"/>
              <a:t>zwiększona gęstość kości – mięśnie są przyczepione do KOŚCI. Podczas wykonywania ćwiczeń ruszamy mięśniami, które masują kości. W rezultacie </a:t>
            </a:r>
            <a:r>
              <a:rPr lang="pl-PL" sz="2000" b="1" i="1" u="sng" dirty="0" smtClean="0"/>
              <a:t>wzrasta i wzmacnia się kościec, a kości pozostają gęste, niełamliwe i zdrowe</a:t>
            </a:r>
            <a:r>
              <a:rPr lang="pl-PL" sz="2000" b="1" i="1" dirty="0" smtClean="0"/>
              <a:t>;</a:t>
            </a:r>
            <a:endParaRPr lang="pl-PL" sz="2000" b="1" i="1" dirty="0"/>
          </a:p>
        </p:txBody>
      </p:sp>
      <p:pic>
        <p:nvPicPr>
          <p:cNvPr id="4" name="Symbol zastępczy zawartości 3" descr="f_fitness1.jpg"/>
          <p:cNvPicPr>
            <a:picLocks noGrp="1" noChangeAspect="1"/>
          </p:cNvPicPr>
          <p:nvPr>
            <p:ph idx="1"/>
          </p:nvPr>
        </p:nvPicPr>
        <p:blipFill>
          <a:blip r:embed="rId2" cstate="print"/>
          <a:stretch>
            <a:fillRect/>
          </a:stretch>
        </p:blipFill>
        <p:spPr>
          <a:xfrm>
            <a:off x="3037772" y="1882775"/>
            <a:ext cx="3068456" cy="4572000"/>
          </a:xfrm>
        </p:spPr>
      </p:pic>
    </p:spTree>
  </p:cSld>
  <p:clrMapOvr>
    <a:masterClrMapping/>
  </p:clrMapOvr>
  <p:transition spd="slow" advClick="0" advTm="9000">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b="1" dirty="0" smtClean="0"/>
              <a:t>większa</a:t>
            </a:r>
            <a:r>
              <a:rPr lang="pl-PL" sz="2000" dirty="0" smtClean="0"/>
              <a:t> </a:t>
            </a:r>
            <a:r>
              <a:rPr lang="pl-PL" sz="2000" b="1" dirty="0" smtClean="0"/>
              <a:t>elastyczność stawów</a:t>
            </a:r>
            <a:r>
              <a:rPr lang="pl-PL" sz="2000" dirty="0" smtClean="0"/>
              <a:t> – gimnastyka ma zbawienny wpływ na </a:t>
            </a:r>
            <a:r>
              <a:rPr lang="pl-PL" sz="2000" b="1" dirty="0" smtClean="0"/>
              <a:t>STAWY</a:t>
            </a:r>
            <a:r>
              <a:rPr lang="pl-PL" sz="2000" dirty="0" smtClean="0"/>
              <a:t>, ponieważ </a:t>
            </a:r>
            <a:r>
              <a:rPr lang="pl-PL" sz="2000" u="sng" dirty="0" smtClean="0"/>
              <a:t>zwiększają ich ruchliwość oraz zakres ruchów</a:t>
            </a:r>
            <a:r>
              <a:rPr lang="pl-PL" sz="2000" dirty="0" smtClean="0"/>
              <a:t>;</a:t>
            </a:r>
            <a:endParaRPr lang="pl-PL" sz="2000" dirty="0"/>
          </a:p>
        </p:txBody>
      </p:sp>
      <p:pic>
        <p:nvPicPr>
          <p:cNvPr id="4" name="Symbol zastępczy zawartości 3" descr="warsztaty_prifi_fitness.JPG"/>
          <p:cNvPicPr>
            <a:picLocks noGrp="1" noChangeAspect="1"/>
          </p:cNvPicPr>
          <p:nvPr>
            <p:ph idx="1"/>
          </p:nvPr>
        </p:nvPicPr>
        <p:blipFill>
          <a:blip r:embed="rId2" cstate="print"/>
          <a:stretch>
            <a:fillRect/>
          </a:stretch>
        </p:blipFill>
        <p:spPr>
          <a:xfrm>
            <a:off x="1524000" y="1882775"/>
            <a:ext cx="6096000" cy="4572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advClick="0" advTm="9000">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000" b="1" i="1" dirty="0" smtClean="0"/>
              <a:t>lepsze funkcjonowanie jelit – </a:t>
            </a:r>
            <a:r>
              <a:rPr lang="pl-PL" sz="2000" b="1" i="1" u="sng" dirty="0" smtClean="0"/>
              <a:t>ćwiczenia usprawniają ruchy jelit</a:t>
            </a:r>
            <a:r>
              <a:rPr lang="pl-PL" sz="2000" b="1" i="1" dirty="0" smtClean="0"/>
              <a:t>, czyli tzw. perystaltykę jelit. W trakcie gimnastyki zmienia się wewnętrzne ciśnienie organizmu wskutek większej ilości tlenu. Na JELITA przenoszą się ruchy okolicznych mięśni. Niektóre ćwiczenia powodują również wzmocnienie działań grawitacyjnych;</a:t>
            </a:r>
            <a:endParaRPr lang="pl-PL" sz="2000" b="1" i="1" dirty="0"/>
          </a:p>
        </p:txBody>
      </p:sp>
      <p:pic>
        <p:nvPicPr>
          <p:cNvPr id="4" name="Symbol zastępczy zawartości 3" descr="26585.jpg"/>
          <p:cNvPicPr>
            <a:picLocks noGrp="1" noChangeAspect="1"/>
          </p:cNvPicPr>
          <p:nvPr>
            <p:ph idx="1"/>
          </p:nvPr>
        </p:nvPicPr>
        <p:blipFill>
          <a:blip r:embed="rId2" cstate="print"/>
          <a:stretch>
            <a:fillRect/>
          </a:stretch>
        </p:blipFill>
        <p:spPr>
          <a:xfrm>
            <a:off x="1691680" y="2636912"/>
            <a:ext cx="5688632" cy="37829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advClick="0" advTm="9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400" i="1" dirty="0" smtClean="0"/>
              <a:t>Fitness ma również wymiar społeczny. Kluby fitness są miejscem spotkań towarzyskich, przyciągają osoby wpływowe, znane z życia publicznego, a szeroka i oryginalna oferta zachęca wymagających klientów do korzystania z nich.</a:t>
            </a:r>
            <a:endParaRPr lang="pl-PL" sz="2400" i="1" dirty="0"/>
          </a:p>
        </p:txBody>
      </p:sp>
      <p:pic>
        <p:nvPicPr>
          <p:cNvPr id="4" name="Symbol zastępczy zawartości 3" descr="fitness_kluby_bottom.jpg"/>
          <p:cNvPicPr>
            <a:picLocks noGrp="1" noChangeAspect="1"/>
          </p:cNvPicPr>
          <p:nvPr>
            <p:ph idx="1"/>
          </p:nvPr>
        </p:nvPicPr>
        <p:blipFill>
          <a:blip r:embed="rId2" cstate="print"/>
          <a:stretch>
            <a:fillRect/>
          </a:stretch>
        </p:blipFill>
        <p:spPr>
          <a:xfrm>
            <a:off x="2843808" y="2276872"/>
            <a:ext cx="3949030" cy="3629025"/>
          </a:xfrm>
          <a:prstGeom prst="rect">
            <a:avLst/>
          </a:prstGeom>
          <a:ln>
            <a:noFill/>
          </a:ln>
          <a:effectLst>
            <a:softEdge rad="112500"/>
          </a:effectLst>
        </p:spPr>
      </p:pic>
    </p:spTree>
  </p:cSld>
  <p:clrMapOvr>
    <a:masterClrMapping/>
  </p:clrMapOvr>
  <p:transition spd="slow" advClick="0" advTm="9000">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b="1" dirty="0" smtClean="0"/>
              <a:t>mniejsze ryzyko chorób</a:t>
            </a:r>
            <a:r>
              <a:rPr lang="pl-PL" sz="2000" dirty="0" smtClean="0"/>
              <a:t> - aerobik </a:t>
            </a:r>
            <a:r>
              <a:rPr lang="pl-PL" sz="2000" u="sng" dirty="0" smtClean="0"/>
              <a:t>zmniejsza ryzyko zapadnięcia na choroby</a:t>
            </a:r>
            <a:r>
              <a:rPr lang="pl-PL" sz="2000" dirty="0" smtClean="0"/>
              <a:t> przewlekłe, takie jak cukrzyca, nowotwory i choroby serca i inne</a:t>
            </a:r>
            <a:endParaRPr lang="pl-PL" sz="2000" dirty="0"/>
          </a:p>
        </p:txBody>
      </p:sp>
      <p:pic>
        <p:nvPicPr>
          <p:cNvPr id="4" name="Symbol zastępczy zawartości 3" descr="cwiczenia_dla_poczatkujacych.jpg"/>
          <p:cNvPicPr>
            <a:picLocks noGrp="1" noChangeAspect="1"/>
          </p:cNvPicPr>
          <p:nvPr>
            <p:ph idx="1"/>
          </p:nvPr>
        </p:nvPicPr>
        <p:blipFill>
          <a:blip r:embed="rId3" cstate="print"/>
          <a:stretch>
            <a:fillRect/>
          </a:stretch>
        </p:blipFill>
        <p:spPr>
          <a:xfrm>
            <a:off x="1043608" y="2420888"/>
            <a:ext cx="7344816" cy="31288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Honey - No One.mp3">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ransition spd="slow" advClick="0" advTm="9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200" b="1" dirty="0" smtClean="0"/>
              <a:t>wzmocnienie odporności</a:t>
            </a:r>
            <a:r>
              <a:rPr lang="pl-PL" sz="2200" dirty="0" smtClean="0"/>
              <a:t> – systematyczna aktywność ruchowa </a:t>
            </a:r>
            <a:r>
              <a:rPr lang="pl-PL" sz="2200" u="sng" dirty="0" smtClean="0"/>
              <a:t>wpływa pozytywnie na </a:t>
            </a:r>
            <a:r>
              <a:rPr lang="pl-PL" sz="2200" b="1" u="sng" dirty="0" smtClean="0"/>
              <a:t>SYSTEM IMMUNOLOGICZNY</a:t>
            </a:r>
            <a:r>
              <a:rPr lang="pl-PL" sz="2200" dirty="0" smtClean="0"/>
              <a:t> </a:t>
            </a:r>
            <a:r>
              <a:rPr lang="pl-PL" dirty="0" smtClean="0"/>
              <a:t>człowieka</a:t>
            </a:r>
            <a:endParaRPr lang="pl-PL" dirty="0"/>
          </a:p>
        </p:txBody>
      </p:sp>
      <p:pic>
        <p:nvPicPr>
          <p:cNvPr id="4" name="Symbol zastępczy zawartości 3" descr="cwiczenia-fitness-z-kroliczkiem-playboya_14304_cc225x150.jpg"/>
          <p:cNvPicPr>
            <a:picLocks noGrp="1" noChangeAspect="1"/>
          </p:cNvPicPr>
          <p:nvPr>
            <p:ph idx="1"/>
          </p:nvPr>
        </p:nvPicPr>
        <p:blipFill>
          <a:blip r:embed="rId2" cstate="print"/>
          <a:stretch>
            <a:fillRect/>
          </a:stretch>
        </p:blipFill>
        <p:spPr>
          <a:xfrm>
            <a:off x="1763688" y="2276871"/>
            <a:ext cx="5112568" cy="34083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advClick="0" advTm="9000">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b="1" dirty="0" smtClean="0"/>
              <a:t>równowaga dla</a:t>
            </a:r>
            <a:r>
              <a:rPr lang="pl-PL" sz="2000" dirty="0" smtClean="0"/>
              <a:t> </a:t>
            </a:r>
            <a:r>
              <a:rPr lang="pl-PL" sz="2000" b="1" dirty="0" smtClean="0"/>
              <a:t>psychiki </a:t>
            </a:r>
            <a:r>
              <a:rPr lang="pl-PL" sz="2000" dirty="0" smtClean="0"/>
              <a:t>– podczas ćwiczeń wydzielana jest </a:t>
            </a:r>
            <a:r>
              <a:rPr lang="pl-PL" sz="2000" b="1" dirty="0" smtClean="0"/>
              <a:t>endorfina</a:t>
            </a:r>
            <a:r>
              <a:rPr lang="pl-PL" sz="2000" dirty="0" smtClean="0"/>
              <a:t>, naturalny </a:t>
            </a:r>
            <a:r>
              <a:rPr lang="pl-PL" sz="2000" u="sng" dirty="0" smtClean="0"/>
              <a:t>hormon, który zmniejsza stres i daje poczucie zadowolenia</a:t>
            </a:r>
            <a:r>
              <a:rPr lang="pl-PL" sz="2000" dirty="0" smtClean="0"/>
              <a:t>. Utrzymuję się on w organizmie od kilku godzin do kilku dni;</a:t>
            </a:r>
            <a:endParaRPr lang="pl-PL" sz="2000" dirty="0"/>
          </a:p>
        </p:txBody>
      </p:sp>
      <p:pic>
        <p:nvPicPr>
          <p:cNvPr id="4" name="Symbol zastępczy zawartości 3" descr="mata_fitness.jpg"/>
          <p:cNvPicPr>
            <a:picLocks noGrp="1" noChangeAspect="1"/>
          </p:cNvPicPr>
          <p:nvPr>
            <p:ph idx="1"/>
          </p:nvPr>
        </p:nvPicPr>
        <p:blipFill>
          <a:blip r:embed="rId2" cstate="print"/>
          <a:stretch>
            <a:fillRect/>
          </a:stretch>
        </p:blipFill>
        <p:spPr>
          <a:xfrm>
            <a:off x="1979712" y="2276872"/>
            <a:ext cx="5328592" cy="40852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advClick="0" advTm="9000">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b="1" dirty="0" smtClean="0"/>
              <a:t>korzyści</a:t>
            </a:r>
            <a:r>
              <a:rPr lang="pl-PL" sz="2000" dirty="0" smtClean="0"/>
              <a:t> </a:t>
            </a:r>
            <a:r>
              <a:rPr lang="pl-PL" sz="2000" b="1" dirty="0" smtClean="0"/>
              <a:t>społeczne </a:t>
            </a:r>
            <a:r>
              <a:rPr lang="pl-PL" sz="2000" dirty="0" smtClean="0"/>
              <a:t>– </a:t>
            </a:r>
            <a:r>
              <a:rPr lang="pl-PL" sz="2000" u="sng" dirty="0" smtClean="0"/>
              <a:t>ćwiczenia pozwalają zdobyć </a:t>
            </a:r>
            <a:r>
              <a:rPr lang="pl-PL" sz="2000" b="1" u="sng" dirty="0" smtClean="0"/>
              <a:t>PEWNOŚĆ SIEBIE</a:t>
            </a:r>
            <a:r>
              <a:rPr lang="pl-PL" sz="2000" dirty="0" smtClean="0"/>
              <a:t>. Jesteśmy bardziej otwarci na kontakty z innym ludźmi. Można uprawiać sport w towarzystwie.</a:t>
            </a:r>
            <a:endParaRPr lang="pl-PL" sz="2000" dirty="0"/>
          </a:p>
        </p:txBody>
      </p:sp>
      <p:pic>
        <p:nvPicPr>
          <p:cNvPr id="4" name="Symbol zastępczy zawartości 3" descr="studio_480_1.jpg"/>
          <p:cNvPicPr>
            <a:picLocks noGrp="1" noChangeAspect="1"/>
          </p:cNvPicPr>
          <p:nvPr>
            <p:ph idx="1"/>
          </p:nvPr>
        </p:nvPicPr>
        <p:blipFill>
          <a:blip r:embed="rId2" cstate="print"/>
          <a:stretch>
            <a:fillRect/>
          </a:stretch>
        </p:blipFill>
        <p:spPr>
          <a:xfrm>
            <a:off x="1331640" y="1700807"/>
            <a:ext cx="6624736" cy="49759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advClick="0" advTm="9000">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6000" b="1" u="sng" dirty="0" err="1" smtClean="0"/>
              <a:t>Aqua</a:t>
            </a:r>
            <a:r>
              <a:rPr lang="pl-PL" sz="6000" b="1" u="sng" dirty="0" smtClean="0"/>
              <a:t> aerobik</a:t>
            </a:r>
            <a:endParaRPr lang="pl-PL" sz="6000" b="1" u="sng" dirty="0"/>
          </a:p>
        </p:txBody>
      </p:sp>
      <p:sp>
        <p:nvSpPr>
          <p:cNvPr id="3" name="Symbol zastępczy zawartości 2"/>
          <p:cNvSpPr>
            <a:spLocks noGrp="1"/>
          </p:cNvSpPr>
          <p:nvPr>
            <p:ph idx="1"/>
          </p:nvPr>
        </p:nvSpPr>
        <p:spPr/>
        <p:txBody>
          <a:bodyPr>
            <a:normAutofit fontScale="92500"/>
          </a:bodyPr>
          <a:lstStyle/>
          <a:p>
            <a:r>
              <a:rPr lang="pl-PL" dirty="0" err="1" smtClean="0"/>
              <a:t>Aqua</a:t>
            </a:r>
            <a:r>
              <a:rPr lang="pl-PL" dirty="0" smtClean="0"/>
              <a:t> aerobik, czyli zajęcia fitness w wodzie, nie jest już tylko formą rehabilitacji dla osób po urazach, którzy próbują ćwiczyć mimo fizycznych ograniczeń </a:t>
            </a:r>
            <a:r>
              <a:rPr lang="pl-PL" dirty="0" smtClean="0"/>
              <a:t>lecz również</a:t>
            </a:r>
            <a:r>
              <a:rPr lang="pl-PL" dirty="0" smtClean="0"/>
              <a:t> </a:t>
            </a:r>
            <a:r>
              <a:rPr lang="pl-PL" dirty="0" err="1" smtClean="0"/>
              <a:t>rodza</a:t>
            </a:r>
            <a:r>
              <a:rPr lang="pl-PL" dirty="0" smtClean="0"/>
              <a:t> - jem terapii </a:t>
            </a:r>
            <a:r>
              <a:rPr lang="pl-PL" dirty="0" smtClean="0"/>
              <a:t>dla cierpiących na chroniczne schorzenia takie jak artretyzm. Trening w basenie jest teraz w modzie, a szczególnie zajęcia grupowe. Łączy elementy </a:t>
            </a:r>
            <a:r>
              <a:rPr lang="pl-PL" dirty="0" err="1" smtClean="0"/>
              <a:t>pilates</a:t>
            </a:r>
            <a:r>
              <a:rPr lang="pl-PL" dirty="0" smtClean="0"/>
              <a:t>, kickboxingu i treningu siłowego. Angażuje wszystkie grupy mięsni i poprawia kondycję.</a:t>
            </a:r>
            <a:endParaRPr lang="pl-PL" dirty="0"/>
          </a:p>
        </p:txBody>
      </p:sp>
    </p:spTree>
  </p:cSld>
  <p:clrMapOvr>
    <a:masterClrMapping/>
  </p:clrMapOvr>
  <p:transition spd="slow" advClick="0" advTm="9000">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gimnastyka_w_wodzie_image.png"/>
          <p:cNvPicPr>
            <a:picLocks noGrp="1" noChangeAspect="1"/>
          </p:cNvPicPr>
          <p:nvPr>
            <p:ph idx="1"/>
          </p:nvPr>
        </p:nvPicPr>
        <p:blipFill>
          <a:blip r:embed="rId2" cstate="print"/>
          <a:stretch>
            <a:fillRect/>
          </a:stretch>
        </p:blipFill>
        <p:spPr>
          <a:xfrm>
            <a:off x="539552" y="260648"/>
            <a:ext cx="7416824" cy="62271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advClick="0" advTm="9000">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c3_a_moze_aqua_aerobic8230_.jpg"/>
          <p:cNvPicPr>
            <a:picLocks noGrp="1" noChangeAspect="1"/>
          </p:cNvPicPr>
          <p:nvPr>
            <p:ph idx="1"/>
          </p:nvPr>
        </p:nvPicPr>
        <p:blipFill>
          <a:blip r:embed="rId2" cstate="print"/>
          <a:stretch>
            <a:fillRect/>
          </a:stretch>
        </p:blipFill>
        <p:spPr>
          <a:xfrm>
            <a:off x="611560" y="764703"/>
            <a:ext cx="7992888" cy="5252469"/>
          </a:xfrm>
          <a:prstGeom prst="rect">
            <a:avLst/>
          </a:prstGeom>
          <a:ln>
            <a:noFill/>
          </a:ln>
          <a:effectLst>
            <a:outerShdw blurRad="190500" algn="tl" rotWithShape="0">
              <a:srgbClr val="000000">
                <a:alpha val="70000"/>
              </a:srgbClr>
            </a:outerShdw>
          </a:effectLst>
        </p:spPr>
      </p:pic>
    </p:spTree>
  </p:cSld>
  <p:clrMapOvr>
    <a:masterClrMapping/>
  </p:clrMapOvr>
  <p:transition spd="slow" advClick="0" advTm="9000">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iStock_000008542061XSmall.jpg"/>
          <p:cNvPicPr>
            <a:picLocks noGrp="1" noChangeAspect="1"/>
          </p:cNvPicPr>
          <p:nvPr>
            <p:ph idx="1"/>
          </p:nvPr>
        </p:nvPicPr>
        <p:blipFill>
          <a:blip r:embed="rId2" cstate="print"/>
          <a:stretch>
            <a:fillRect/>
          </a:stretch>
        </p:blipFill>
        <p:spPr>
          <a:xfrm>
            <a:off x="755576" y="764703"/>
            <a:ext cx="7704856" cy="51123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advClick="0" advTm="9000">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8619.jpg"/>
          <p:cNvPicPr>
            <a:picLocks noGrp="1" noChangeAspect="1"/>
          </p:cNvPicPr>
          <p:nvPr>
            <p:ph idx="1"/>
          </p:nvPr>
        </p:nvPicPr>
        <p:blipFill>
          <a:blip r:embed="rId2" cstate="print"/>
          <a:stretch>
            <a:fillRect/>
          </a:stretch>
        </p:blipFill>
        <p:spPr>
          <a:xfrm>
            <a:off x="1547664" y="1268760"/>
            <a:ext cx="5400600" cy="39522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advClick="0" advTm="9000">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Różne rodzaje ćwiczeń fitness</a:t>
            </a:r>
            <a:endParaRPr lang="pl-PL" dirty="0"/>
          </a:p>
        </p:txBody>
      </p:sp>
      <p:pic>
        <p:nvPicPr>
          <p:cNvPr id="4" name="Symbol zastępczy zawartości 3" descr="fit2.jpg"/>
          <p:cNvPicPr>
            <a:picLocks noGrp="1" noChangeAspect="1"/>
          </p:cNvPicPr>
          <p:nvPr>
            <p:ph idx="1"/>
          </p:nvPr>
        </p:nvPicPr>
        <p:blipFill>
          <a:blip r:embed="rId2" cstate="print"/>
          <a:stretch>
            <a:fillRect/>
          </a:stretch>
        </p:blipFill>
        <p:spPr>
          <a:xfrm>
            <a:off x="1907704" y="2276872"/>
            <a:ext cx="4176464" cy="41764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advClick="0" advTm="9000">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hlinkClick r:id="rId2"/>
              </a:rPr>
              <a:t>Na odchudzanie i Zdrowie</a:t>
            </a:r>
            <a:r>
              <a:rPr lang="pl-PL" b="1" dirty="0" smtClean="0"/>
              <a:t/>
            </a:r>
            <a:br>
              <a:rPr lang="pl-PL" b="1" dirty="0" smtClean="0"/>
            </a:br>
            <a:endParaRPr lang="pl-PL" dirty="0"/>
          </a:p>
        </p:txBody>
      </p:sp>
      <p:pic>
        <p:nvPicPr>
          <p:cNvPr id="4" name="Symbol zastępczy zawartości 3" descr="3.jpg"/>
          <p:cNvPicPr>
            <a:picLocks noGrp="1" noChangeAspect="1"/>
          </p:cNvPicPr>
          <p:nvPr>
            <p:ph idx="1"/>
          </p:nvPr>
        </p:nvPicPr>
        <p:blipFill>
          <a:blip r:embed="rId3" cstate="print"/>
          <a:stretch>
            <a:fillRect/>
          </a:stretch>
        </p:blipFill>
        <p:spPr>
          <a:xfrm>
            <a:off x="1115616" y="1700808"/>
            <a:ext cx="6477000" cy="431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advClick="0" advTm="9000">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67494"/>
            <a:ext cx="8229600" cy="2441426"/>
          </a:xfrm>
        </p:spPr>
        <p:txBody>
          <a:bodyPr>
            <a:noAutofit/>
          </a:bodyPr>
          <a:lstStyle/>
          <a:p>
            <a:r>
              <a:rPr lang="pl-PL" sz="2000" b="1" dirty="0" smtClean="0"/>
              <a:t>TBC (Total Body </a:t>
            </a:r>
            <a:r>
              <a:rPr lang="pl-PL" sz="2000" b="1" dirty="0" err="1" smtClean="0"/>
              <a:t>Condition</a:t>
            </a:r>
            <a:r>
              <a:rPr lang="pl-PL" sz="2000" b="1" dirty="0" smtClean="0"/>
              <a:t>) - kompleksowy zestaw ćwiczeń </a:t>
            </a:r>
            <a:r>
              <a:rPr lang="pl-PL" sz="2000" b="1" dirty="0" smtClean="0"/>
              <a:t>wzmacniających</a:t>
            </a:r>
            <a:r>
              <a:rPr lang="pl-PL" sz="2000" b="1" dirty="0" smtClean="0"/>
              <a:t>, obejmujących wszystkie najważniejsze grupy mięśniowe (góra i dół ciała). Po rozgrzewce wykonuje sie zestaw ćwiczeń z przyrządami (ciężarki) lub bez, a na zakończenie </a:t>
            </a:r>
            <a:r>
              <a:rPr lang="pl-PL" sz="2000" b="1" dirty="0" err="1" smtClean="0"/>
              <a:t>stretching</a:t>
            </a:r>
            <a:r>
              <a:rPr lang="pl-PL" sz="2000" b="1" dirty="0" smtClean="0"/>
              <a:t>. Dzięki TBC modelujemy całą sylwetkę.</a:t>
            </a:r>
            <a:endParaRPr lang="pl-PL" sz="2000" b="1" dirty="0"/>
          </a:p>
        </p:txBody>
      </p:sp>
      <p:pic>
        <p:nvPicPr>
          <p:cNvPr id="4" name="Symbol zastępczy zawartości 3" descr="wii-fit-class.jpg"/>
          <p:cNvPicPr>
            <a:picLocks noGrp="1" noChangeAspect="1"/>
          </p:cNvPicPr>
          <p:nvPr>
            <p:ph idx="1"/>
          </p:nvPr>
        </p:nvPicPr>
        <p:blipFill>
          <a:blip r:embed="rId2" cstate="print"/>
          <a:stretch>
            <a:fillRect/>
          </a:stretch>
        </p:blipFill>
        <p:spPr>
          <a:xfrm>
            <a:off x="3275856" y="2996952"/>
            <a:ext cx="5229944" cy="34788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advClick="0" advTm="9000">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67494"/>
            <a:ext cx="8229600" cy="2153394"/>
          </a:xfrm>
        </p:spPr>
        <p:txBody>
          <a:bodyPr>
            <a:noAutofit/>
          </a:bodyPr>
          <a:lstStyle/>
          <a:p>
            <a:r>
              <a:rPr lang="pl-PL" sz="2000" b="1" dirty="0" smtClean="0"/>
              <a:t>ABT</a:t>
            </a:r>
            <a:r>
              <a:rPr lang="pl-PL" sz="2000" dirty="0" smtClean="0"/>
              <a:t> - zajęcia na których praca </a:t>
            </a:r>
            <a:r>
              <a:rPr lang="pl-PL" sz="2000" dirty="0" smtClean="0"/>
              <a:t>skoncentrowana </a:t>
            </a:r>
            <a:r>
              <a:rPr lang="pl-PL" sz="2000" dirty="0" smtClean="0"/>
              <a:t>jest na dolnych partiach ciała: mięśnie ud, pośladków, brzucha. </a:t>
            </a:r>
            <a:r>
              <a:rPr lang="pl-PL" sz="2000" dirty="0" smtClean="0"/>
              <a:t>Zajęcia </a:t>
            </a:r>
            <a:r>
              <a:rPr lang="pl-PL" sz="2000" dirty="0" smtClean="0"/>
              <a:t>rozpoczynają sie ogólną rozgrzewką, która trwa około 15 minut. Następnie wykonujemy kilkadziesiąt powtórzeń na poszczególne dolne partie ciała. dzięki dużej liczbie powtórzeń możemy uzyskać bardziej kształtną sylwetkę.</a:t>
            </a:r>
            <a:endParaRPr lang="pl-PL" sz="2000" dirty="0"/>
          </a:p>
        </p:txBody>
      </p:sp>
      <p:pic>
        <p:nvPicPr>
          <p:cNvPr id="4" name="Symbol zastępczy zawartości 3" descr="holly-madison-fit-fly.jpg"/>
          <p:cNvPicPr>
            <a:picLocks noGrp="1" noChangeAspect="1"/>
          </p:cNvPicPr>
          <p:nvPr>
            <p:ph idx="1"/>
          </p:nvPr>
        </p:nvPicPr>
        <p:blipFill>
          <a:blip r:embed="rId2" cstate="print"/>
          <a:stretch>
            <a:fillRect/>
          </a:stretch>
        </p:blipFill>
        <p:spPr>
          <a:xfrm>
            <a:off x="1907704" y="2708919"/>
            <a:ext cx="5688632" cy="4063309"/>
          </a:xfrm>
        </p:spPr>
      </p:pic>
    </p:spTree>
  </p:cSld>
  <p:clrMapOvr>
    <a:masterClrMapping/>
  </p:clrMapOvr>
  <p:transition spd="slow" advClick="0" advTm="9000">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67494"/>
            <a:ext cx="8229600" cy="2297410"/>
          </a:xfrm>
        </p:spPr>
        <p:txBody>
          <a:bodyPr>
            <a:noAutofit/>
          </a:bodyPr>
          <a:lstStyle/>
          <a:p>
            <a:r>
              <a:rPr lang="pl-PL" sz="1800" b="1" dirty="0" err="1" smtClean="0"/>
              <a:t>FAT-BURNING</a:t>
            </a:r>
            <a:r>
              <a:rPr lang="pl-PL" sz="1800" dirty="0" smtClean="0"/>
              <a:t> - trening </a:t>
            </a:r>
            <a:r>
              <a:rPr lang="pl-PL" sz="1800" dirty="0" smtClean="0"/>
              <a:t>przyśpieszający </a:t>
            </a:r>
            <a:r>
              <a:rPr lang="pl-PL" sz="1800" dirty="0" smtClean="0"/>
              <a:t>spalanie tkanki tłuszczowej, oparty na wysiłku aerobowym. zajęcia interwałowe o </a:t>
            </a:r>
            <a:r>
              <a:rPr lang="pl-PL" sz="1800" dirty="0" smtClean="0"/>
              <a:t>ś</a:t>
            </a:r>
            <a:r>
              <a:rPr lang="pl-PL" sz="1800" dirty="0" smtClean="0"/>
              <a:t>redniej intensywności</a:t>
            </a:r>
            <a:r>
              <a:rPr lang="pl-PL" sz="1800" dirty="0" smtClean="0"/>
              <a:t>, </a:t>
            </a:r>
            <a:r>
              <a:rPr lang="pl-PL" sz="1800" dirty="0" smtClean="0"/>
              <a:t>polegające </a:t>
            </a:r>
            <a:r>
              <a:rPr lang="pl-PL" sz="1800" dirty="0" smtClean="0"/>
              <a:t>na </a:t>
            </a:r>
            <a:r>
              <a:rPr lang="pl-PL" sz="1800" dirty="0" smtClean="0"/>
              <a:t>połączeniu ćwiczeń wzmacnia - </a:t>
            </a:r>
            <a:r>
              <a:rPr lang="pl-PL" sz="1800" dirty="0" err="1" smtClean="0"/>
              <a:t>jących</a:t>
            </a:r>
            <a:r>
              <a:rPr lang="pl-PL" sz="1800" dirty="0" smtClean="0"/>
              <a:t> </a:t>
            </a:r>
            <a:r>
              <a:rPr lang="pl-PL" sz="1800" dirty="0" smtClean="0"/>
              <a:t>o charakterze </a:t>
            </a:r>
            <a:r>
              <a:rPr lang="pl-PL" sz="1800" dirty="0" smtClean="0"/>
              <a:t>wytrzymałościowym</a:t>
            </a:r>
            <a:r>
              <a:rPr lang="pl-PL" sz="1800" dirty="0" smtClean="0"/>
              <a:t>. W takt niezbyt szybkiej muzyki wykonuje sie proste ćwiczenia, tworzące nieskomplikowany układ choreograficzny. Tajemnicą sukcesu jest taki dobór ćwiczeń aby tętno utrzymywało sie 120-130 uderzeń na minutę, wtedy najłatwiej pozbyć sie tkanki tłuszczowej.</a:t>
            </a:r>
            <a:endParaRPr lang="pl-PL" sz="1800" dirty="0"/>
          </a:p>
        </p:txBody>
      </p:sp>
      <p:pic>
        <p:nvPicPr>
          <p:cNvPr id="4" name="Symbol zastępczy zawartości 3" descr="images.jpeg"/>
          <p:cNvPicPr>
            <a:picLocks noGrp="1" noChangeAspect="1"/>
          </p:cNvPicPr>
          <p:nvPr>
            <p:ph idx="1"/>
          </p:nvPr>
        </p:nvPicPr>
        <p:blipFill>
          <a:blip r:embed="rId2" cstate="print"/>
          <a:stretch>
            <a:fillRect/>
          </a:stretch>
        </p:blipFill>
        <p:spPr>
          <a:xfrm>
            <a:off x="3779912" y="2852936"/>
            <a:ext cx="4998988" cy="37444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advClick="0" advTm="9000">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b="1" dirty="0" smtClean="0"/>
              <a:t>GIMNASTYKA Z ELEMENTAMI YOGI</a:t>
            </a:r>
            <a:r>
              <a:rPr lang="pl-PL" sz="2000" dirty="0" smtClean="0"/>
              <a:t> - ćwiczenia </a:t>
            </a:r>
            <a:r>
              <a:rPr lang="pl-PL" sz="2000" dirty="0" smtClean="0"/>
              <a:t>przywracające </a:t>
            </a:r>
            <a:r>
              <a:rPr lang="pl-PL" sz="2000" dirty="0" smtClean="0"/>
              <a:t>równowagę i spokój w ciele, duszy i umyśle. Pozycje </a:t>
            </a:r>
            <a:r>
              <a:rPr lang="pl-PL" sz="2000" dirty="0" err="1" smtClean="0"/>
              <a:t>Yogi</a:t>
            </a:r>
            <a:r>
              <a:rPr lang="pl-PL" sz="2000" dirty="0" smtClean="0"/>
              <a:t> dotleniają organizm i oczyszczają </a:t>
            </a:r>
            <a:r>
              <a:rPr lang="pl-PL" sz="2000" dirty="0" smtClean="0"/>
              <a:t>kanały energetyczne</a:t>
            </a:r>
            <a:r>
              <a:rPr lang="pl-PL" sz="2000" dirty="0" smtClean="0"/>
              <a:t>.</a:t>
            </a:r>
            <a:endParaRPr lang="pl-PL" sz="2000" dirty="0"/>
          </a:p>
        </p:txBody>
      </p:sp>
      <p:pic>
        <p:nvPicPr>
          <p:cNvPr id="4" name="Symbol zastępczy zawartości 3" descr="fit.jpg"/>
          <p:cNvPicPr>
            <a:picLocks noGrp="1" noChangeAspect="1"/>
          </p:cNvPicPr>
          <p:nvPr>
            <p:ph idx="1"/>
          </p:nvPr>
        </p:nvPicPr>
        <p:blipFill>
          <a:blip r:embed="rId2" cstate="print"/>
          <a:stretch>
            <a:fillRect/>
          </a:stretch>
        </p:blipFill>
        <p:spPr>
          <a:xfrm>
            <a:off x="2483768" y="1844824"/>
            <a:ext cx="3036094" cy="4572000"/>
          </a:xfrm>
        </p:spPr>
      </p:pic>
    </p:spTree>
  </p:cSld>
  <p:clrMapOvr>
    <a:masterClrMapping/>
  </p:clrMapOvr>
  <p:transition spd="slow" advClick="0" advTm="9000">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200" b="1" dirty="0" smtClean="0"/>
              <a:t/>
            </a:r>
            <a:br>
              <a:rPr lang="pl-PL" sz="2200" b="1" dirty="0" smtClean="0"/>
            </a:br>
            <a:r>
              <a:rPr lang="pl-PL" sz="2200" b="1" dirty="0" smtClean="0"/>
              <a:t/>
            </a:r>
            <a:br>
              <a:rPr lang="pl-PL" sz="2200" b="1" dirty="0" smtClean="0"/>
            </a:br>
            <a:r>
              <a:rPr lang="pl-PL" sz="2200" b="1" dirty="0" smtClean="0"/>
              <a:t/>
            </a:r>
            <a:br>
              <a:rPr lang="pl-PL" sz="2200" b="1" dirty="0" smtClean="0"/>
            </a:br>
            <a:r>
              <a:rPr lang="pl-PL" sz="2200" b="1" dirty="0" smtClean="0"/>
              <a:t/>
            </a:r>
            <a:br>
              <a:rPr lang="pl-PL" sz="2200" b="1" dirty="0" smtClean="0"/>
            </a:br>
            <a:r>
              <a:rPr lang="pl-PL" sz="2200" b="1" dirty="0" smtClean="0"/>
              <a:t>GIMNASTYKA WYSZCZUPLAJĄCA-</a:t>
            </a:r>
            <a:r>
              <a:rPr lang="pl-PL" sz="2200" dirty="0" smtClean="0"/>
              <a:t> ćwiczenia gimnastyczne powodujące szybkie spalanie tkanki tłuszczowej, likwidujące bóle kręgosłupa i napięcie mięśniowe. Obejmuje dolne i górne partie ciała.</a:t>
            </a:r>
            <a:br>
              <a:rPr lang="pl-PL" sz="2200" dirty="0" smtClean="0"/>
            </a:br>
            <a:r>
              <a:rPr lang="pl-PL" dirty="0" smtClean="0"/>
              <a:t/>
            </a:r>
            <a:br>
              <a:rPr lang="pl-PL" dirty="0" smtClean="0"/>
            </a:br>
            <a:endParaRPr lang="pl-PL" dirty="0"/>
          </a:p>
        </p:txBody>
      </p:sp>
      <p:pic>
        <p:nvPicPr>
          <p:cNvPr id="4" name="Symbol zastępczy zawartości 3" descr="fitness-club-atletic.JPG"/>
          <p:cNvPicPr>
            <a:picLocks noGrp="1" noChangeAspect="1"/>
          </p:cNvPicPr>
          <p:nvPr>
            <p:ph idx="1"/>
          </p:nvPr>
        </p:nvPicPr>
        <p:blipFill>
          <a:blip r:embed="rId2" cstate="print"/>
          <a:stretch>
            <a:fillRect/>
          </a:stretch>
        </p:blipFill>
        <p:spPr>
          <a:xfrm>
            <a:off x="1719262" y="2301875"/>
            <a:ext cx="5705475" cy="3733800"/>
          </a:xfrm>
        </p:spPr>
      </p:pic>
    </p:spTree>
  </p:cSld>
  <p:clrMapOvr>
    <a:masterClrMapping/>
  </p:clrMapOvr>
  <p:transition spd="slow" advClick="0" advTm="9000">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b="1" dirty="0" smtClean="0"/>
              <a:t>GIMNASTYKA DLA MAMY Z MAŁYM DZIECKIEM - </a:t>
            </a:r>
            <a:r>
              <a:rPr lang="pl-PL" sz="2000" dirty="0" smtClean="0"/>
              <a:t>Zajęcia dla mam z dziećmi w wieku od 2 miesięcy do 5 lat. Gimnastyka obejmuje wszystkie partie ciała. Szczególnie brzuch, uda i pośladki.</a:t>
            </a:r>
            <a:endParaRPr lang="pl-PL" sz="2000" dirty="0"/>
          </a:p>
        </p:txBody>
      </p:sp>
      <p:pic>
        <p:nvPicPr>
          <p:cNvPr id="4" name="Symbol zastępczy zawartości 3" descr="16087.jpg"/>
          <p:cNvPicPr>
            <a:picLocks noGrp="1" noChangeAspect="1"/>
          </p:cNvPicPr>
          <p:nvPr>
            <p:ph idx="1"/>
          </p:nvPr>
        </p:nvPicPr>
        <p:blipFill>
          <a:blip r:embed="rId2" cstate="print"/>
          <a:stretch>
            <a:fillRect/>
          </a:stretch>
        </p:blipFill>
        <p:spPr>
          <a:xfrm>
            <a:off x="2267744" y="2348880"/>
            <a:ext cx="4148643" cy="28083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advClick="0" advTm="9000">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kopia dzidziusie  jpg..jpg"/>
          <p:cNvPicPr>
            <a:picLocks noGrp="1" noChangeAspect="1"/>
          </p:cNvPicPr>
          <p:nvPr>
            <p:ph idx="1"/>
          </p:nvPr>
        </p:nvPicPr>
        <p:blipFill>
          <a:blip r:embed="rId2" cstate="print"/>
          <a:stretch>
            <a:fillRect/>
          </a:stretch>
        </p:blipFill>
        <p:spPr>
          <a:xfrm>
            <a:off x="323528" y="332656"/>
            <a:ext cx="8435223" cy="590465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spd="slow" advClick="0" advTm="9000">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FMN_0731.jpg"/>
          <p:cNvPicPr>
            <a:picLocks noGrp="1" noChangeAspect="1"/>
          </p:cNvPicPr>
          <p:nvPr>
            <p:ph idx="1"/>
          </p:nvPr>
        </p:nvPicPr>
        <p:blipFill>
          <a:blip r:embed="rId2" cstate="print"/>
          <a:stretch>
            <a:fillRect/>
          </a:stretch>
        </p:blipFill>
        <p:spPr>
          <a:xfrm>
            <a:off x="1907704" y="332656"/>
            <a:ext cx="4032448" cy="60185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advClick="0" advTm="9000">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sz="8800" b="1" i="1" u="sng" dirty="0" smtClean="0"/>
              <a:t>PILATES</a:t>
            </a:r>
            <a:endParaRPr lang="pl-PL" sz="8800" b="1" i="1" u="sng" dirty="0"/>
          </a:p>
        </p:txBody>
      </p:sp>
      <p:sp>
        <p:nvSpPr>
          <p:cNvPr id="3" name="Symbol zastępczy zawartości 2"/>
          <p:cNvSpPr>
            <a:spLocks noGrp="1"/>
          </p:cNvSpPr>
          <p:nvPr>
            <p:ph idx="1"/>
          </p:nvPr>
        </p:nvSpPr>
        <p:spPr/>
        <p:txBody>
          <a:bodyPr>
            <a:normAutofit fontScale="77500" lnSpcReduction="20000"/>
          </a:bodyPr>
          <a:lstStyle/>
          <a:p>
            <a:r>
              <a:rPr lang="pl-PL" b="1" dirty="0" smtClean="0"/>
              <a:t>PILATES</a:t>
            </a:r>
            <a:r>
              <a:rPr lang="pl-PL" dirty="0" smtClean="0"/>
              <a:t> - połączenie ćwiczeń fizycznych z koncentracją umysłu i kontrolą oddechu. Obejmuje wszystkie </a:t>
            </a:r>
            <a:r>
              <a:rPr lang="pl-PL" dirty="0" smtClean="0"/>
              <a:t>części </a:t>
            </a:r>
            <a:r>
              <a:rPr lang="pl-PL" dirty="0" smtClean="0"/>
              <a:t>ciała: </a:t>
            </a:r>
          </a:p>
          <a:p>
            <a:r>
              <a:rPr lang="pl-PL" dirty="0" smtClean="0"/>
              <a:t>górne (ręce i ramiona) </a:t>
            </a:r>
          </a:p>
          <a:p>
            <a:r>
              <a:rPr lang="pl-PL" dirty="0" smtClean="0"/>
              <a:t>dolne (biodra, pośladki, nogi) </a:t>
            </a:r>
          </a:p>
          <a:p>
            <a:r>
              <a:rPr lang="pl-PL" dirty="0" smtClean="0"/>
              <a:t>brzuch i plecy </a:t>
            </a:r>
          </a:p>
          <a:p>
            <a:r>
              <a:rPr lang="pl-PL" dirty="0" smtClean="0"/>
              <a:t>Jest to program ćwiczeń pozwalający uzyskać nie tylko wspaniałą sylwetkę ale także </a:t>
            </a:r>
            <a:r>
              <a:rPr lang="pl-PL" dirty="0" smtClean="0"/>
              <a:t>równowagę </a:t>
            </a:r>
            <a:r>
              <a:rPr lang="pl-PL" dirty="0" smtClean="0"/>
              <a:t>psychiczną i </a:t>
            </a:r>
            <a:r>
              <a:rPr lang="pl-PL" dirty="0" smtClean="0"/>
              <a:t>uczuciową ( homeostaza), </a:t>
            </a:r>
            <a:r>
              <a:rPr lang="pl-PL" dirty="0" smtClean="0"/>
              <a:t>uspokaja i odświeża.</a:t>
            </a:r>
          </a:p>
          <a:p>
            <a:r>
              <a:rPr lang="pl-PL" dirty="0" smtClean="0"/>
              <a:t>Ćwiczenia mogą wykonywać osoby z nadwagą lub schorzeniami kolan, nie mogące uprawiać sportów obciążających stawy.</a:t>
            </a:r>
          </a:p>
          <a:p>
            <a:pPr>
              <a:buNone/>
            </a:pPr>
            <a:endParaRPr lang="pl-PL" dirty="0" smtClean="0"/>
          </a:p>
          <a:p>
            <a:endParaRPr lang="pl-PL" dirty="0"/>
          </a:p>
        </p:txBody>
      </p:sp>
    </p:spTree>
  </p:cSld>
  <p:clrMapOvr>
    <a:masterClrMapping/>
  </p:clrMapOvr>
  <p:transition spd="slow" advClick="0" advTm="9000">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pilates.jpg"/>
          <p:cNvPicPr>
            <a:picLocks noGrp="1" noChangeAspect="1"/>
          </p:cNvPicPr>
          <p:nvPr>
            <p:ph idx="1"/>
          </p:nvPr>
        </p:nvPicPr>
        <p:blipFill>
          <a:blip r:embed="rId2" cstate="print"/>
          <a:stretch>
            <a:fillRect/>
          </a:stretch>
        </p:blipFill>
        <p:spPr>
          <a:xfrm>
            <a:off x="539552" y="404664"/>
            <a:ext cx="8358718" cy="5544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advClick="0" advTm="900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7200" b="1" dirty="0" smtClean="0"/>
              <a:t>Dieta i Fitness</a:t>
            </a:r>
            <a:br>
              <a:rPr lang="pl-PL" sz="7200" b="1" dirty="0" smtClean="0"/>
            </a:br>
            <a:endParaRPr lang="pl-PL" sz="7200" dirty="0"/>
          </a:p>
        </p:txBody>
      </p:sp>
      <p:sp>
        <p:nvSpPr>
          <p:cNvPr id="3" name="Symbol zastępczy zawartości 2"/>
          <p:cNvSpPr>
            <a:spLocks noGrp="1"/>
          </p:cNvSpPr>
          <p:nvPr>
            <p:ph idx="1"/>
          </p:nvPr>
        </p:nvSpPr>
        <p:spPr/>
        <p:txBody>
          <a:bodyPr>
            <a:normAutofit lnSpcReduction="10000"/>
          </a:bodyPr>
          <a:lstStyle/>
          <a:p>
            <a:r>
              <a:rPr lang="pl-PL" b="1" i="1" dirty="0" smtClean="0">
                <a:solidFill>
                  <a:srgbClr val="FFFF00"/>
                </a:solidFill>
              </a:rPr>
              <a:t>Dieta i fitness – to dwa niezbędne składniki zdrowego i długiego życia. Niektórzy uważają, że te dwie „rzeczy” to jedna całość, jednak nie jest to prawdą. Można stosować całkowicie zdrową dietę i mieć przy tym „opłakany” program treningowy fitness. W innych przypadkach wyjątkowa sprawność fizyczna nie zawsze idzie w parze ze zdrową dietą. </a:t>
            </a:r>
            <a:endParaRPr lang="pl-PL" b="1" i="1" dirty="0">
              <a:solidFill>
                <a:srgbClr val="FFFF00"/>
              </a:solidFill>
            </a:endParaRPr>
          </a:p>
        </p:txBody>
      </p:sp>
    </p:spTree>
  </p:cSld>
  <p:clrMapOvr>
    <a:masterClrMapping/>
  </p:clrMapOvr>
  <p:transition spd="slow" advClick="0" advTm="9000">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c7a5a731b6.jpg"/>
          <p:cNvPicPr>
            <a:picLocks noGrp="1" noChangeAspect="1"/>
          </p:cNvPicPr>
          <p:nvPr>
            <p:ph idx="1"/>
          </p:nvPr>
        </p:nvPicPr>
        <p:blipFill>
          <a:blip r:embed="rId3" cstate="print"/>
          <a:stretch>
            <a:fillRect/>
          </a:stretch>
        </p:blipFill>
        <p:spPr>
          <a:xfrm>
            <a:off x="1475656" y="1124744"/>
            <a:ext cx="5904656" cy="4336232"/>
          </a:xfrm>
          <a:prstGeom prst="rect">
            <a:avLst/>
          </a:prstGeom>
          <a:ln>
            <a:noFill/>
          </a:ln>
          <a:effectLst>
            <a:outerShdw blurRad="190500" algn="tl" rotWithShape="0">
              <a:srgbClr val="000000">
                <a:alpha val="70000"/>
              </a:srgbClr>
            </a:outerShdw>
          </a:effectLst>
        </p:spPr>
      </p:pic>
      <p:pic>
        <p:nvPicPr>
          <p:cNvPr id="5" name="06. Matisse ft. Akon - Better Than Her.mp3">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ransition spd="slow" advClick="0" advTm="9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pilates11.jpg"/>
          <p:cNvPicPr>
            <a:picLocks noGrp="1" noChangeAspect="1"/>
          </p:cNvPicPr>
          <p:nvPr>
            <p:ph idx="1"/>
          </p:nvPr>
        </p:nvPicPr>
        <p:blipFill>
          <a:blip r:embed="rId2" cstate="print"/>
          <a:stretch>
            <a:fillRect/>
          </a:stretch>
        </p:blipFill>
        <p:spPr>
          <a:xfrm>
            <a:off x="1043608" y="620688"/>
            <a:ext cx="6912768" cy="5760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advClick="0" advTm="9000">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000" b="1" i="1" dirty="0" smtClean="0"/>
              <a:t>Bez względu na stopień sprawności fizycznej, kondycję zdrowotną czy ograniczenia czasowe, można dobrać program który pomoże uzyskać </a:t>
            </a:r>
            <a:r>
              <a:rPr lang="pl-PL" sz="2000" b="1" i="1" dirty="0" smtClean="0"/>
              <a:t>„szczupłe” (długi, </a:t>
            </a:r>
            <a:r>
              <a:rPr lang="pl-PL" sz="2000" b="1" i="1" dirty="0" err="1" smtClean="0"/>
              <a:t>sytematyczny</a:t>
            </a:r>
            <a:r>
              <a:rPr lang="pl-PL" sz="2000" b="1" i="1" dirty="0" smtClean="0"/>
              <a:t> i intensywny trening w zależności od predyspozycji ), </a:t>
            </a:r>
            <a:r>
              <a:rPr lang="pl-PL" sz="2000" b="1" i="1" dirty="0" smtClean="0"/>
              <a:t>silne, proporcjonalne ciało w ciągu </a:t>
            </a:r>
            <a:r>
              <a:rPr lang="pl-PL" sz="2000" b="1" i="1" dirty="0" smtClean="0"/>
              <a:t>kilku miesięcy.</a:t>
            </a:r>
            <a:endParaRPr lang="pl-PL" sz="2000" b="1" i="1" dirty="0"/>
          </a:p>
        </p:txBody>
      </p:sp>
      <p:pic>
        <p:nvPicPr>
          <p:cNvPr id="4" name="Symbol zastępczy zawartości 3" descr="new-york-pilates-studio.jpg"/>
          <p:cNvPicPr>
            <a:picLocks noGrp="1" noChangeAspect="1"/>
          </p:cNvPicPr>
          <p:nvPr>
            <p:ph idx="1"/>
          </p:nvPr>
        </p:nvPicPr>
        <p:blipFill>
          <a:blip r:embed="rId2" cstate="print"/>
          <a:stretch>
            <a:fillRect/>
          </a:stretch>
        </p:blipFill>
        <p:spPr>
          <a:xfrm>
            <a:off x="1475656" y="1988840"/>
            <a:ext cx="5688632" cy="45053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advClick="0" advTm="9000">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200" dirty="0" smtClean="0"/>
              <a:t>KLUBY FITNESS POTRAFIĄ ZDZIAŁAĆ CUDA   </a:t>
            </a:r>
            <a:r>
              <a:rPr lang="pl-PL" sz="3200" dirty="0" smtClean="0">
                <a:sym typeface="Wingdings" pitchFamily="2" charset="2"/>
              </a:rPr>
              <a:t> - jeśli TY będziesz systematycznie ćwiczyć…</a:t>
            </a:r>
            <a:endParaRPr lang="pl-PL" sz="3200" dirty="0"/>
          </a:p>
        </p:txBody>
      </p:sp>
      <p:pic>
        <p:nvPicPr>
          <p:cNvPr id="4" name="Symbol zastępczy zawartości 3" descr="pilate4s.jpg"/>
          <p:cNvPicPr>
            <a:picLocks noGrp="1" noChangeAspect="1"/>
          </p:cNvPicPr>
          <p:nvPr>
            <p:ph idx="1"/>
          </p:nvPr>
        </p:nvPicPr>
        <p:blipFill>
          <a:blip r:embed="rId2" cstate="print"/>
          <a:stretch>
            <a:fillRect/>
          </a:stretch>
        </p:blipFill>
        <p:spPr>
          <a:xfrm>
            <a:off x="1140855" y="1882775"/>
            <a:ext cx="6862289" cy="4572000"/>
          </a:xfrm>
        </p:spPr>
      </p:pic>
    </p:spTree>
  </p:cSld>
  <p:clrMapOvr>
    <a:masterClrMapping/>
  </p:clrMapOvr>
  <p:transition spd="slow" advClick="0" advTm="9000">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we_dwoje_1_11909.jpg"/>
          <p:cNvPicPr>
            <a:picLocks noGrp="1" noChangeAspect="1"/>
          </p:cNvPicPr>
          <p:nvPr>
            <p:ph idx="1"/>
          </p:nvPr>
        </p:nvPicPr>
        <p:blipFill>
          <a:blip r:embed="rId2" cstate="print"/>
          <a:stretch>
            <a:fillRect/>
          </a:stretch>
        </p:blipFill>
        <p:spPr>
          <a:xfrm>
            <a:off x="611560" y="620688"/>
            <a:ext cx="7739042" cy="5472608"/>
          </a:xfrm>
        </p:spPr>
      </p:pic>
    </p:spTree>
  </p:cSld>
  <p:clrMapOvr>
    <a:masterClrMapping/>
  </p:clrMapOvr>
  <p:transition spd="slow" advClick="0" advTm="9000">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457200" y="188640"/>
            <a:ext cx="8229600" cy="2520280"/>
          </a:xfrm>
        </p:spPr>
        <p:txBody>
          <a:bodyPr>
            <a:normAutofit fontScale="62500" lnSpcReduction="20000"/>
          </a:bodyPr>
          <a:lstStyle/>
          <a:p>
            <a:pPr>
              <a:buNone/>
            </a:pPr>
            <a:r>
              <a:rPr lang="pl-PL" sz="7200" b="1" i="1" dirty="0" smtClean="0">
                <a:solidFill>
                  <a:schemeClr val="accent4"/>
                </a:solidFill>
              </a:rPr>
              <a:t>  </a:t>
            </a:r>
            <a:r>
              <a:rPr lang="pl-PL" sz="4800" b="1" i="1" dirty="0" smtClean="0">
                <a:solidFill>
                  <a:srgbClr val="FFC000"/>
                </a:solidFill>
              </a:rPr>
              <a:t>KILKA </a:t>
            </a:r>
            <a:r>
              <a:rPr lang="pl-PL" sz="4800" b="1" i="1" dirty="0" smtClean="0">
                <a:solidFill>
                  <a:srgbClr val="FFC000"/>
                </a:solidFill>
              </a:rPr>
              <a:t>PRZYKŁADOWYCH ĆWICZEŃ</a:t>
            </a:r>
          </a:p>
          <a:p>
            <a:pPr>
              <a:buFontTx/>
              <a:buChar char="-"/>
            </a:pPr>
            <a:r>
              <a:rPr lang="pl-PL" sz="4800" b="1" i="1" dirty="0" smtClean="0">
                <a:solidFill>
                  <a:srgbClr val="FFC000"/>
                </a:solidFill>
              </a:rPr>
              <a:t>Spinanie brzucha</a:t>
            </a:r>
          </a:p>
          <a:p>
            <a:pPr>
              <a:buFontTx/>
              <a:buChar char="-"/>
            </a:pPr>
            <a:r>
              <a:rPr lang="pl-PL" sz="4800" b="1" i="1" dirty="0" smtClean="0">
                <a:solidFill>
                  <a:srgbClr val="FFC000"/>
                </a:solidFill>
              </a:rPr>
              <a:t>Wznos nóg z leżenia tyłem</a:t>
            </a:r>
          </a:p>
          <a:p>
            <a:pPr>
              <a:buFontTx/>
              <a:buChar char="-"/>
            </a:pPr>
            <a:r>
              <a:rPr lang="pl-PL" sz="4800" b="1" i="1" dirty="0" smtClean="0">
                <a:solidFill>
                  <a:srgbClr val="FFC000"/>
                </a:solidFill>
              </a:rPr>
              <a:t>Kombinacje ćwiczeń powyżej ze skrętem tułowia</a:t>
            </a:r>
            <a:endParaRPr lang="pl-PL" sz="4800" b="1" i="1" dirty="0">
              <a:solidFill>
                <a:srgbClr val="FFC000"/>
              </a:solidFill>
            </a:endParaRPr>
          </a:p>
        </p:txBody>
      </p:sp>
      <p:pic>
        <p:nvPicPr>
          <p:cNvPr id="3" name="Symbol zastępczy zawartości 5" descr="cwiczenia_na_macie.jpg"/>
          <p:cNvPicPr>
            <a:picLocks noChangeAspect="1"/>
          </p:cNvPicPr>
          <p:nvPr/>
        </p:nvPicPr>
        <p:blipFill>
          <a:blip r:embed="rId2" cstate="print"/>
          <a:stretch>
            <a:fillRect/>
          </a:stretch>
        </p:blipFill>
        <p:spPr>
          <a:xfrm>
            <a:off x="899593" y="2852936"/>
            <a:ext cx="6336704" cy="352839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slow" advClick="0" advTm="9000">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67494"/>
            <a:ext cx="8229600" cy="425202"/>
          </a:xfrm>
        </p:spPr>
        <p:txBody>
          <a:bodyPr>
            <a:normAutofit fontScale="90000"/>
          </a:bodyPr>
          <a:lstStyle/>
          <a:p>
            <a:pPr algn="just"/>
            <a:r>
              <a:rPr lang="pl-PL" sz="2800" dirty="0" smtClean="0"/>
              <a:t>ĆWICZENIA GŁÓWNE</a:t>
            </a:r>
            <a:endParaRPr lang="pl-PL" sz="2800" dirty="0"/>
          </a:p>
        </p:txBody>
      </p:sp>
      <p:pic>
        <p:nvPicPr>
          <p:cNvPr id="4" name="Symbol zastępczy zawartości 3" descr="powrot_jak_cwiczyc_po_porodzie.jpg"/>
          <p:cNvPicPr>
            <a:picLocks noGrp="1" noChangeAspect="1"/>
          </p:cNvPicPr>
          <p:nvPr>
            <p:ph idx="1"/>
          </p:nvPr>
        </p:nvPicPr>
        <p:blipFill>
          <a:blip r:embed="rId2" cstate="print"/>
          <a:stretch>
            <a:fillRect/>
          </a:stretch>
        </p:blipFill>
        <p:spPr>
          <a:xfrm>
            <a:off x="5004048" y="1412776"/>
            <a:ext cx="3456384" cy="2389225"/>
          </a:xfrm>
          <a:prstGeom prst="rect">
            <a:avLst/>
          </a:prstGeom>
          <a:ln w="88900" cap="sq" cmpd="thickThin">
            <a:solidFill>
              <a:srgbClr val="000000"/>
            </a:solidFill>
            <a:prstDash val="solid"/>
            <a:miter lim="800000"/>
          </a:ln>
          <a:effectLst>
            <a:innerShdw blurRad="76200">
              <a:srgbClr val="000000"/>
            </a:innerShdw>
          </a:effectLst>
        </p:spPr>
      </p:pic>
      <p:pic>
        <p:nvPicPr>
          <p:cNvPr id="5" name="Obraz 4" descr="spinanie brzucha2.jpg"/>
          <p:cNvPicPr>
            <a:picLocks noChangeAspect="1"/>
          </p:cNvPicPr>
          <p:nvPr/>
        </p:nvPicPr>
        <p:blipFill>
          <a:blip r:embed="rId3" cstate="print"/>
          <a:stretch>
            <a:fillRect/>
          </a:stretch>
        </p:blipFill>
        <p:spPr>
          <a:xfrm>
            <a:off x="5724128" y="4581128"/>
            <a:ext cx="2438400" cy="1828800"/>
          </a:xfrm>
          <a:prstGeom prst="rect">
            <a:avLst/>
          </a:prstGeom>
        </p:spPr>
      </p:pic>
      <p:sp>
        <p:nvSpPr>
          <p:cNvPr id="6" name="pole tekstowe 5"/>
          <p:cNvSpPr txBox="1"/>
          <p:nvPr/>
        </p:nvSpPr>
        <p:spPr>
          <a:xfrm>
            <a:off x="179512" y="1124744"/>
            <a:ext cx="4464496"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Wingdings" pitchFamily="2" charset="2"/>
              <a:buChar char="v"/>
            </a:pPr>
            <a:r>
              <a:rPr lang="pl-PL" u="sng" dirty="0" smtClean="0">
                <a:solidFill>
                  <a:srgbClr val="FFC000"/>
                </a:solidFill>
              </a:rPr>
              <a:t>Spinanie brzucha:</a:t>
            </a:r>
          </a:p>
          <a:p>
            <a:pPr>
              <a:buFont typeface="Wingdings" pitchFamily="2" charset="2"/>
              <a:buChar char="v"/>
            </a:pPr>
            <a:r>
              <a:rPr lang="pl-PL" dirty="0" smtClean="0"/>
              <a:t> z leżenia tyłem nieznaczny wznos T. ( ok. 10 – 15 </a:t>
            </a:r>
            <a:r>
              <a:rPr lang="pl-PL" dirty="0" err="1" smtClean="0"/>
              <a:t>cm</a:t>
            </a:r>
            <a:r>
              <a:rPr lang="pl-PL" dirty="0" smtClean="0"/>
              <a:t>. )</a:t>
            </a:r>
          </a:p>
          <a:p>
            <a:pPr>
              <a:buFont typeface="Wingdings" pitchFamily="2" charset="2"/>
              <a:buChar char="v"/>
            </a:pPr>
            <a:r>
              <a:rPr lang="pl-PL" dirty="0" smtClean="0"/>
              <a:t> </a:t>
            </a:r>
            <a:r>
              <a:rPr lang="pl-PL" dirty="0" smtClean="0"/>
              <a:t>ruch zaczynamy od przyciągnięcia brody do mostka ( faza wstępnego napinania </a:t>
            </a:r>
            <a:r>
              <a:rPr lang="pl-PL" dirty="0" err="1" smtClean="0"/>
              <a:t>mm</a:t>
            </a:r>
            <a:r>
              <a:rPr lang="pl-PL" dirty="0" smtClean="0"/>
              <a:t>. prostych brzucha )</a:t>
            </a:r>
          </a:p>
          <a:p>
            <a:pPr>
              <a:buFont typeface="Wingdings" pitchFamily="2" charset="2"/>
              <a:buChar char="v"/>
            </a:pPr>
            <a:r>
              <a:rPr lang="pl-PL" dirty="0" smtClean="0"/>
              <a:t> </a:t>
            </a:r>
            <a:r>
              <a:rPr lang="pl-PL" dirty="0" smtClean="0"/>
              <a:t>dalej lekki wznos T. z dociśnięciem odcinka </a:t>
            </a:r>
            <a:r>
              <a:rPr lang="pl-PL" dirty="0" err="1" smtClean="0"/>
              <a:t>lędźwio</a:t>
            </a:r>
            <a:r>
              <a:rPr lang="pl-PL" dirty="0" smtClean="0"/>
              <a:t>  -</a:t>
            </a:r>
            <a:r>
              <a:rPr lang="pl-PL" dirty="0" err="1" smtClean="0"/>
              <a:t>wego</a:t>
            </a:r>
            <a:r>
              <a:rPr lang="pl-PL" dirty="0" smtClean="0"/>
              <a:t> kręgosłupa w podłoże ( faza właściwego napięcia </a:t>
            </a:r>
            <a:r>
              <a:rPr lang="pl-PL" dirty="0" err="1" smtClean="0"/>
              <a:t>mm</a:t>
            </a:r>
            <a:r>
              <a:rPr lang="pl-PL" dirty="0" smtClean="0"/>
              <a:t>. prostych brzucha ) – wytrzymujemy ok. 2 sek.</a:t>
            </a:r>
          </a:p>
          <a:p>
            <a:pPr>
              <a:buFont typeface="Wingdings" pitchFamily="2" charset="2"/>
              <a:buChar char="v"/>
            </a:pPr>
            <a:r>
              <a:rPr lang="pl-PL" dirty="0" smtClean="0"/>
              <a:t> </a:t>
            </a:r>
            <a:r>
              <a:rPr lang="pl-PL" dirty="0" smtClean="0"/>
              <a:t>powtarzamy w seriach według swoich możliwości ( najlepiej z drugim ćwiczeniem na przemian )</a:t>
            </a:r>
            <a:endParaRPr lang="pl-PL" dirty="0"/>
          </a:p>
        </p:txBody>
      </p:sp>
    </p:spTree>
  </p:cSld>
  <p:clrMapOvr>
    <a:masterClrMapping/>
  </p:clrMapOvr>
  <p:transition spd="slow" advClick="0" advTm="9000">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title"/>
          </p:nvPr>
        </p:nvSpPr>
        <p:spPr>
          <a:xfrm>
            <a:off x="457200" y="267494"/>
            <a:ext cx="8229600" cy="3161506"/>
          </a:xfrm>
        </p:spPr>
        <p:txBody>
          <a:bodyPr>
            <a:normAutofit/>
          </a:bodyPr>
          <a:lstStyle/>
          <a:p>
            <a:r>
              <a:rPr lang="pl-PL" sz="2400" dirty="0" smtClean="0">
                <a:solidFill>
                  <a:srgbClr val="FF0000"/>
                </a:solidFill>
              </a:rPr>
              <a:t>	Wznos nóg z leżenia tyłem – jako uzupełnienie spinania brzucha ( wersja dla zaawansowanych – wznos NN. </a:t>
            </a:r>
            <a:r>
              <a:rPr lang="pl-PL" sz="2400" dirty="0" smtClean="0">
                <a:solidFill>
                  <a:srgbClr val="FF0000"/>
                </a:solidFill>
              </a:rPr>
              <a:t>z</a:t>
            </a:r>
            <a:r>
              <a:rPr lang="pl-PL" sz="2400" dirty="0" smtClean="0">
                <a:solidFill>
                  <a:srgbClr val="FF0000"/>
                </a:solidFill>
              </a:rPr>
              <a:t> siadu podpartego tyłem )</a:t>
            </a:r>
            <a:br>
              <a:rPr lang="pl-PL" sz="2400" dirty="0" smtClean="0">
                <a:solidFill>
                  <a:srgbClr val="FF0000"/>
                </a:solidFill>
              </a:rPr>
            </a:br>
            <a:r>
              <a:rPr lang="pl-PL" sz="2400" dirty="0" smtClean="0">
                <a:solidFill>
                  <a:srgbClr val="FF0000"/>
                </a:solidFill>
              </a:rPr>
              <a:t>- pamiętamy o dociskaniu odcinka lędźwiowego kręgosłupa do podłoża</a:t>
            </a:r>
            <a:br>
              <a:rPr lang="pl-PL" sz="2400" dirty="0" smtClean="0">
                <a:solidFill>
                  <a:srgbClr val="FF0000"/>
                </a:solidFill>
              </a:rPr>
            </a:br>
            <a:r>
              <a:rPr lang="pl-PL" sz="2400" dirty="0" smtClean="0">
                <a:solidFill>
                  <a:srgbClr val="FF0000"/>
                </a:solidFill>
              </a:rPr>
              <a:t>- ramiona w bok pomagają utrzymać równowagę</a:t>
            </a:r>
            <a:br>
              <a:rPr lang="pl-PL" sz="2400" dirty="0" smtClean="0">
                <a:solidFill>
                  <a:srgbClr val="FF0000"/>
                </a:solidFill>
              </a:rPr>
            </a:br>
            <a:r>
              <a:rPr lang="pl-PL" sz="2400" dirty="0" smtClean="0">
                <a:solidFill>
                  <a:srgbClr val="FF0000"/>
                </a:solidFill>
              </a:rPr>
              <a:t>- nogi ugięte aby nie przeciążać kręgosłupa</a:t>
            </a:r>
            <a:endParaRPr lang="pl-PL" sz="2400" dirty="0">
              <a:solidFill>
                <a:srgbClr val="FF0000"/>
              </a:solidFill>
            </a:endParaRPr>
          </a:p>
        </p:txBody>
      </p:sp>
      <p:pic>
        <p:nvPicPr>
          <p:cNvPr id="12" name="Symbol zastępczy zawartości 11" descr="images39.jpg"/>
          <p:cNvPicPr>
            <a:picLocks noGrp="1" noChangeAspect="1"/>
          </p:cNvPicPr>
          <p:nvPr>
            <p:ph sz="half" idx="1"/>
          </p:nvPr>
        </p:nvPicPr>
        <p:blipFill>
          <a:blip r:embed="rId2" cstate="print"/>
          <a:stretch>
            <a:fillRect/>
          </a:stretch>
        </p:blipFill>
        <p:spPr>
          <a:xfrm>
            <a:off x="395536" y="4221088"/>
            <a:ext cx="2466975" cy="1847850"/>
          </a:xfrm>
        </p:spPr>
      </p:pic>
      <p:pic>
        <p:nvPicPr>
          <p:cNvPr id="13" name="Symbol zastępczy zawartości 12" descr="wznos NN z leż.tyłem.jpg"/>
          <p:cNvPicPr>
            <a:picLocks noGrp="1" noChangeAspect="1"/>
          </p:cNvPicPr>
          <p:nvPr>
            <p:ph sz="half" idx="2"/>
          </p:nvPr>
        </p:nvPicPr>
        <p:blipFill>
          <a:blip r:embed="rId3" cstate="print"/>
          <a:stretch>
            <a:fillRect/>
          </a:stretch>
        </p:blipFill>
        <p:spPr>
          <a:xfrm>
            <a:off x="4572000" y="4221088"/>
            <a:ext cx="2286000" cy="1714500"/>
          </a:xfrm>
        </p:spPr>
      </p:pic>
    </p:spTree>
  </p:cSld>
  <p:clrMapOvr>
    <a:masterClrMapping/>
  </p:clrMapOvr>
  <p:transition spd="slow" advClick="0" advTm="9000">
    <p:dissolv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Wznosy tułowia ze skrętem</a:t>
            </a:r>
            <a:endParaRPr lang="pl-PL" dirty="0"/>
          </a:p>
        </p:txBody>
      </p:sp>
      <p:pic>
        <p:nvPicPr>
          <p:cNvPr id="5" name="Symbol zastępczy zawartości 4" descr="brzuszek ze skretem t.jpg"/>
          <p:cNvPicPr>
            <a:picLocks noGrp="1" noChangeAspect="1"/>
          </p:cNvPicPr>
          <p:nvPr>
            <p:ph sz="half" idx="1"/>
          </p:nvPr>
        </p:nvPicPr>
        <p:blipFill>
          <a:blip r:embed="rId2" cstate="print"/>
          <a:stretch>
            <a:fillRect/>
          </a:stretch>
        </p:blipFill>
        <p:spPr>
          <a:xfrm>
            <a:off x="1281112" y="3028156"/>
            <a:ext cx="2390775" cy="1914525"/>
          </a:xfrm>
        </p:spPr>
      </p:pic>
      <p:pic>
        <p:nvPicPr>
          <p:cNvPr id="6" name="Symbol zastępczy zawartości 5" descr="brzuszek1.jpg"/>
          <p:cNvPicPr>
            <a:picLocks noGrp="1" noChangeAspect="1"/>
          </p:cNvPicPr>
          <p:nvPr>
            <p:ph sz="half" idx="2"/>
          </p:nvPr>
        </p:nvPicPr>
        <p:blipFill>
          <a:blip r:embed="rId3" cstate="print"/>
          <a:stretch>
            <a:fillRect/>
          </a:stretch>
        </p:blipFill>
        <p:spPr>
          <a:xfrm>
            <a:off x="5467350" y="3347244"/>
            <a:ext cx="2400300" cy="1276350"/>
          </a:xfrm>
        </p:spPr>
      </p:pic>
    </p:spTree>
  </p:cSld>
  <p:clrMapOvr>
    <a:masterClrMapping/>
  </p:clrMapOvr>
  <p:transition spd="slow" advClick="0" advTm="9000">
    <p:dissolv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Partie mięśni</a:t>
            </a:r>
            <a:endParaRPr lang="pl-PL" dirty="0"/>
          </a:p>
        </p:txBody>
      </p:sp>
      <p:sp>
        <p:nvSpPr>
          <p:cNvPr id="3" name="Symbol zastępczy zawartości 2"/>
          <p:cNvSpPr>
            <a:spLocks noGrp="1"/>
          </p:cNvSpPr>
          <p:nvPr>
            <p:ph sz="half" idx="1"/>
          </p:nvPr>
        </p:nvSpPr>
        <p:spPr/>
        <p:txBody>
          <a:bodyPr>
            <a:normAutofit fontScale="92500" lnSpcReduction="10000"/>
          </a:bodyPr>
          <a:lstStyle/>
          <a:p>
            <a:r>
              <a:rPr lang="pl-PL" dirty="0" smtClean="0"/>
              <a:t>Spinanie brzucha – odcinek ( </a:t>
            </a:r>
            <a:r>
              <a:rPr lang="pl-PL" dirty="0" err="1" smtClean="0"/>
              <a:t>akton</a:t>
            </a:r>
            <a:r>
              <a:rPr lang="pl-PL" dirty="0" smtClean="0"/>
              <a:t> ) górny </a:t>
            </a:r>
            <a:r>
              <a:rPr lang="pl-PL" dirty="0" err="1" smtClean="0"/>
              <a:t>mm</a:t>
            </a:r>
            <a:r>
              <a:rPr lang="pl-PL" dirty="0" smtClean="0"/>
              <a:t>. prostych brzucha</a:t>
            </a:r>
          </a:p>
          <a:p>
            <a:r>
              <a:rPr lang="pl-PL" dirty="0" smtClean="0"/>
              <a:t>Wznos nóg z leżenia bądź siadu – odcinek dolny </a:t>
            </a:r>
            <a:r>
              <a:rPr lang="pl-PL" dirty="0" err="1" smtClean="0"/>
              <a:t>mm</a:t>
            </a:r>
            <a:r>
              <a:rPr lang="pl-PL" dirty="0" smtClean="0"/>
              <a:t>. prostych brzucha</a:t>
            </a:r>
          </a:p>
          <a:p>
            <a:r>
              <a:rPr lang="pl-PL" dirty="0" smtClean="0"/>
              <a:t>Wznosy tułowia z leżenia tyłem, ze skrętem tułowia – </a:t>
            </a:r>
            <a:r>
              <a:rPr lang="pl-PL" dirty="0" err="1" smtClean="0"/>
              <a:t>mm</a:t>
            </a:r>
            <a:r>
              <a:rPr lang="pl-PL" dirty="0" smtClean="0"/>
              <a:t>. skośne brzucha</a:t>
            </a:r>
            <a:endParaRPr lang="pl-PL" dirty="0"/>
          </a:p>
        </p:txBody>
      </p:sp>
      <p:pic>
        <p:nvPicPr>
          <p:cNvPr id="5" name="Symbol zastępczy zawartości 4" descr="partie ciała.jpg"/>
          <p:cNvPicPr>
            <a:picLocks noGrp="1" noChangeAspect="1"/>
          </p:cNvPicPr>
          <p:nvPr>
            <p:ph sz="half" idx="2"/>
          </p:nvPr>
        </p:nvPicPr>
        <p:blipFill>
          <a:blip r:embed="rId2" cstate="print"/>
          <a:stretch>
            <a:fillRect/>
          </a:stretch>
        </p:blipFill>
        <p:spPr>
          <a:xfrm>
            <a:off x="5796136" y="620688"/>
            <a:ext cx="2907407" cy="3156148"/>
          </a:xfrm>
        </p:spPr>
      </p:pic>
    </p:spTree>
  </p:cSld>
  <p:clrMapOvr>
    <a:masterClrMapping/>
  </p:clrMapOvr>
  <p:transition spd="slow" advClick="0" advTm="9000">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p:txBody>
          <a:bodyPr>
            <a:normAutofit fontScale="70000" lnSpcReduction="20000"/>
          </a:bodyPr>
          <a:lstStyle/>
          <a:p>
            <a:r>
              <a:rPr lang="pl-PL" sz="3200" b="1" i="1" dirty="0" smtClean="0">
                <a:solidFill>
                  <a:srgbClr val="FFFF00"/>
                </a:solidFill>
              </a:rPr>
              <a:t>Na pewno można zrzucić parę kilogramów stosując samą dietę. Jest to trudne, ale możliwe. Wiele osób aktywnych i sprawnych fizycznie posiada kilka zbędnych kilogramów nadwagi. Prawda jest taka: „w dużym stopniu jesteśmy tym, co jemy”.</a:t>
            </a:r>
            <a:br>
              <a:rPr lang="pl-PL" sz="3200" b="1" i="1" dirty="0" smtClean="0">
                <a:solidFill>
                  <a:srgbClr val="FFFF00"/>
                </a:solidFill>
              </a:rPr>
            </a:br>
            <a:r>
              <a:rPr lang="pl-PL" sz="3200" b="1" i="1" dirty="0" smtClean="0">
                <a:solidFill>
                  <a:srgbClr val="FFFF00"/>
                </a:solidFill>
              </a:rPr>
              <a:t>Jeżeli nasza dieta jest wysoko-tłuszczowa z niską zawartością „substancji odżywczych” (witaminy, minerały, błonnik), to nasz organizm nie będzie posiadał odpowiedniego „paliwa” potrzebnego do spalenia tłuszczu. Podobnie sprawa wygląda z „budowaniem” i „rozwijaniem” muskularnej sylwetki. Nie ma znaczenia jak dużo ciężarów będziemy podnosić na siłowni, jeżeli nie dostarczymy organizmowi składników potrzebnych do budowy MIĘŚNI.</a:t>
            </a:r>
            <a:endParaRPr lang="pl-PL" b="1" i="1" dirty="0">
              <a:solidFill>
                <a:srgbClr val="FFFF00"/>
              </a:solidFill>
            </a:endParaRPr>
          </a:p>
        </p:txBody>
      </p:sp>
    </p:spTree>
  </p:cSld>
  <p:clrMapOvr>
    <a:masterClrMapping/>
  </p:clrMapOvr>
  <p:transition spd="slow" advClick="0" advTm="9000">
    <p:dissolv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dirty="0" smtClean="0"/>
              <a:t>Połączenie powyższych ćwiczeń ( systematyczne ) powoduje taki skutek </a:t>
            </a:r>
            <a:endParaRPr lang="pl-PL" sz="2000" dirty="0"/>
          </a:p>
        </p:txBody>
      </p:sp>
      <p:pic>
        <p:nvPicPr>
          <p:cNvPr id="6" name="Symbol zastępczy zawartości 5" descr="brzuch5.jpg"/>
          <p:cNvPicPr>
            <a:picLocks noGrp="1" noChangeAspect="1"/>
          </p:cNvPicPr>
          <p:nvPr>
            <p:ph sz="half" idx="1"/>
          </p:nvPr>
        </p:nvPicPr>
        <p:blipFill>
          <a:blip r:embed="rId2" cstate="print"/>
          <a:stretch>
            <a:fillRect/>
          </a:stretch>
        </p:blipFill>
        <p:spPr>
          <a:xfrm>
            <a:off x="1243012" y="2492896"/>
            <a:ext cx="2466975" cy="2416448"/>
          </a:xfrm>
        </p:spPr>
      </p:pic>
      <p:pic>
        <p:nvPicPr>
          <p:cNvPr id="8" name="Symbol zastępczy zawartości 7" descr="brzuch6.jpg"/>
          <p:cNvPicPr>
            <a:picLocks noGrp="1" noChangeAspect="1"/>
          </p:cNvPicPr>
          <p:nvPr>
            <p:ph sz="half" idx="2"/>
          </p:nvPr>
        </p:nvPicPr>
        <p:blipFill>
          <a:blip r:embed="rId3" cstate="print"/>
          <a:stretch>
            <a:fillRect/>
          </a:stretch>
        </p:blipFill>
        <p:spPr>
          <a:xfrm>
            <a:off x="5795962" y="2675731"/>
            <a:ext cx="2808486" cy="3417565"/>
          </a:xfrm>
        </p:spPr>
      </p:pic>
      <p:sp>
        <p:nvSpPr>
          <p:cNvPr id="5" name="Strzałka w dół 4"/>
          <p:cNvSpPr/>
          <p:nvPr/>
        </p:nvSpPr>
        <p:spPr>
          <a:xfrm>
            <a:off x="2699792" y="134076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Błyskawica 6"/>
          <p:cNvSpPr/>
          <p:nvPr/>
        </p:nvSpPr>
        <p:spPr>
          <a:xfrm>
            <a:off x="4644008" y="1556792"/>
            <a:ext cx="914400" cy="91440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spd="slow" advClick="0" advTm="9000">
    <p:dissolv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03848" y="267494"/>
            <a:ext cx="2304256" cy="1399032"/>
          </a:xfrm>
        </p:spPr>
        <p:txBody>
          <a:bodyPr/>
          <a:lstStyle/>
          <a:p>
            <a:r>
              <a:rPr lang="pl-PL" dirty="0" smtClean="0"/>
              <a:t>Lub   </a:t>
            </a:r>
            <a:endParaRPr lang="pl-PL" dirty="0"/>
          </a:p>
        </p:txBody>
      </p:sp>
      <p:pic>
        <p:nvPicPr>
          <p:cNvPr id="6" name="Symbol zastępczy zawartości 5" descr="brzuch7.jpg"/>
          <p:cNvPicPr>
            <a:picLocks noGrp="1" noChangeAspect="1"/>
          </p:cNvPicPr>
          <p:nvPr>
            <p:ph sz="half" idx="1"/>
          </p:nvPr>
        </p:nvPicPr>
        <p:blipFill>
          <a:blip r:embed="rId2" cstate="print"/>
          <a:stretch>
            <a:fillRect/>
          </a:stretch>
        </p:blipFill>
        <p:spPr>
          <a:xfrm>
            <a:off x="899592" y="2636912"/>
            <a:ext cx="2967558" cy="2952328"/>
          </a:xfrm>
        </p:spPr>
      </p:pic>
      <p:pic>
        <p:nvPicPr>
          <p:cNvPr id="7" name="Symbol zastępczy zawartości 6" descr="brzuch8.jpg"/>
          <p:cNvPicPr>
            <a:picLocks noGrp="1" noChangeAspect="1"/>
          </p:cNvPicPr>
          <p:nvPr>
            <p:ph sz="half" idx="2"/>
          </p:nvPr>
        </p:nvPicPr>
        <p:blipFill>
          <a:blip r:embed="rId3" cstate="print"/>
          <a:stretch>
            <a:fillRect/>
          </a:stretch>
        </p:blipFill>
        <p:spPr>
          <a:xfrm>
            <a:off x="4139952" y="2708920"/>
            <a:ext cx="2790056" cy="2952328"/>
          </a:xfrm>
        </p:spPr>
      </p:pic>
      <p:sp>
        <p:nvSpPr>
          <p:cNvPr id="5" name="Objaśnienie ze strzałką w dół 4"/>
          <p:cNvSpPr/>
          <p:nvPr/>
        </p:nvSpPr>
        <p:spPr>
          <a:xfrm>
            <a:off x="3419872" y="1556792"/>
            <a:ext cx="914400"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spd="slow" advClick="0" advTm="9000">
    <p:dissolv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87622"/>
            <a:ext cx="9144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1" i="0" u="none" strike="noStrike" cap="none" normalizeH="0" baseline="0" dirty="0" smtClean="0" bmk="O_czym_nie_należy_zapominać">
                <a:ln>
                  <a:noFill/>
                </a:ln>
                <a:solidFill>
                  <a:srgbClr val="660033"/>
                </a:solidFill>
                <a:effectLst/>
                <a:latin typeface="Calibri" pitchFamily="34" charset="0"/>
                <a:ea typeface="Times New Roman" pitchFamily="18" charset="0"/>
                <a:cs typeface="Times New Roman" pitchFamily="18" charset="0"/>
                <a:hlinkClick r:id="rId2"/>
              </a:rPr>
              <a:t>O czym nie należy zapominać podczas ćwiczeń fitness</a:t>
            </a:r>
            <a:endParaRPr kumimoji="0" lang="pl-PL"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Rozpocznij i zakończ trening rozciąganiem mięśni</a:t>
            </a:r>
            <a:endParaRPr kumimoji="0" lang="pl-PL"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
            </a:r>
            <a:br>
              <a:rPr kumimoji="0" lang="pl-PL"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br>
            <a:r>
              <a:rPr kumimoji="0" lang="pl-PL" b="0" i="0" u="none" strike="noStrike" cap="none" normalizeH="0" baseline="0" dirty="0" err="1" smtClean="0">
                <a:ln>
                  <a:noFill/>
                </a:ln>
                <a:solidFill>
                  <a:srgbClr val="66FF66"/>
                </a:solidFill>
                <a:effectLst/>
                <a:latin typeface="Calibri" pitchFamily="34" charset="0"/>
                <a:ea typeface="Times New Roman" pitchFamily="18" charset="0"/>
                <a:cs typeface="Times New Roman" pitchFamily="18" charset="0"/>
              </a:rPr>
              <a:t>Stretching</a:t>
            </a:r>
            <a:r>
              <a:rPr kumimoji="0" lang="pl-PL"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 czyli trening rozciągający jest konieczny jeśli chcesz uniknąć przeciążenia lub nawet kontuzji swoich mięśni i stawów. Regularne rozciąganie mięśni i więzadeł jest ważne we wszystkich okresach życia, ponieważ jest jednym ze sposobów na utrzymanie elastycznego, zwinnego ciała. Dzięki tego typu ćwiczeniom poczujesz się również dużo lżej!</a:t>
            </a:r>
            <a:endParaRPr kumimoji="0" lang="pl-PL"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err="1" smtClean="0">
                <a:ln>
                  <a:noFill/>
                </a:ln>
                <a:solidFill>
                  <a:srgbClr val="66FF66"/>
                </a:solidFill>
                <a:effectLst/>
                <a:latin typeface="Calibri" pitchFamily="34" charset="0"/>
                <a:ea typeface="Times New Roman" pitchFamily="18" charset="0"/>
                <a:cs typeface="Times New Roman" pitchFamily="18" charset="0"/>
              </a:rPr>
              <a:t>Stretching</a:t>
            </a:r>
            <a:r>
              <a:rPr kumimoji="0" lang="pl-PL"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 – dlaczego pomaga?</a:t>
            </a:r>
            <a:endParaRPr kumimoji="0" lang="pl-PL"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err="1" smtClean="0">
                <a:ln>
                  <a:noFill/>
                </a:ln>
                <a:solidFill>
                  <a:srgbClr val="66FF66"/>
                </a:solidFill>
                <a:effectLst/>
                <a:latin typeface="Calibri" pitchFamily="34" charset="0"/>
                <a:ea typeface="Times New Roman" pitchFamily="18" charset="0"/>
                <a:cs typeface="Times New Roman" pitchFamily="18" charset="0"/>
              </a:rPr>
              <a:t>Stretching</a:t>
            </a:r>
            <a:r>
              <a:rPr kumimoji="0" lang="pl-PL"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 jest rodzajem ćwiczenia na poprawienie lub zachowanie elastyczności takich części ciała, jak: </a:t>
            </a:r>
            <a:br>
              <a:rPr kumimoji="0" lang="pl-PL"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br>
            <a:r>
              <a:rPr kumimoji="0" lang="pl-PL"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 mięśnie, </a:t>
            </a:r>
            <a:br>
              <a:rPr kumimoji="0" lang="pl-PL"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br>
            <a:r>
              <a:rPr kumimoji="0" lang="pl-PL"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 ścięgna, </a:t>
            </a:r>
            <a:br>
              <a:rPr kumimoji="0" lang="pl-PL"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br>
            <a:r>
              <a:rPr kumimoji="0" lang="pl-PL"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 membrany mięśniowe, </a:t>
            </a:r>
            <a:br>
              <a:rPr kumimoji="0" lang="pl-PL"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br>
            <a:r>
              <a:rPr kumimoji="0" lang="pl-PL"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 więzadła, </a:t>
            </a:r>
            <a:br>
              <a:rPr kumimoji="0" lang="pl-PL"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br>
            <a:r>
              <a:rPr kumimoji="0" lang="pl-PL"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 skóra.</a:t>
            </a:r>
            <a:endParaRPr kumimoji="0" lang="pl-PL"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err="1" smtClean="0">
                <a:ln>
                  <a:noFill/>
                </a:ln>
                <a:solidFill>
                  <a:srgbClr val="66FF66"/>
                </a:solidFill>
                <a:effectLst/>
                <a:latin typeface="Calibri" pitchFamily="34" charset="0"/>
                <a:ea typeface="Times New Roman" pitchFamily="18" charset="0"/>
                <a:cs typeface="Times New Roman" pitchFamily="18" charset="0"/>
              </a:rPr>
              <a:t>Stretching</a:t>
            </a:r>
            <a:r>
              <a:rPr kumimoji="0" lang="pl-PL"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 poprawia elastyczność stawów</a:t>
            </a:r>
            <a:endParaRPr kumimoji="0" lang="pl-PL"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Wraz z wiekiem więzadła stają się krótsze i mniej elastyczne, dlatego też elastyczność ogólnie spada. Jeżeli zauważamy, że mięśnie i więzadła zbyt szybko tracą elastyczność, w efekcie czego komfort poruszania się spada , koniecznie spróbujmy je rozciągać – to ważne w każdym okresie życia. Jest to jeden ze sprawdzonych sposobów na odzyskanie lub utrzymanie młodzieńczej zwinności.</a:t>
            </a:r>
            <a:endParaRPr kumimoji="0" lang="pl-PL"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9000">
    <p:dissolv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0" y="303081"/>
            <a:ext cx="9144000"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0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Zawsze się rozgrzewaj przed treningiem</a:t>
            </a:r>
            <a:endParaRPr kumimoji="0" lang="pl-PL"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6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Jeśli tego nie uczynisz, zrobisz więcej złego niż dobrego swoim mięśniom. Ćwiczenia rozciągające powinny mieć zarówno miejsce w trakcie ćwiczeń oraz kończyć każdy trening, tak by mięśnie się rozluźniły, a organizm pozbył się zmęczenia.</a:t>
            </a: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600" b="0" i="0" u="none" strike="noStrike" cap="none" normalizeH="0" baseline="0" dirty="0" err="1" smtClean="0">
                <a:ln>
                  <a:noFill/>
                </a:ln>
                <a:solidFill>
                  <a:srgbClr val="66FF66"/>
                </a:solidFill>
                <a:effectLst/>
                <a:latin typeface="Calibri" pitchFamily="34" charset="0"/>
                <a:ea typeface="Times New Roman" pitchFamily="18" charset="0"/>
                <a:cs typeface="Times New Roman" pitchFamily="18" charset="0"/>
              </a:rPr>
              <a:t>Stretching</a:t>
            </a:r>
            <a:r>
              <a:rPr kumimoji="0" lang="pl-PL" sz="16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 przynosi następujące pozytywne rezultaty:</a:t>
            </a: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6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 zapobiega i zmniejsza ryzyko kontuzji, szczególnie w obrębie miękkich tkanek, </a:t>
            </a:r>
            <a:br>
              <a:rPr kumimoji="0" lang="pl-PL" sz="16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br>
            <a:r>
              <a:rPr kumimoji="0" lang="pl-PL" sz="16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 zwiększa elastyczność, </a:t>
            </a:r>
            <a:br>
              <a:rPr kumimoji="0" lang="pl-PL" sz="16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br>
            <a:r>
              <a:rPr kumimoji="0" lang="pl-PL" sz="16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 stosowany po treningu, redukuje napięcie mięśni i daje poczucie relaksu, </a:t>
            </a:r>
            <a:br>
              <a:rPr kumimoji="0" lang="pl-PL" sz="16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br>
            <a:r>
              <a:rPr kumimoji="0" lang="pl-PL" sz="16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 przygotowuje ciało do większego wysiłku fizycznego, więc poprawia jakość treningu, </a:t>
            </a:r>
            <a:br>
              <a:rPr kumimoji="0" lang="pl-PL" sz="16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br>
            <a:r>
              <a:rPr kumimoji="0" lang="pl-PL" sz="16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 ulepsza krążenie krwi, </a:t>
            </a:r>
            <a:br>
              <a:rPr kumimoji="0" lang="pl-PL" sz="16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br>
            <a:r>
              <a:rPr kumimoji="0" lang="pl-PL" sz="16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 twoja koordynacja ruchów poprawi się, ponieważ skomplikowane ćwiczenia szybko staną się proste.</a:t>
            </a: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6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Dodatkowo poprawia metabolizm i daje uczucie lekkości.</a:t>
            </a: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6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W trakcie rozciągania w twoim ciele dzieje się więcej, niż myślisz. Eksperci wskazują na wzrost temperatury ciała w obrębie mięśni jako wynik rosnącej aktywności enzymatycznej oraz szybszego metabolizmu, a to sprawia, że mamy więcej energii w codziennym życiu. </a:t>
            </a:r>
            <a:br>
              <a:rPr kumimoji="0" lang="pl-PL" sz="16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br>
            <a:r>
              <a:rPr kumimoji="0" lang="pl-PL" sz="16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Krążenie krwi oraz wymiana oddechowa również się zwiększają, co korzystnie wpływa na usuwanie zbędnych i szkodliwych produktów reakcji chemicznych, które zachodzą w mięśniach. Z tych powodów </a:t>
            </a:r>
            <a:r>
              <a:rPr kumimoji="0" lang="pl-PL" sz="1600" b="0" i="0" u="none" strike="noStrike" cap="none" normalizeH="0" baseline="0" dirty="0" err="1" smtClean="0">
                <a:ln>
                  <a:noFill/>
                </a:ln>
                <a:solidFill>
                  <a:srgbClr val="66FF66"/>
                </a:solidFill>
                <a:effectLst/>
                <a:latin typeface="Calibri" pitchFamily="34" charset="0"/>
                <a:ea typeface="Times New Roman" pitchFamily="18" charset="0"/>
                <a:cs typeface="Times New Roman" pitchFamily="18" charset="0"/>
              </a:rPr>
              <a:t>stretching</a:t>
            </a:r>
            <a:r>
              <a:rPr kumimoji="0" lang="pl-PL" sz="16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 wyraźnie pomoże poczuć się lżej po mniej lub bardziej męczącym treningu.</a:t>
            </a: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6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Porady na co uważać przy rozciąganiu:</a:t>
            </a: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6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 prawidłowa postawa ciała jest istotna dla właściwych efektów rozciągania, </a:t>
            </a:r>
            <a:br>
              <a:rPr kumimoji="0" lang="pl-PL" sz="16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br>
            <a:r>
              <a:rPr kumimoji="0" lang="pl-PL" sz="16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 jeżeli masz problemy z kręgosłupem, wykonuj rozciąganie ostrożnie, </a:t>
            </a:r>
            <a:br>
              <a:rPr kumimoji="0" lang="pl-PL" sz="16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br>
            <a:r>
              <a:rPr kumimoji="0" lang="pl-PL" sz="16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 podczas rozciągania powinno się czuć tylko naprężenie mięśni i niewielkie napięcie bólowe, </a:t>
            </a:r>
            <a:br>
              <a:rPr kumimoji="0" lang="pl-PL" sz="16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br>
            <a:r>
              <a:rPr kumimoji="0" lang="pl-PL" sz="16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 nie wstrzymuj oddechu podczas rozciągania - wdech i wydech powinien następować w tempie ćwiczenia, </a:t>
            </a:r>
            <a:br>
              <a:rPr kumimoji="0" lang="pl-PL" sz="16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br>
            <a:r>
              <a:rPr kumimoji="0" lang="pl-PL" sz="16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 w trakcie rozciągania, skoncentruj się na mięśniach lub grupie mięśni, które rozciągasz.</a:t>
            </a: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9000">
    <p:dissolv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0" y="103501"/>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0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Unikaj rozciągania tylko wtedy, gdy:</a:t>
            </a:r>
            <a:endParaRPr kumimoji="0" lang="pl-PL"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 jesteś po wypadku, </a:t>
            </a:r>
            <a:br>
              <a:rPr kumimoji="0" lang="pl-PL" sz="20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br>
            <a:r>
              <a:rPr kumimoji="0" lang="pl-PL" sz="20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 cierpisz na ostre zapalenia, </a:t>
            </a:r>
            <a:br>
              <a:rPr kumimoji="0" lang="pl-PL" sz="20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br>
            <a:r>
              <a:rPr kumimoji="0" lang="pl-PL" sz="20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 masz poważne infekcje, </a:t>
            </a:r>
            <a:br>
              <a:rPr kumimoji="0" lang="pl-PL" sz="20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br>
            <a:r>
              <a:rPr kumimoji="0" lang="pl-PL" sz="20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 oraz zawsze, gdy nie jesteś dostatecznie rozgrzany!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Na czym polega </a:t>
            </a:r>
            <a:r>
              <a:rPr kumimoji="0" lang="pl-PL" sz="2000" b="0" i="0" u="none" strike="noStrike" cap="none" normalizeH="0" baseline="0" dirty="0" err="1" smtClean="0">
                <a:ln>
                  <a:noFill/>
                </a:ln>
                <a:solidFill>
                  <a:srgbClr val="66FF66"/>
                </a:solidFill>
                <a:effectLst/>
                <a:latin typeface="Calibri" pitchFamily="34" charset="0"/>
                <a:ea typeface="Times New Roman" pitchFamily="18" charset="0"/>
                <a:cs typeface="Times New Roman" pitchFamily="18" charset="0"/>
              </a:rPr>
              <a:t>stretching</a:t>
            </a:r>
            <a:r>
              <a:rPr kumimoji="0" lang="pl-PL" sz="20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	</a:t>
            </a:r>
            <a:r>
              <a:rPr kumimoji="0" lang="pl-PL" sz="2000" b="0" i="0" u="none" strike="noStrike" cap="none" normalizeH="0" baseline="0" dirty="0" err="1" smtClean="0">
                <a:ln>
                  <a:noFill/>
                </a:ln>
                <a:solidFill>
                  <a:srgbClr val="66FF66"/>
                </a:solidFill>
                <a:effectLst/>
                <a:latin typeface="Calibri" pitchFamily="34" charset="0"/>
                <a:ea typeface="Times New Roman" pitchFamily="18" charset="0"/>
                <a:cs typeface="Times New Roman" pitchFamily="18" charset="0"/>
              </a:rPr>
              <a:t>Stretching</a:t>
            </a:r>
            <a:r>
              <a:rPr kumimoji="0" lang="pl-PL" sz="20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 ustawia twoje ciało w określonej pozycji, która gwarantuje rozciągnięcie mięśni. Oto przykład idealnego ćwiczenia na rozluźnienie kręgosłupa: klęknij, a następnie usiądź na piętach, wyprostuj ręce do góry, po czym pochyl tułów do przodu i maksymalnie w dół – spróbuj dotknąć podłogi przy utrzymaniu prostych w łokciach rąk. Głowa powinna się przez cały czas znajdować pomiędzy wyciągniętymi rękami. Nie napinaj karku - podczas tego ćwiczenia postaraj się kompletnie zrelaksować. Nigdy nie przekraczaj progu bólu i staraj się utrzymać pozycję przez 30–60 sekund. 	Najbardziej istotną sprawą w rozciąganiu jest umiejętność słuchania własnego ciała!</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Możesz szybko uzyskać elastyczność ale i szybko ją stracić!</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rgbClr val="66FF66"/>
                </a:solidFill>
                <a:effectLst/>
                <a:latin typeface="Calibri" pitchFamily="34" charset="0"/>
                <a:ea typeface="Times New Roman" pitchFamily="18" charset="0"/>
                <a:cs typeface="Times New Roman" pitchFamily="18" charset="0"/>
              </a:rPr>
              <a:t>Aktywność fizyczna ma duży wpływ na naszą zwinność. Możesz oczekiwać poprawy elastyczności po około 3 do 6 tygodni regularnych treningów. Jednak po tym, jak już ją uzyskasz, możesz równie łatwo ją stracić, dlatego potrzebujesz regularnie pracować nad elastycznością, zarówno po to, by ją utrzymać jak i po to, by ją poprawić.</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9000">
    <p:dissolv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29600" cy="6050144"/>
          </a:xfrm>
        </p:spPr>
        <p:txBody>
          <a:bodyPr>
            <a:normAutofit/>
          </a:bodyPr>
          <a:lstStyle/>
          <a:p>
            <a:pPr algn="ctr">
              <a:buNone/>
            </a:pPr>
            <a:r>
              <a:rPr lang="pl-PL" sz="9600" b="1" i="1" dirty="0" smtClean="0">
                <a:solidFill>
                  <a:schemeClr val="accent2"/>
                </a:solidFill>
              </a:rPr>
              <a:t>KONIEC</a:t>
            </a:r>
          </a:p>
          <a:p>
            <a:pPr algn="ctr">
              <a:buNone/>
            </a:pPr>
            <a:r>
              <a:rPr lang="pl-PL" sz="9600" b="1" dirty="0" smtClean="0">
                <a:solidFill>
                  <a:schemeClr val="accent2"/>
                </a:solidFill>
                <a:sym typeface="Wingdings" pitchFamily="2" charset="2"/>
              </a:rPr>
              <a:t></a:t>
            </a:r>
            <a:endParaRPr lang="pl-PL" sz="9600" b="1" dirty="0">
              <a:solidFill>
                <a:schemeClr val="accent2"/>
              </a:solidFill>
            </a:endParaRPr>
          </a:p>
        </p:txBody>
      </p:sp>
      <p:pic>
        <p:nvPicPr>
          <p:cNvPr id="4" name="Obraz 3" descr="images18.jpg"/>
          <p:cNvPicPr>
            <a:picLocks noChangeAspect="1"/>
          </p:cNvPicPr>
          <p:nvPr/>
        </p:nvPicPr>
        <p:blipFill>
          <a:blip r:embed="rId2" cstate="print"/>
          <a:stretch>
            <a:fillRect/>
          </a:stretch>
        </p:blipFill>
        <p:spPr>
          <a:xfrm>
            <a:off x="1187624" y="3645024"/>
            <a:ext cx="2016224" cy="2016224"/>
          </a:xfrm>
          <a:prstGeom prst="rect">
            <a:avLst/>
          </a:prstGeom>
        </p:spPr>
      </p:pic>
      <p:pic>
        <p:nvPicPr>
          <p:cNvPr id="5" name="Obraz 4" descr="images14.jpg"/>
          <p:cNvPicPr>
            <a:picLocks noChangeAspect="1"/>
          </p:cNvPicPr>
          <p:nvPr/>
        </p:nvPicPr>
        <p:blipFill>
          <a:blip r:embed="rId3" cstate="print"/>
          <a:stretch>
            <a:fillRect/>
          </a:stretch>
        </p:blipFill>
        <p:spPr>
          <a:xfrm>
            <a:off x="5940152" y="3573016"/>
            <a:ext cx="1828800" cy="2286000"/>
          </a:xfrm>
          <a:prstGeom prst="rect">
            <a:avLst/>
          </a:prstGeom>
        </p:spPr>
      </p:pic>
    </p:spTree>
  </p:cSld>
  <p:clrMapOvr>
    <a:masterClrMapping/>
  </p:clrMapOvr>
  <p:transition spd="slow" advClick="0" advTm="9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85000" lnSpcReduction="20000"/>
          </a:bodyPr>
          <a:lstStyle/>
          <a:p>
            <a:r>
              <a:rPr lang="pl-PL" b="1" i="1" dirty="0" smtClean="0">
                <a:solidFill>
                  <a:srgbClr val="FFFF00"/>
                </a:solidFill>
              </a:rPr>
              <a:t>Jeśli chodzi o dietę i fitness, to najlepsze wyniki uzyskamy stosując te dwie „rzeczy” razem. Stosuj program treningowy fitness, aby spalić nadmiar kalorii i zdrową dietę w celu dostarczenia organizmowi składników odżywczych potrzebnych do prawidłowego funkcjonowania. Kilogram tłuszczu na ciele zajmuje o wiele więcej miejsca niż kilogram mięśni. Dlatego warto postarać się o to, aby nasz organizm składał się w większej ilości z mięśni. Sama dietą nie uzyskasz smukłej sylwetki, należy również stosować trening fizyczny (na przykład fitness).</a:t>
            </a:r>
            <a:endParaRPr lang="pl-PL" b="1" i="1" dirty="0">
              <a:solidFill>
                <a:srgbClr val="FFFF00"/>
              </a:solidFill>
            </a:endParaRPr>
          </a:p>
        </p:txBody>
      </p:sp>
    </p:spTree>
  </p:cSld>
  <p:clrMapOvr>
    <a:masterClrMapping/>
  </p:clrMapOvr>
  <p:transition spd="slow" advClick="0" advTm="900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dieta-fitness.jpg"/>
          <p:cNvPicPr>
            <a:picLocks noGrp="1" noChangeAspect="1"/>
          </p:cNvPicPr>
          <p:nvPr>
            <p:ph idx="1"/>
          </p:nvPr>
        </p:nvPicPr>
        <p:blipFill>
          <a:blip r:embed="rId2" cstate="print"/>
          <a:stretch>
            <a:fillRect/>
          </a:stretch>
        </p:blipFill>
        <p:spPr>
          <a:xfrm>
            <a:off x="899591" y="692696"/>
            <a:ext cx="7568319" cy="50405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advClick="0" advTm="9000">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ergetyczny">
  <a:themeElements>
    <a:clrScheme name="Energetyczny">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Energetyczn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Energetyczny">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376</TotalTime>
  <Words>2237</Words>
  <Application>Microsoft Office PowerPoint</Application>
  <PresentationFormat>Pokaz na ekranie (4:3)</PresentationFormat>
  <Paragraphs>109</Paragraphs>
  <Slides>75</Slides>
  <Notes>0</Notes>
  <HiddenSlides>0</HiddenSlides>
  <MMClips>4</MMClips>
  <ScaleCrop>false</ScaleCrop>
  <HeadingPairs>
    <vt:vector size="4" baseType="variant">
      <vt:variant>
        <vt:lpstr>Motyw</vt:lpstr>
      </vt:variant>
      <vt:variant>
        <vt:i4>1</vt:i4>
      </vt:variant>
      <vt:variant>
        <vt:lpstr>Tytuły slajdów</vt:lpstr>
      </vt:variant>
      <vt:variant>
        <vt:i4>75</vt:i4>
      </vt:variant>
    </vt:vector>
  </HeadingPairs>
  <TitlesOfParts>
    <vt:vector size="76" baseType="lpstr">
      <vt:lpstr>Energetyczny</vt:lpstr>
      <vt:lpstr>FITNESS DLA</vt:lpstr>
      <vt:lpstr>CZYM JEST FITNESS ?</vt:lpstr>
      <vt:lpstr>Slajd 3</vt:lpstr>
      <vt:lpstr>Fitness ma również wymiar społeczny. Kluby fitness są miejscem spotkań towarzyskich, przyciągają osoby wpływowe, znane z życia publicznego, a szeroka i oryginalna oferta zachęca wymagających klientów do korzystania z nich.</vt:lpstr>
      <vt:lpstr>Na odchudzanie i Zdrowie </vt:lpstr>
      <vt:lpstr>Dieta i Fitness </vt:lpstr>
      <vt:lpstr>Slajd 7</vt:lpstr>
      <vt:lpstr>Slajd 8</vt:lpstr>
      <vt:lpstr>Slajd 9</vt:lpstr>
      <vt:lpstr>Slajd 10</vt:lpstr>
      <vt:lpstr>     Nie poddawaj się nawet wtedy, gdy skala wagi nie zmienia swojego położenia. Swoje sukcesy mierz tym jak się czujesz, a nie ile kilogramów „spada” w ciągu tygodnia.   </vt:lpstr>
      <vt:lpstr>Slajd 12</vt:lpstr>
      <vt:lpstr>Slajd 13</vt:lpstr>
      <vt:lpstr>Slajd 14</vt:lpstr>
      <vt:lpstr>Slajd 15</vt:lpstr>
      <vt:lpstr>AKTYWNOŚĆ FIZYCZNA</vt:lpstr>
      <vt:lpstr>Slajd 17</vt:lpstr>
      <vt:lpstr>Rodzaje ćwiczeń fitness – siłowe, izometryczne i giętkości </vt:lpstr>
      <vt:lpstr>Slajd 19</vt:lpstr>
      <vt:lpstr>Rodzaje ćwiczeń fitness – aerobowe i anaerobowe </vt:lpstr>
      <vt:lpstr>Piłka do ćwiczeń fitness</vt:lpstr>
      <vt:lpstr>Slajd 22</vt:lpstr>
      <vt:lpstr>Slajd 23</vt:lpstr>
      <vt:lpstr>Slajd 24</vt:lpstr>
      <vt:lpstr>Slajd 25</vt:lpstr>
      <vt:lpstr>Slajd 26</vt:lpstr>
      <vt:lpstr> Elastyczna taśma do ćwiczeń </vt:lpstr>
      <vt:lpstr>wzmacniacz sprężynowy </vt:lpstr>
      <vt:lpstr>Slajd 29</vt:lpstr>
      <vt:lpstr>Slajd 30</vt:lpstr>
      <vt:lpstr>KORZYŚCI i EFEKTY ĆWICZEŃ FITNESS</vt:lpstr>
      <vt:lpstr>korzystny wpływ na sylwetkę – fitness to doskonały sposób na ładną i szczupłą SYLWETKĘ. Samo zastosowanie nawet najzdrowszej diety nie rozwiąże takich problemów jak brak jędrności skóry i cellulit. Dopiero w połączeniu z ruchem, odpowiednie odżywianie może przynieść efekty w postaci zwiększenia napięcia skóry i redukcji skórki pomarańczowej.</vt:lpstr>
      <vt:lpstr>zwiększona wydolność serca – regularny wysiłek fizyczny wzmacnia SERCE i poprawia jego wydolność, ponieważ podczas ćwiczeń serce bije szybciej, aby zapewnić mięśniom więcej krwi. W rezultacie, kiedy nie ćwiczymy, serce bije wolniej, ale mimo to z każdym uderzeniem jest w stanie przepompować większą ilość krwi;</vt:lpstr>
      <vt:lpstr>sprawniejsze oddychanie – podczas ćwiczeń ciało potrzebuje większej dawki tlenu. PŁUCA pracują wtedy ciężej, aby sprostać dodatkowemu zapotrzebowaniu na tlen. W wyniku tego oddychanie jest łatwiejsze w trakcie ćwiczeń i podczas odpoczynku.</vt:lpstr>
      <vt:lpstr>wzmocniony system naczyniowy – tlen i krew są rozprowadzane po całym ciele poprzez SYSTEM NACZYŃ KRWIONOŚNYCH. Podczas ćwiczeń natleniona krew oczyszcza naczynia ze złogów tłuszczowych. Aktywność fizyczna powoduje również zwiększenie liczby oraz rozmiarów naczyń krwionośnych, przez co podróż krwi staje się łatwiejsza i szybsza. Poprawia się ciśnienie i krążenie krwi;</vt:lpstr>
      <vt:lpstr>zwiększona siła i wytrzymałość mięśni – MIĘŚNIE są narzędziem naszego ciała, które wykorzystujemy do codziennych prac. Ich siła jest potrzebna do wykonywania niektórych czynności, natomiast wytrzymałość pozwala wykonywać daną pracę przez dłuższy okres czasu. Ćwiczenia fizyczne utrzymują mięśnie w dobrej kondycji;</vt:lpstr>
      <vt:lpstr>zwiększona gęstość kości – mięśnie są przyczepione do KOŚCI. Podczas wykonywania ćwiczeń ruszamy mięśniami, które masują kości. W rezultacie wzrasta i wzmacnia się kościec, a kości pozostają gęste, niełamliwe i zdrowe;</vt:lpstr>
      <vt:lpstr>większa elastyczność stawów – gimnastyka ma zbawienny wpływ na STAWY, ponieważ zwiększają ich ruchliwość oraz zakres ruchów;</vt:lpstr>
      <vt:lpstr>lepsze funkcjonowanie jelit – ćwiczenia usprawniają ruchy jelit, czyli tzw. perystaltykę jelit. W trakcie gimnastyki zmienia się wewnętrzne ciśnienie organizmu wskutek większej ilości tlenu. Na JELITA przenoszą się ruchy okolicznych mięśni. Niektóre ćwiczenia powodują również wzmocnienie działań grawitacyjnych;</vt:lpstr>
      <vt:lpstr>mniejsze ryzyko chorób - aerobik zmniejsza ryzyko zapadnięcia na choroby przewlekłe, takie jak cukrzyca, nowotwory i choroby serca i inne</vt:lpstr>
      <vt:lpstr>wzmocnienie odporności – systematyczna aktywność ruchowa wpływa pozytywnie na SYSTEM IMMUNOLOGICZNY człowieka</vt:lpstr>
      <vt:lpstr>równowaga dla psychiki – podczas ćwiczeń wydzielana jest endorfina, naturalny hormon, który zmniejsza stres i daje poczucie zadowolenia. Utrzymuję się on w organizmie od kilku godzin do kilku dni;</vt:lpstr>
      <vt:lpstr>korzyści społeczne – ćwiczenia pozwalają zdobyć PEWNOŚĆ SIEBIE. Jesteśmy bardziej otwarci na kontakty z innym ludźmi. Można uprawiać sport w towarzystwie.</vt:lpstr>
      <vt:lpstr>Aqua aerobik</vt:lpstr>
      <vt:lpstr>Slajd 45</vt:lpstr>
      <vt:lpstr>Slajd 46</vt:lpstr>
      <vt:lpstr>Slajd 47</vt:lpstr>
      <vt:lpstr>Slajd 48</vt:lpstr>
      <vt:lpstr>Różne rodzaje ćwiczeń fitness</vt:lpstr>
      <vt:lpstr>TBC (Total Body Condition) - kompleksowy zestaw ćwiczeń wzmacniających, obejmujących wszystkie najważniejsze grupy mięśniowe (góra i dół ciała). Po rozgrzewce wykonuje sie zestaw ćwiczeń z przyrządami (ciężarki) lub bez, a na zakończenie stretching. Dzięki TBC modelujemy całą sylwetkę.</vt:lpstr>
      <vt:lpstr>ABT - zajęcia na których praca skoncentrowana jest na dolnych partiach ciała: mięśnie ud, pośladków, brzucha. Zajęcia rozpoczynają sie ogólną rozgrzewką, która trwa około 15 minut. Następnie wykonujemy kilkadziesiąt powtórzeń na poszczególne dolne partie ciała. dzięki dużej liczbie powtórzeń możemy uzyskać bardziej kształtną sylwetkę.</vt:lpstr>
      <vt:lpstr>FAT-BURNING - trening przyśpieszający spalanie tkanki tłuszczowej, oparty na wysiłku aerobowym. zajęcia interwałowe o średniej intensywności, polegające na połączeniu ćwiczeń wzmacnia - jących o charakterze wytrzymałościowym. W takt niezbyt szybkiej muzyki wykonuje sie proste ćwiczenia, tworzące nieskomplikowany układ choreograficzny. Tajemnicą sukcesu jest taki dobór ćwiczeń aby tętno utrzymywało sie 120-130 uderzeń na minutę, wtedy najłatwiej pozbyć sie tkanki tłuszczowej.</vt:lpstr>
      <vt:lpstr>GIMNASTYKA Z ELEMENTAMI YOGI - ćwiczenia przywracające równowagę i spokój w ciele, duszy i umyśle. Pozycje Yogi dotleniają organizm i oczyszczają kanały energetyczne.</vt:lpstr>
      <vt:lpstr>    GIMNASTYKA WYSZCZUPLAJĄCA- ćwiczenia gimnastyczne powodujące szybkie spalanie tkanki tłuszczowej, likwidujące bóle kręgosłupa i napięcie mięśniowe. Obejmuje dolne i górne partie ciała.  </vt:lpstr>
      <vt:lpstr>GIMNASTYKA DLA MAMY Z MAŁYM DZIECKIEM - Zajęcia dla mam z dziećmi w wieku od 2 miesięcy do 5 lat. Gimnastyka obejmuje wszystkie partie ciała. Szczególnie brzuch, uda i pośladki.</vt:lpstr>
      <vt:lpstr>Slajd 56</vt:lpstr>
      <vt:lpstr>Slajd 57</vt:lpstr>
      <vt:lpstr>PILATES</vt:lpstr>
      <vt:lpstr>Slajd 59</vt:lpstr>
      <vt:lpstr>Slajd 60</vt:lpstr>
      <vt:lpstr>Slajd 61</vt:lpstr>
      <vt:lpstr>Bez względu na stopień sprawności fizycznej, kondycję zdrowotną czy ograniczenia czasowe, można dobrać program który pomoże uzyskać „szczupłe” (długi, sytematyczny i intensywny trening w zależności od predyspozycji ), silne, proporcjonalne ciało w ciągu kilku miesięcy.</vt:lpstr>
      <vt:lpstr>KLUBY FITNESS POTRAFIĄ ZDZIAŁAĆ CUDA    - jeśli TY będziesz systematycznie ćwiczyć…</vt:lpstr>
      <vt:lpstr>Slajd 64</vt:lpstr>
      <vt:lpstr>Slajd 65</vt:lpstr>
      <vt:lpstr>ĆWICZENIA GŁÓWNE</vt:lpstr>
      <vt:lpstr> Wznos nóg z leżenia tyłem – jako uzupełnienie spinania brzucha ( wersja dla zaawansowanych – wznos NN. z siadu podpartego tyłem ) - pamiętamy o dociskaniu odcinka lędźwiowego kręgosłupa do podłoża - ramiona w bok pomagają utrzymać równowagę - nogi ugięte aby nie przeciążać kręgosłupa</vt:lpstr>
      <vt:lpstr>Wznosy tułowia ze skrętem</vt:lpstr>
      <vt:lpstr>Partie mięśni</vt:lpstr>
      <vt:lpstr>Połączenie powyższych ćwiczeń ( systematyczne ) powoduje taki skutek </vt:lpstr>
      <vt:lpstr>Lub   </vt:lpstr>
      <vt:lpstr>Slajd 72</vt:lpstr>
      <vt:lpstr>Slajd 73</vt:lpstr>
      <vt:lpstr>Slajd 74</vt:lpstr>
      <vt:lpstr>Slajd 75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35</cp:revision>
  <dcterms:created xsi:type="dcterms:W3CDTF">2011-05-12T08:37:36Z</dcterms:created>
  <dcterms:modified xsi:type="dcterms:W3CDTF">2011-05-14T14:02:41Z</dcterms:modified>
</cp:coreProperties>
</file>