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2" r:id="rId11"/>
    <p:sldId id="263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2EE1-05F8-4405-9BCC-D35907A2D281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9DEE2F5-7FC2-436E-A51B-E978C111DA9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2EE1-05F8-4405-9BCC-D35907A2D281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E2F5-7FC2-436E-A51B-E978C111DA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2EE1-05F8-4405-9BCC-D35907A2D281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E2F5-7FC2-436E-A51B-E978C111DA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2EE1-05F8-4405-9BCC-D35907A2D281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E2F5-7FC2-436E-A51B-E978C111DA9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2EE1-05F8-4405-9BCC-D35907A2D281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9DEE2F5-7FC2-436E-A51B-E978C111DA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2EE1-05F8-4405-9BCC-D35907A2D281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E2F5-7FC2-436E-A51B-E978C111DA9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2EE1-05F8-4405-9BCC-D35907A2D281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E2F5-7FC2-436E-A51B-E978C111DA9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2EE1-05F8-4405-9BCC-D35907A2D281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E2F5-7FC2-436E-A51B-E978C111DA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2EE1-05F8-4405-9BCC-D35907A2D281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E2F5-7FC2-436E-A51B-E978C111DA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2EE1-05F8-4405-9BCC-D35907A2D281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E2F5-7FC2-436E-A51B-E978C111DA9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2EE1-05F8-4405-9BCC-D35907A2D281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9DEE2F5-7FC2-436E-A51B-E978C111DA9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7C2EE1-05F8-4405-9BCC-D35907A2D281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9DEE2F5-7FC2-436E-A51B-E978C111DA9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03848" y="4941168"/>
            <a:ext cx="5360640" cy="550912"/>
          </a:xfrm>
        </p:spPr>
        <p:txBody>
          <a:bodyPr>
            <a:normAutofit/>
          </a:bodyPr>
          <a:lstStyle/>
          <a:p>
            <a:pPr algn="r"/>
            <a:r>
              <a:rPr lang="pl-PL" sz="2400" dirty="0" smtClean="0">
                <a:solidFill>
                  <a:schemeClr val="tx1"/>
                </a:solidFill>
              </a:rPr>
              <a:t>Opracowała: Agata </a:t>
            </a:r>
            <a:r>
              <a:rPr lang="pl-PL" sz="2400" dirty="0" err="1" smtClean="0">
                <a:solidFill>
                  <a:schemeClr val="tx1"/>
                </a:solidFill>
              </a:rPr>
              <a:t>Dachowska</a:t>
            </a: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484785"/>
            <a:ext cx="7772400" cy="1728191"/>
          </a:xfrm>
        </p:spPr>
        <p:txBody>
          <a:bodyPr>
            <a:noAutofit/>
          </a:bodyPr>
          <a:lstStyle/>
          <a:p>
            <a:r>
              <a:rPr lang="pl-PL" sz="6000" dirty="0" smtClean="0"/>
              <a:t>Nowe oblicze </a:t>
            </a:r>
            <a:br>
              <a:rPr lang="pl-PL" sz="6000" dirty="0" smtClean="0"/>
            </a:br>
            <a:r>
              <a:rPr lang="pl-PL" sz="6000" dirty="0" smtClean="0"/>
              <a:t>architektury w 1 </a:t>
            </a:r>
            <a:r>
              <a:rPr lang="pl-PL" sz="6000" dirty="0" err="1" smtClean="0"/>
              <a:t>poł</a:t>
            </a:r>
            <a:r>
              <a:rPr lang="pl-PL" sz="6000" smtClean="0"/>
              <a:t>. XX </a:t>
            </a:r>
            <a:r>
              <a:rPr lang="pl-PL" sz="6000" dirty="0" smtClean="0"/>
              <a:t>wieku</a:t>
            </a:r>
            <a:endParaRPr lang="pl-PL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Na zdjęciu legendarne meble projektu Marcela </a:t>
            </a:r>
            <a:r>
              <a:rPr lang="pl-PL" dirty="0" err="1" smtClean="0"/>
              <a:t>Breuera</a:t>
            </a:r>
            <a:r>
              <a:rPr lang="pl-PL" dirty="0" smtClean="0"/>
              <a:t> i Ludwiga </a:t>
            </a:r>
            <a:r>
              <a:rPr lang="pl-PL" dirty="0" err="1" smtClean="0"/>
              <a:t>Mies</a:t>
            </a:r>
            <a:r>
              <a:rPr lang="pl-PL" dirty="0" smtClean="0"/>
              <a:t> van der </a:t>
            </a:r>
            <a:r>
              <a:rPr lang="pl-PL" dirty="0" err="1" smtClean="0"/>
              <a:t>Rohe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Symbol zastępczy zawartości 3" descr="15972086_3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6667500" cy="3752850"/>
          </a:xfrm>
        </p:spPr>
      </p:pic>
      <p:sp>
        <p:nvSpPr>
          <p:cNvPr id="5" name="pole tekstowe 4"/>
          <p:cNvSpPr txBox="1"/>
          <p:nvPr/>
        </p:nvSpPr>
        <p:spPr>
          <a:xfrm>
            <a:off x="1979712" y="558924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https://www.dw.com/pl/bauhaus-10-fakt%C3%B3w-kt%C3%B3re-trzeba-zna%C4%87/g-41384235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796950"/>
          </a:xfrm>
        </p:spPr>
        <p:txBody>
          <a:bodyPr/>
          <a:lstStyle/>
          <a:p>
            <a:pPr algn="ctr"/>
            <a:r>
              <a:rPr lang="pl-PL" dirty="0" smtClean="0"/>
              <a:t>Białe miasto w Tel Awiwie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914400" y="980728"/>
            <a:ext cx="7772400" cy="5039072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Wybudowano tam 4 tys. Budynków w stylu </a:t>
            </a:r>
            <a:r>
              <a:rPr lang="pl-PL" dirty="0" err="1" smtClean="0"/>
              <a:t>Bauhausu</a:t>
            </a:r>
            <a:r>
              <a:rPr lang="pl-PL" dirty="0" smtClean="0"/>
              <a:t>. W 2003 r. zostały one wpisane na listę światowego dziedzictwa UNESCO.</a:t>
            </a:r>
            <a:endParaRPr lang="pl-PL" dirty="0"/>
          </a:p>
        </p:txBody>
      </p:sp>
      <p:pic>
        <p:nvPicPr>
          <p:cNvPr id="5" name="Obraz 4" descr="41269445_3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132856"/>
            <a:ext cx="7036315" cy="396044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187624" y="616530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https://www.dw.com/pl/bauhaus-10-fakt%C3%B3w-kt%C3%B3re-trzeba-zna%C4%87/g-41384235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 smtClean="0"/>
              <a:t>Art </a:t>
            </a:r>
            <a:r>
              <a:rPr lang="pl-PL" sz="5400" dirty="0" err="1" smtClean="0"/>
              <a:t>deco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637384"/>
          </a:xfrm>
        </p:spPr>
        <p:txBody>
          <a:bodyPr>
            <a:normAutofit/>
          </a:bodyPr>
          <a:lstStyle/>
          <a:p>
            <a:r>
              <a:rPr lang="pl-PL" sz="3600" dirty="0" smtClean="0"/>
              <a:t>Lata 20 XX wieku.</a:t>
            </a:r>
          </a:p>
          <a:p>
            <a:r>
              <a:rPr lang="pl-PL" sz="3600" dirty="0" err="1" smtClean="0"/>
              <a:t>Zegometryzowane</a:t>
            </a:r>
            <a:r>
              <a:rPr lang="pl-PL" sz="3600" dirty="0" smtClean="0"/>
              <a:t> bryły o rytmicznych podziałach i dekoracjach podporządkowanych funkcji oraz materiałowi.</a:t>
            </a:r>
          </a:p>
          <a:p>
            <a:r>
              <a:rPr lang="pl-PL" sz="3600" dirty="0" smtClean="0"/>
              <a:t>„Drapacze chmur” o szkieletowej, stalowej konstrukcji.</a:t>
            </a:r>
            <a:endParaRPr 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Chrysler </a:t>
            </a:r>
            <a:r>
              <a:rPr lang="pl-PL" dirty="0" err="1" smtClean="0"/>
              <a:t>Building</a:t>
            </a:r>
            <a:r>
              <a:rPr lang="pl-PL" dirty="0" smtClean="0"/>
              <a:t> z 1930 w Nowym Jorku</a:t>
            </a:r>
            <a:endParaRPr lang="pl-PL" dirty="0"/>
          </a:p>
        </p:txBody>
      </p:sp>
      <p:pic>
        <p:nvPicPr>
          <p:cNvPr id="4" name="Symbol zastępczy zawartości 3" descr="Chrysler_Building,_New_Yor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412776"/>
            <a:ext cx="3384376" cy="4415089"/>
          </a:xfrm>
        </p:spPr>
      </p:pic>
      <p:sp>
        <p:nvSpPr>
          <p:cNvPr id="5" name="pole tekstowe 4"/>
          <p:cNvSpPr txBox="1"/>
          <p:nvPr/>
        </p:nvSpPr>
        <p:spPr>
          <a:xfrm>
            <a:off x="2771800" y="602128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https://pl.wikipedia.org/wiki/Art_d%C3%A9co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Polski pawilon Józefa Czajkowskiego</a:t>
            </a:r>
            <a:endParaRPr lang="pl-PL" dirty="0"/>
          </a:p>
        </p:txBody>
      </p:sp>
      <p:pic>
        <p:nvPicPr>
          <p:cNvPr id="5" name="Symbol zastępczy zawartości 4" descr="220px-Paris_1925_598789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124744"/>
            <a:ext cx="3600400" cy="4942367"/>
          </a:xfrm>
        </p:spPr>
      </p:pic>
      <p:sp>
        <p:nvSpPr>
          <p:cNvPr id="4" name="pole tekstowe 3"/>
          <p:cNvSpPr txBox="1"/>
          <p:nvPr/>
        </p:nvSpPr>
        <p:spPr>
          <a:xfrm>
            <a:off x="2987824" y="616530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https://pl.wikipedia.org/wiki/Art_d%C3%A9co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Wnętrze domu w stylu </a:t>
            </a:r>
            <a:r>
              <a:rPr lang="pl-PL" dirty="0" err="1" smtClean="0"/>
              <a:t>art</a:t>
            </a:r>
            <a:r>
              <a:rPr lang="pl-PL" dirty="0" smtClean="0"/>
              <a:t> </a:t>
            </a:r>
            <a:r>
              <a:rPr lang="pl-PL" dirty="0" err="1" smtClean="0"/>
              <a:t>deco</a:t>
            </a:r>
            <a:endParaRPr lang="pl-PL" dirty="0"/>
          </a:p>
        </p:txBody>
      </p:sp>
      <p:pic>
        <p:nvPicPr>
          <p:cNvPr id="4" name="Symbol zastępczy zawartości 3" descr="art_deco_styl_ktory_nie_przemija__9_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7772400" cy="3608614"/>
          </a:xfrm>
        </p:spPr>
      </p:pic>
      <p:sp>
        <p:nvSpPr>
          <p:cNvPr id="5" name="pole tekstowe 4"/>
          <p:cNvSpPr txBox="1"/>
          <p:nvPr/>
        </p:nvSpPr>
        <p:spPr>
          <a:xfrm>
            <a:off x="1403648" y="602128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https://www.weranda.pl/urzadzamy/jak-to-urzadzic/art-deco-styl-ktory-nie-przemija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 smtClean="0"/>
              <a:t>Konstruktywizm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Utopijne projekty nowoczesnych miast oraz monumentalnych gmachów mieszkalnych, sportowych, biurowych itp.</a:t>
            </a:r>
          </a:p>
          <a:p>
            <a:r>
              <a:rPr lang="pl-PL" sz="4000" dirty="0" smtClean="0"/>
              <a:t>Eksponowanie elementów konstrukcyjnych budowli.</a:t>
            </a:r>
          </a:p>
          <a:p>
            <a:r>
              <a:rPr lang="pl-PL" sz="4000" dirty="0" smtClean="0"/>
              <a:t>Głowni twórcy: Władimir Tatlin, Max Berg.</a:t>
            </a:r>
            <a:endParaRPr lang="pl-PL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Władimir Tatlin „Pomnik III Międzynarodówki</a:t>
            </a:r>
            <a:endParaRPr lang="pl-PL" dirty="0"/>
          </a:p>
        </p:txBody>
      </p:sp>
      <p:pic>
        <p:nvPicPr>
          <p:cNvPr id="4" name="Symbol zastępczy zawartości 3" descr="724383e525a9d50cf0fc87f093ec214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484784"/>
            <a:ext cx="3440468" cy="4572000"/>
          </a:xfrm>
        </p:spPr>
      </p:pic>
      <p:sp>
        <p:nvSpPr>
          <p:cNvPr id="5" name="pole tekstowe 4"/>
          <p:cNvSpPr txBox="1"/>
          <p:nvPr/>
        </p:nvSpPr>
        <p:spPr>
          <a:xfrm>
            <a:off x="2627784" y="616530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https://pl.pinterest.com/pin/330381322645986207/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 smtClean="0"/>
              <a:t>Styl międzynarodowy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899592" y="1628800"/>
            <a:ext cx="7772400" cy="4572000"/>
          </a:xfrm>
        </p:spPr>
        <p:txBody>
          <a:bodyPr>
            <a:normAutofit/>
          </a:bodyPr>
          <a:lstStyle/>
          <a:p>
            <a:r>
              <a:rPr lang="pl-PL" sz="3200" dirty="0" smtClean="0"/>
              <a:t>Proste, geometryczne kształty pozbawione dekoracji.</a:t>
            </a:r>
          </a:p>
          <a:p>
            <a:r>
              <a:rPr lang="pl-PL" sz="3200" dirty="0" smtClean="0"/>
              <a:t>Forma podporządkowana przeznaczeniu budowli oraz wymogom materiału.</a:t>
            </a:r>
          </a:p>
          <a:p>
            <a:r>
              <a:rPr lang="pl-PL" sz="3200" dirty="0" smtClean="0"/>
              <a:t>Wyzwolenie od stylistycznych wpływów lokalnych.</a:t>
            </a:r>
          </a:p>
          <a:p>
            <a:r>
              <a:rPr lang="pl-PL" sz="3200" dirty="0" smtClean="0"/>
              <a:t>Dbałość o właściwą wentylację i oświetlenie pomieszczeń, a także o zaspokojenie wszelkich potrzeb bytowych użytkowników.</a:t>
            </a: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Oxford Tower - budynek </a:t>
            </a:r>
            <a:r>
              <a:rPr lang="pl-PL" dirty="0" smtClean="0"/>
              <a:t>w </a:t>
            </a:r>
            <a:r>
              <a:rPr lang="pl-PL" dirty="0" smtClean="0"/>
              <a:t>Warszawie i budynek Urzędu Wojewódzkiego w Bydgoszczy</a:t>
            </a:r>
            <a:endParaRPr lang="pl-PL" dirty="0"/>
          </a:p>
        </p:txBody>
      </p:sp>
      <p:pic>
        <p:nvPicPr>
          <p:cNvPr id="4" name="Symbol zastępczy zawartości 3" descr="210px-Elektrim_Intraco_Oxford_Tow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72816"/>
            <a:ext cx="2700300" cy="3600400"/>
          </a:xfrm>
        </p:spPr>
      </p:pic>
      <p:pic>
        <p:nvPicPr>
          <p:cNvPr id="5" name="Obraz 4" descr="210px-Urząd_Wojewódzki_Bydg_w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772816"/>
            <a:ext cx="2667000" cy="36322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267744" y="566124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https://pl.wikipedia.org/wiki/Styl_mi%C4%99dzynarodowy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 smtClean="0"/>
              <a:t>Architektura</a:t>
            </a:r>
            <a:endParaRPr lang="pl-PL" sz="54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>
          <a:xfrm>
            <a:off x="899592" y="1700808"/>
            <a:ext cx="3749040" cy="2989312"/>
          </a:xfrm>
        </p:spPr>
        <p:txBody>
          <a:bodyPr/>
          <a:lstStyle/>
          <a:p>
            <a:pPr algn="ctr"/>
            <a:r>
              <a:rPr lang="pl-PL" sz="4000" dirty="0" smtClean="0"/>
              <a:t>Modernistyczna – mniej znaczy więcej</a:t>
            </a:r>
          </a:p>
          <a:p>
            <a:pPr algn="ctr">
              <a:buNone/>
            </a:pPr>
            <a:endParaRPr lang="pl-PL" sz="4000" dirty="0" smtClean="0"/>
          </a:p>
          <a:p>
            <a:pPr algn="ctr">
              <a:buNone/>
            </a:pPr>
            <a:r>
              <a:rPr lang="pl-PL" sz="5400" dirty="0" smtClean="0"/>
              <a:t>1917-ok. 1960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2"/>
          </p:nvPr>
        </p:nvSpPr>
        <p:spPr>
          <a:xfrm>
            <a:off x="4932040" y="1772816"/>
            <a:ext cx="3749040" cy="3061320"/>
          </a:xfrm>
        </p:spPr>
        <p:txBody>
          <a:bodyPr>
            <a:noAutofit/>
          </a:bodyPr>
          <a:lstStyle/>
          <a:p>
            <a:pPr algn="ctr"/>
            <a:r>
              <a:rPr lang="pl-PL" sz="4000" dirty="0" smtClean="0"/>
              <a:t>Postmodernistyczna – rezygnacja z powagi</a:t>
            </a:r>
          </a:p>
          <a:p>
            <a:pPr algn="ctr">
              <a:buNone/>
            </a:pPr>
            <a:r>
              <a:rPr lang="pl-PL" sz="5400" dirty="0" smtClean="0"/>
              <a:t>2 </a:t>
            </a:r>
            <a:r>
              <a:rPr lang="pl-PL" sz="5400" dirty="0" err="1" smtClean="0"/>
              <a:t>poł</a:t>
            </a:r>
            <a:r>
              <a:rPr lang="pl-PL" sz="5400" dirty="0" smtClean="0"/>
              <a:t>. XX wieku</a:t>
            </a:r>
            <a:endParaRPr lang="pl-PL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pPr algn="ctr"/>
            <a:r>
              <a:rPr lang="pl-PL" dirty="0" smtClean="0"/>
              <a:t>Gmach ONZ w Nowym Jorku</a:t>
            </a:r>
            <a:endParaRPr lang="pl-PL" dirty="0"/>
          </a:p>
        </p:txBody>
      </p:sp>
      <p:pic>
        <p:nvPicPr>
          <p:cNvPr id="6" name="Symbol zastępczy zawartości 5" descr="o0QE24LkAsYLfX1psE5HfR5vwUHZjSkfzRMf8rb0uvz5s7LYzodBUkKa4tHC_united-nations-headquarter-ny-image(660x_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268760"/>
            <a:ext cx="6107642" cy="4176464"/>
          </a:xfrm>
        </p:spPr>
      </p:pic>
      <p:sp>
        <p:nvSpPr>
          <p:cNvPr id="7" name="pole tekstowe 6"/>
          <p:cNvSpPr txBox="1"/>
          <p:nvPr/>
        </p:nvSpPr>
        <p:spPr>
          <a:xfrm>
            <a:off x="2267744" y="566124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https://sztuka-architektury.pl/article/547/polak-w-nowym-jorku</a:t>
            </a:r>
            <a:endParaRPr lang="pl-P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err="1" smtClean="0"/>
              <a:t>Apartamentowce</a:t>
            </a:r>
            <a:r>
              <a:rPr lang="pl-PL" dirty="0" smtClean="0"/>
              <a:t> </a:t>
            </a:r>
            <a:r>
              <a:rPr lang="en-US" dirty="0" smtClean="0"/>
              <a:t>860-880 Lake Shore Drive w Chicago</a:t>
            </a:r>
            <a:endParaRPr lang="pl-PL" dirty="0"/>
          </a:p>
        </p:txBody>
      </p:sp>
      <p:pic>
        <p:nvPicPr>
          <p:cNvPr id="4" name="Symbol zastępczy zawartości 3" descr="210px-860-880_Lake_Shore_Driv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1628799"/>
            <a:ext cx="3024336" cy="4133259"/>
          </a:xfrm>
        </p:spPr>
      </p:pic>
      <p:sp>
        <p:nvSpPr>
          <p:cNvPr id="5" name="pole tekstowe 4"/>
          <p:cNvSpPr txBox="1"/>
          <p:nvPr/>
        </p:nvSpPr>
        <p:spPr>
          <a:xfrm>
            <a:off x="2555776" y="594928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https://pl.wikipedia.org/wiki/Styl_mi%C4%99dzynarodowy</a:t>
            </a:r>
            <a:endParaRPr lang="pl-P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827584" y="2204864"/>
            <a:ext cx="7772400" cy="24132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8000" dirty="0" smtClean="0"/>
              <a:t>Dziękuję za uwagę!</a:t>
            </a:r>
            <a:endParaRPr lang="pl-PL" sz="8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 smtClean="0"/>
              <a:t>MODERNIZM</a:t>
            </a:r>
            <a:endParaRPr lang="pl-PL" sz="54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>
          <a:xfrm>
            <a:off x="899592" y="1772816"/>
            <a:ext cx="7772400" cy="3637384"/>
          </a:xfrm>
        </p:spPr>
        <p:txBody>
          <a:bodyPr/>
          <a:lstStyle/>
          <a:p>
            <a:r>
              <a:rPr lang="pl-PL" sz="3200" dirty="0" smtClean="0"/>
              <a:t>Francuskie słowo </a:t>
            </a:r>
            <a:r>
              <a:rPr lang="pl-PL" sz="3200" i="1" dirty="0" err="1" smtClean="0"/>
              <a:t>moderne</a:t>
            </a:r>
            <a:r>
              <a:rPr lang="pl-PL" sz="3200" i="1" dirty="0" smtClean="0"/>
              <a:t> </a:t>
            </a:r>
            <a:r>
              <a:rPr lang="pl-PL" sz="3200" dirty="0" smtClean="0"/>
              <a:t>oznacza nowoczesny.</a:t>
            </a:r>
          </a:p>
          <a:p>
            <a:r>
              <a:rPr lang="pl-PL" sz="3200" dirty="0" smtClean="0"/>
              <a:t>Architektura wywodzi się z tendencji abstrakcyjnych i geometryzujących w sztukach plastycznych.</a:t>
            </a:r>
          </a:p>
          <a:p>
            <a:r>
              <a:rPr lang="pl-PL" sz="3200" dirty="0" smtClean="0"/>
              <a:t>Funkcjonalizm – dostosowanie formy do przeznaczenia budynku, brak ornamentyki.</a:t>
            </a:r>
          </a:p>
          <a:p>
            <a:r>
              <a:rPr lang="pl-PL" sz="3200" dirty="0" smtClean="0"/>
              <a:t>Pojawia się w modernizmie wiele nurtów i stylów.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 err="1" smtClean="0"/>
              <a:t>Bauhaus</a:t>
            </a:r>
            <a:endParaRPr lang="pl-PL" sz="54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>
          <a:xfrm>
            <a:off x="899592" y="1628800"/>
            <a:ext cx="7772400" cy="4572000"/>
          </a:xfrm>
        </p:spPr>
        <p:txBody>
          <a:bodyPr>
            <a:normAutofit/>
          </a:bodyPr>
          <a:lstStyle/>
          <a:p>
            <a:r>
              <a:rPr lang="pl-PL" sz="2800" dirty="0" smtClean="0"/>
              <a:t>Pierwsza nowoczesna szkoła artystyczna projektowania budowli, ich wnętrz i wystroju  oraz przedmiotów użytkowych (Niemcy).</a:t>
            </a:r>
          </a:p>
          <a:p>
            <a:r>
              <a:rPr lang="pl-PL" sz="2800" dirty="0" smtClean="0"/>
              <a:t>Nacisk na funkcjonalizm i prostą, elegancką formę architektury i przedmiotów.</a:t>
            </a:r>
          </a:p>
          <a:p>
            <a:r>
              <a:rPr lang="pl-PL" sz="2800" dirty="0" smtClean="0"/>
              <a:t>Stalowe konstrukcje nośne i szklane elewacje.</a:t>
            </a:r>
          </a:p>
          <a:p>
            <a:r>
              <a:rPr lang="pl-PL" sz="2800" dirty="0" smtClean="0"/>
              <a:t>Bloki i inne obiekty o kształcie brył geometrycznych.</a:t>
            </a:r>
          </a:p>
          <a:p>
            <a:r>
              <a:rPr lang="pl-PL" sz="2800" dirty="0" smtClean="0"/>
              <a:t>Głowni twórcy: Walter Gropius, Ludwig </a:t>
            </a:r>
            <a:r>
              <a:rPr lang="pl-PL" sz="2800" dirty="0" err="1" smtClean="0"/>
              <a:t>Mies</a:t>
            </a:r>
            <a:r>
              <a:rPr lang="pl-PL" sz="2800" dirty="0" smtClean="0"/>
              <a:t> van der </a:t>
            </a:r>
            <a:r>
              <a:rPr lang="pl-PL" sz="2800" dirty="0" err="1" smtClean="0"/>
              <a:t>Rohe</a:t>
            </a:r>
            <a:r>
              <a:rPr lang="pl-PL" sz="2800" dirty="0" smtClean="0"/>
              <a:t>, </a:t>
            </a:r>
            <a:r>
              <a:rPr lang="pl-PL" sz="2800" dirty="0" err="1" smtClean="0"/>
              <a:t>Gerrit</a:t>
            </a:r>
            <a:r>
              <a:rPr lang="pl-PL" sz="2800" dirty="0" smtClean="0"/>
              <a:t> </a:t>
            </a:r>
            <a:r>
              <a:rPr lang="pl-PL" sz="2800" dirty="0" err="1" smtClean="0"/>
              <a:t>Rietveld</a:t>
            </a:r>
            <a:r>
              <a:rPr lang="pl-PL" sz="2800" dirty="0" smtClean="0"/>
              <a:t>, </a:t>
            </a:r>
            <a:r>
              <a:rPr lang="pl-PL" sz="2800" dirty="0" err="1" smtClean="0"/>
              <a:t>Le</a:t>
            </a:r>
            <a:r>
              <a:rPr lang="pl-PL" sz="2800" dirty="0" smtClean="0"/>
              <a:t> Corbusier.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Bauhau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908720"/>
            <a:ext cx="6173656" cy="4572000"/>
          </a:xfrm>
        </p:spPr>
      </p:pic>
      <p:sp>
        <p:nvSpPr>
          <p:cNvPr id="5" name="pole tekstowe 4"/>
          <p:cNvSpPr txBox="1"/>
          <p:nvPr/>
        </p:nvSpPr>
        <p:spPr>
          <a:xfrm>
            <a:off x="3059832" y="566124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https://pl.wikipedia.org/wiki/Bauhaus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Dom Gropiusa w Dessau</a:t>
            </a:r>
            <a:endParaRPr lang="pl-PL" dirty="0"/>
          </a:p>
        </p:txBody>
      </p:sp>
      <p:pic>
        <p:nvPicPr>
          <p:cNvPr id="4" name="Symbol zastępczy zawartości 3" descr="z24915582Q,Dom-Gropiusa-w-Dessau--Trudno-uwierzyc--ze-zostal-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556792"/>
            <a:ext cx="5905500" cy="3781425"/>
          </a:xfrm>
        </p:spPr>
      </p:pic>
      <p:sp>
        <p:nvSpPr>
          <p:cNvPr id="5" name="pole tekstowe 4"/>
          <p:cNvSpPr txBox="1"/>
          <p:nvPr/>
        </p:nvSpPr>
        <p:spPr>
          <a:xfrm>
            <a:off x="1907704" y="5517232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https://wyborcza.pl/ksiazki/7,154165,24915557,bauhaus-najwazniejszy-kierunek-w-architekturze-xx-w.html?disableRedirects=true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50350902_4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980728"/>
            <a:ext cx="6667500" cy="3752850"/>
          </a:xfrm>
        </p:spPr>
      </p:pic>
      <p:sp>
        <p:nvSpPr>
          <p:cNvPr id="5" name="pole tekstowe 4"/>
          <p:cNvSpPr txBox="1"/>
          <p:nvPr/>
        </p:nvSpPr>
        <p:spPr>
          <a:xfrm>
            <a:off x="2051720" y="5013176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https://www.dw.com/pl/bauhaus-na-polsko-niemieckim-pograniczu-nieznany-modernizm/a-51487461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7240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W 2008 r. Osiedle Podkowy (</a:t>
            </a:r>
            <a:r>
              <a:rPr lang="pl-PL" dirty="0" err="1" smtClean="0"/>
              <a:t>Hufeisensiedlung</a:t>
            </a:r>
            <a:r>
              <a:rPr lang="pl-PL" dirty="0" smtClean="0"/>
              <a:t>) w </a:t>
            </a:r>
            <a:r>
              <a:rPr lang="pl-PL" dirty="0" err="1" smtClean="0"/>
              <a:t>Berlinie-Britz</a:t>
            </a:r>
            <a:r>
              <a:rPr lang="pl-PL" dirty="0" smtClean="0"/>
              <a:t> zostało wpisane na listę światowego dziedzictwa UNESCO. </a:t>
            </a:r>
            <a:endParaRPr lang="pl-PL" dirty="0"/>
          </a:p>
        </p:txBody>
      </p:sp>
      <p:pic>
        <p:nvPicPr>
          <p:cNvPr id="4" name="Obraz 3" descr="18290772_4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276872"/>
            <a:ext cx="6667500" cy="375285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907704" y="602128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https://www.dw.com/pl/bauhaus-na-polsko-niemieckim-pograniczu-nieznany-modernizm/a-51487461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Budynek dawnej prokuratury u sądu we Frankfurcie nad Odrą</a:t>
            </a:r>
            <a:endParaRPr lang="pl-PL" dirty="0"/>
          </a:p>
        </p:txBody>
      </p:sp>
      <p:pic>
        <p:nvPicPr>
          <p:cNvPr id="4" name="Symbol zastępczy zawartości 3" descr="51453853_3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556792"/>
            <a:ext cx="6667500" cy="3752850"/>
          </a:xfrm>
        </p:spPr>
      </p:pic>
      <p:sp>
        <p:nvSpPr>
          <p:cNvPr id="5" name="pole tekstowe 4"/>
          <p:cNvSpPr txBox="1"/>
          <p:nvPr/>
        </p:nvSpPr>
        <p:spPr>
          <a:xfrm>
            <a:off x="2267744" y="5517232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https://www.dw.com/pl/bauhaus-na-polsko-niemieckim-pograniczu-nieznany-modernizm/a-51487461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93</TotalTime>
  <Words>351</Words>
  <Application>Microsoft Office PowerPoint</Application>
  <PresentationFormat>Pokaz na ekranie (4:3)</PresentationFormat>
  <Paragraphs>60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Kapitał</vt:lpstr>
      <vt:lpstr>Nowe oblicze  architektury w 1 poł. XX wieku</vt:lpstr>
      <vt:lpstr>Architektura</vt:lpstr>
      <vt:lpstr>MODERNIZM</vt:lpstr>
      <vt:lpstr>Bauhaus</vt:lpstr>
      <vt:lpstr>Slajd 5</vt:lpstr>
      <vt:lpstr>Dom Gropiusa w Dessau</vt:lpstr>
      <vt:lpstr>Slajd 7</vt:lpstr>
      <vt:lpstr>W 2008 r. Osiedle Podkowy (Hufeisensiedlung) w Berlinie-Britz zostało wpisane na listę światowego dziedzictwa UNESCO. </vt:lpstr>
      <vt:lpstr>Budynek dawnej prokuratury u sądu we Frankfurcie nad Odrą</vt:lpstr>
      <vt:lpstr>Na zdjęciu legendarne meble projektu Marcela Breuera i Ludwiga Mies van der Rohe.</vt:lpstr>
      <vt:lpstr>Białe miasto w Tel Awiwie</vt:lpstr>
      <vt:lpstr>Art deco</vt:lpstr>
      <vt:lpstr>Chrysler Building z 1930 w Nowym Jorku</vt:lpstr>
      <vt:lpstr>Polski pawilon Józefa Czajkowskiego</vt:lpstr>
      <vt:lpstr>Wnętrze domu w stylu art deco</vt:lpstr>
      <vt:lpstr>Konstruktywizm</vt:lpstr>
      <vt:lpstr>Władimir Tatlin „Pomnik III Międzynarodówki</vt:lpstr>
      <vt:lpstr>Styl międzynarodowy</vt:lpstr>
      <vt:lpstr>Oxford Tower - budynek w Warszawie i budynek Urzędu Wojewódzkiego w Bydgoszczy</vt:lpstr>
      <vt:lpstr>Gmach ONZ w Nowym Jorku</vt:lpstr>
      <vt:lpstr>Apartamentowce 860-880 Lake Shore Drive w Chicago</vt:lpstr>
      <vt:lpstr>Slajd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Nowe oblicze  rzeźby i architektury XX wieku</dc:title>
  <dc:creator>ZSS</dc:creator>
  <cp:lastModifiedBy>ZSS</cp:lastModifiedBy>
  <cp:revision>13</cp:revision>
  <dcterms:created xsi:type="dcterms:W3CDTF">2020-05-14T08:31:12Z</dcterms:created>
  <dcterms:modified xsi:type="dcterms:W3CDTF">2020-05-15T09:30:17Z</dcterms:modified>
</cp:coreProperties>
</file>