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37.jpeg" ContentType="image/jpeg"/>
  <Override PartName="/ppt/media/image36.jpeg" ContentType="image/jpeg"/>
  <Override PartName="/ppt/media/image35.jpeg" ContentType="image/jpeg"/>
  <Override PartName="/ppt/media/image34.jpeg" ContentType="image/jpeg"/>
  <Override PartName="/ppt/media/image33.jpeg" ContentType="image/jpeg"/>
  <Override PartName="/ppt/media/image31.jpeg" ContentType="image/jpeg"/>
  <Override PartName="/ppt/media/image30.jpeg" ContentType="image/jpeg"/>
  <Override PartName="/ppt/media/image17.jpeg" ContentType="image/jpeg"/>
  <Override PartName="/ppt/media/image28.jpeg" ContentType="image/jpeg"/>
  <Override PartName="/ppt/media/image16.jpeg" ContentType="image/jpeg"/>
  <Override PartName="/ppt/media/image27.jpeg" ContentType="image/jpeg"/>
  <Override PartName="/ppt/media/image1.png" ContentType="image/png"/>
  <Override PartName="/ppt/media/image15.jpeg" ContentType="image/jpeg"/>
  <Override PartName="/ppt/media/image26.jpeg" ContentType="image/jpeg"/>
  <Override PartName="/ppt/media/image14.jpeg" ContentType="image/jpeg"/>
  <Override PartName="/ppt/media/image25.jpeg" ContentType="image/jpeg"/>
  <Override PartName="/ppt/media/image13.jpeg" ContentType="image/jpeg"/>
  <Override PartName="/ppt/media/image24.jpeg" ContentType="image/jpeg"/>
  <Override PartName="/ppt/media/image12.jpeg" ContentType="image/jpeg"/>
  <Override PartName="/ppt/media/image23.jpeg" ContentType="image/jpeg"/>
  <Override PartName="/ppt/media/image10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29.jpeg" ContentType="image/jpeg"/>
  <Override PartName="/ppt/media/image18.jpeg" ContentType="image/jpeg"/>
  <Override PartName="/ppt/media/image32.jpeg" ContentType="image/jpeg"/>
  <Override PartName="/ppt/media/image3.png" ContentType="image/png"/>
  <Override PartName="/ppt/media/image9.jpeg" ContentType="image/jpeg"/>
  <Override PartName="/ppt/media/image22.jpeg" ContentType="image/jpeg"/>
  <Override PartName="/ppt/media/image11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4.png" ContentType="image/png"/>
  <Override PartName="/ppt/media/image2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fd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2560" cy="3427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311760" y="392040"/>
            <a:ext cx="8519040" cy="268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r>
              <a:rPr b="1" lang="cs-CZ" sz="5400" strike="noStrike">
                <a:solidFill>
                  <a:srgbClr val="212121"/>
                </a:solidFill>
                <a:latin typeface="Amatic SC"/>
                <a:ea typeface="Amatic SC"/>
              </a:rPr>
              <a:t>Jak se baví a pracuje 9.A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5400" strike="noStrike">
                <a:solidFill>
                  <a:srgbClr val="212121"/>
                </a:solidFill>
                <a:latin typeface="Amatic SC"/>
                <a:ea typeface="Amatic SC"/>
              </a:rPr>
              <a:t>v době preventivního opatření COVID-19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117;p22" descr=""/>
          <p:cNvPicPr/>
          <p:nvPr/>
        </p:nvPicPr>
        <p:blipFill>
          <a:blip r:embed="rId1"/>
          <a:stretch/>
        </p:blipFill>
        <p:spPr>
          <a:xfrm>
            <a:off x="542520" y="100440"/>
            <a:ext cx="3856320" cy="4816080"/>
          </a:xfrm>
          <a:prstGeom prst="rect">
            <a:avLst/>
          </a:prstGeom>
          <a:ln>
            <a:noFill/>
          </a:ln>
        </p:spPr>
      </p:pic>
      <p:pic>
        <p:nvPicPr>
          <p:cNvPr id="98" name="Google Shape;118;p22" descr=""/>
          <p:cNvPicPr/>
          <p:nvPr/>
        </p:nvPicPr>
        <p:blipFill>
          <a:blip r:embed="rId2"/>
          <a:stretch/>
        </p:blipFill>
        <p:spPr>
          <a:xfrm>
            <a:off x="4820400" y="100440"/>
            <a:ext cx="3856320" cy="4816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123;p23" descr=""/>
          <p:cNvPicPr/>
          <p:nvPr/>
        </p:nvPicPr>
        <p:blipFill>
          <a:blip r:embed="rId1"/>
          <a:stretch/>
        </p:blipFill>
        <p:spPr>
          <a:xfrm>
            <a:off x="517680" y="125280"/>
            <a:ext cx="3856320" cy="4891320"/>
          </a:xfrm>
          <a:prstGeom prst="rect">
            <a:avLst/>
          </a:prstGeom>
          <a:ln>
            <a:noFill/>
          </a:ln>
        </p:spPr>
      </p:pic>
      <p:pic>
        <p:nvPicPr>
          <p:cNvPr id="100" name="Google Shape;124;p23" descr=""/>
          <p:cNvPicPr/>
          <p:nvPr/>
        </p:nvPicPr>
        <p:blipFill>
          <a:blip r:embed="rId2"/>
          <a:stretch/>
        </p:blipFill>
        <p:spPr>
          <a:xfrm>
            <a:off x="4782960" y="125280"/>
            <a:ext cx="3856320" cy="489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11760" y="292680"/>
            <a:ext cx="8519040" cy="7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1" lang="cs-CZ" sz="4200" strike="noStrike">
                <a:solidFill>
                  <a:srgbClr val="212121"/>
                </a:solidFill>
                <a:latin typeface="Amatic SC"/>
                <a:ea typeface="Amatic SC"/>
              </a:rPr>
              <a:t>Zábava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2" name="Google Shape;131;p24" descr=""/>
          <p:cNvPicPr/>
          <p:nvPr/>
        </p:nvPicPr>
        <p:blipFill>
          <a:blip r:embed="rId1"/>
          <a:stretch/>
        </p:blipFill>
        <p:spPr>
          <a:xfrm>
            <a:off x="3746520" y="1308960"/>
            <a:ext cx="4991760" cy="374328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707040" y="1296000"/>
            <a:ext cx="2459880" cy="377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36;p25" descr=""/>
          <p:cNvPicPr/>
          <p:nvPr/>
        </p:nvPicPr>
        <p:blipFill>
          <a:blip r:embed="rId1"/>
          <a:stretch/>
        </p:blipFill>
        <p:spPr>
          <a:xfrm>
            <a:off x="1346040" y="152280"/>
            <a:ext cx="6450120" cy="483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311760" y="292680"/>
            <a:ext cx="8519040" cy="7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4200" strike="noStrike">
                <a:solidFill>
                  <a:srgbClr val="212121"/>
                </a:solidFill>
                <a:latin typeface="Amatic SC"/>
                <a:ea typeface="Amatic SC"/>
              </a:rPr>
              <a:t>Vyrábíme...</a:t>
            </a:r>
            <a:endParaRPr/>
          </a:p>
        </p:txBody>
      </p:sp>
      <p:pic>
        <p:nvPicPr>
          <p:cNvPr id="106" name="Google Shape;143;p26" descr=""/>
          <p:cNvPicPr/>
          <p:nvPr/>
        </p:nvPicPr>
        <p:blipFill>
          <a:blip r:embed="rId1"/>
          <a:stretch/>
        </p:blipFill>
        <p:spPr>
          <a:xfrm>
            <a:off x="5862600" y="1246320"/>
            <a:ext cx="2807280" cy="3743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504000" y="1210680"/>
            <a:ext cx="5008680" cy="375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311760" y="292680"/>
            <a:ext cx="8519040" cy="7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1" lang="cs-CZ" sz="4200" strike="noStrike">
                <a:solidFill>
                  <a:srgbClr val="212121"/>
                </a:solidFill>
                <a:latin typeface="Amatic SC"/>
                <a:ea typeface="Amatic SC"/>
              </a:rPr>
              <a:t>Výtvarka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9" name="Google Shape;150;p27" descr=""/>
          <p:cNvPicPr/>
          <p:nvPr/>
        </p:nvPicPr>
        <p:blipFill>
          <a:blip r:embed="rId1"/>
          <a:stretch/>
        </p:blipFill>
        <p:spPr>
          <a:xfrm>
            <a:off x="2971800" y="1246320"/>
            <a:ext cx="2807280" cy="3743280"/>
          </a:xfrm>
          <a:prstGeom prst="rect">
            <a:avLst/>
          </a:prstGeom>
          <a:ln>
            <a:noFill/>
          </a:ln>
        </p:spPr>
      </p:pic>
      <p:pic>
        <p:nvPicPr>
          <p:cNvPr id="110" name="Google Shape;151;p27" descr=""/>
          <p:cNvPicPr/>
          <p:nvPr/>
        </p:nvPicPr>
        <p:blipFill>
          <a:blip r:embed="rId2"/>
          <a:stretch/>
        </p:blipFill>
        <p:spPr>
          <a:xfrm>
            <a:off x="5932800" y="1246320"/>
            <a:ext cx="2807280" cy="374328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152280" y="1246320"/>
            <a:ext cx="2665440" cy="3551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311760" y="292680"/>
            <a:ext cx="8519040" cy="7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1" lang="cs-CZ" sz="4200" strike="noStrike">
                <a:solidFill>
                  <a:srgbClr val="212121"/>
                </a:solidFill>
                <a:latin typeface="Amatic SC"/>
                <a:ea typeface="Amatic SC"/>
              </a:rPr>
              <a:t>dějepis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3" name="Google Shape;163;p29" descr=""/>
          <p:cNvPicPr/>
          <p:nvPr/>
        </p:nvPicPr>
        <p:blipFill>
          <a:blip r:embed="rId1"/>
          <a:stretch/>
        </p:blipFill>
        <p:spPr>
          <a:xfrm rot="16200000">
            <a:off x="2718360" y="-166320"/>
            <a:ext cx="3819960" cy="6346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361800" y="2171160"/>
            <a:ext cx="8519040" cy="7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1" lang="cs-CZ" sz="4200" strike="noStrike">
                <a:solidFill>
                  <a:srgbClr val="212121"/>
                </a:solidFill>
                <a:latin typeface="Amatic SC"/>
                <a:ea typeface="Amatic SC"/>
              </a:rPr>
              <a:t>čteme...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5" name="Google Shape;169;p30" descr=""/>
          <p:cNvPicPr/>
          <p:nvPr/>
        </p:nvPicPr>
        <p:blipFill>
          <a:blip r:embed="rId1"/>
          <a:stretch/>
        </p:blipFill>
        <p:spPr>
          <a:xfrm>
            <a:off x="4331160" y="363960"/>
            <a:ext cx="3310560" cy="441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24720" y="572760"/>
            <a:ext cx="8643960" cy="183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1" lang="cs-CZ" sz="4200" strike="noStrike">
                <a:solidFill>
                  <a:srgbClr val="212121"/>
                </a:solidFill>
                <a:latin typeface="Amatic SC"/>
                <a:ea typeface="Amatic SC"/>
              </a:rPr>
              <a:t>Děkuji, posílejte mi dál svoje fotky…</a:t>
            </a:r>
            <a:endParaRPr/>
          </a:p>
          <a:p>
            <a:r>
              <a:rPr b="1" lang="cs-CZ" sz="4200" strike="noStrike">
                <a:solidFill>
                  <a:srgbClr val="212121"/>
                </a:solidFill>
                <a:latin typeface="Amatic SC"/>
                <a:ea typeface="Amatic S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4200" strike="noStrike">
                <a:solidFill>
                  <a:srgbClr val="212121"/>
                </a:solidFill>
                <a:latin typeface="Amatic SC"/>
                <a:ea typeface="Amatic SC"/>
              </a:rPr>
              <a:t>Iva Hagenová </a:t>
            </a:r>
            <a:endParaRPr/>
          </a:p>
        </p:txBody>
      </p:sp>
      <p:pic>
        <p:nvPicPr>
          <p:cNvPr id="117" name="Google Shape;175;p31" descr=""/>
          <p:cNvPicPr/>
          <p:nvPr/>
        </p:nvPicPr>
        <p:blipFill>
          <a:blip r:embed="rId1"/>
          <a:stretch/>
        </p:blipFill>
        <p:spPr>
          <a:xfrm>
            <a:off x="4968000" y="1468440"/>
            <a:ext cx="2623680" cy="349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61;p14" descr=""/>
          <p:cNvPicPr/>
          <p:nvPr/>
        </p:nvPicPr>
        <p:blipFill>
          <a:blip r:embed="rId1"/>
          <a:stretch/>
        </p:blipFill>
        <p:spPr>
          <a:xfrm>
            <a:off x="407880" y="918360"/>
            <a:ext cx="2287800" cy="387216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311760" y="117360"/>
            <a:ext cx="8519040" cy="7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212121"/>
                </a:solidFill>
                <a:latin typeface="Amatic SC"/>
                <a:ea typeface="Amatic SC"/>
              </a:rPr>
              <a:t>Petrův domácí úkol z přírodopisu</a:t>
            </a:r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880000" y="918000"/>
            <a:ext cx="3238920" cy="38638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6280560" y="2952000"/>
            <a:ext cx="2646360" cy="187092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4"/>
          <a:stretch/>
        </p:blipFill>
        <p:spPr>
          <a:xfrm>
            <a:off x="6270480" y="958680"/>
            <a:ext cx="2656440" cy="199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11760" y="292680"/>
            <a:ext cx="8519040" cy="7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1" lang="cs-CZ" sz="4200" strike="noStrike">
                <a:solidFill>
                  <a:srgbClr val="212121"/>
                </a:solidFill>
                <a:latin typeface="Amatic SC"/>
                <a:ea typeface="Amatic SC"/>
              </a:rPr>
              <a:t>Matematika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792000" y="1004400"/>
            <a:ext cx="3015720" cy="403452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5112000" y="1008000"/>
            <a:ext cx="2968920" cy="395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77;p16" descr=""/>
          <p:cNvPicPr/>
          <p:nvPr/>
        </p:nvPicPr>
        <p:blipFill>
          <a:blip r:embed="rId1"/>
          <a:stretch/>
        </p:blipFill>
        <p:spPr>
          <a:xfrm>
            <a:off x="357120" y="521640"/>
            <a:ext cx="5914080" cy="3559680"/>
          </a:xfrm>
          <a:prstGeom prst="rect">
            <a:avLst/>
          </a:prstGeom>
          <a:ln>
            <a:noFill/>
          </a:ln>
        </p:spPr>
      </p:pic>
      <p:pic>
        <p:nvPicPr>
          <p:cNvPr id="83" name="Google Shape;78;p16" descr=""/>
          <p:cNvPicPr/>
          <p:nvPr/>
        </p:nvPicPr>
        <p:blipFill>
          <a:blip r:embed="rId2"/>
          <a:stretch/>
        </p:blipFill>
        <p:spPr>
          <a:xfrm>
            <a:off x="5360040" y="150480"/>
            <a:ext cx="3357360" cy="447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3;p17" descr=""/>
          <p:cNvPicPr/>
          <p:nvPr/>
        </p:nvPicPr>
        <p:blipFill>
          <a:blip r:embed="rId1"/>
          <a:stretch/>
        </p:blipFill>
        <p:spPr>
          <a:xfrm>
            <a:off x="5046120" y="290520"/>
            <a:ext cx="3420360" cy="4560840"/>
          </a:xfrm>
          <a:prstGeom prst="rect">
            <a:avLst/>
          </a:prstGeom>
          <a:ln>
            <a:noFill/>
          </a:ln>
        </p:spPr>
      </p:pic>
      <p:pic>
        <p:nvPicPr>
          <p:cNvPr id="85" name="Google Shape;84;p17" descr=""/>
          <p:cNvPicPr/>
          <p:nvPr/>
        </p:nvPicPr>
        <p:blipFill>
          <a:blip r:embed="rId2"/>
          <a:stretch/>
        </p:blipFill>
        <p:spPr>
          <a:xfrm>
            <a:off x="855000" y="290520"/>
            <a:ext cx="3486240" cy="464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11760" y="292680"/>
            <a:ext cx="8519040" cy="7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1" lang="cs-CZ" sz="4200" strike="noStrike">
                <a:solidFill>
                  <a:srgbClr val="212121"/>
                </a:solidFill>
                <a:latin typeface="Amatic SC"/>
                <a:ea typeface="Amatic SC"/>
              </a:rPr>
              <a:t>Domácí mazlíčci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7" name="Google Shape;92;p18" descr=""/>
          <p:cNvPicPr/>
          <p:nvPr/>
        </p:nvPicPr>
        <p:blipFill>
          <a:blip r:embed="rId1"/>
          <a:stretch/>
        </p:blipFill>
        <p:spPr>
          <a:xfrm>
            <a:off x="5189400" y="392400"/>
            <a:ext cx="3427560" cy="467460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262440" y="1080000"/>
            <a:ext cx="4799160" cy="359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97;p19" descr=""/>
          <p:cNvPicPr/>
          <p:nvPr/>
        </p:nvPicPr>
        <p:blipFill>
          <a:blip r:embed="rId1"/>
          <a:stretch/>
        </p:blipFill>
        <p:spPr>
          <a:xfrm>
            <a:off x="3901680" y="2007360"/>
            <a:ext cx="4970880" cy="2795400"/>
          </a:xfrm>
          <a:prstGeom prst="rect">
            <a:avLst/>
          </a:prstGeom>
          <a:ln>
            <a:noFill/>
          </a:ln>
        </p:spPr>
      </p:pic>
      <p:pic>
        <p:nvPicPr>
          <p:cNvPr id="90" name="Google Shape;98;p19" descr=""/>
          <p:cNvPicPr/>
          <p:nvPr/>
        </p:nvPicPr>
        <p:blipFill>
          <a:blip r:embed="rId2"/>
          <a:stretch/>
        </p:blipFill>
        <p:spPr>
          <a:xfrm>
            <a:off x="596880" y="330840"/>
            <a:ext cx="4557960" cy="341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44000" y="1656000"/>
            <a:ext cx="4102920" cy="7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4200" strike="noStrike">
                <a:solidFill>
                  <a:srgbClr val="212121"/>
                </a:solidFill>
                <a:latin typeface="Amatic SC"/>
                <a:ea typeface="Amatic SC"/>
              </a:rPr>
              <a:t>Venčíme pejsky seniorům</a:t>
            </a:r>
            <a:endParaRPr/>
          </a:p>
        </p:txBody>
      </p:sp>
      <p:pic>
        <p:nvPicPr>
          <p:cNvPr id="92" name="Google Shape;104;p20" descr=""/>
          <p:cNvPicPr/>
          <p:nvPr/>
        </p:nvPicPr>
        <p:blipFill>
          <a:blip r:embed="rId1"/>
          <a:stretch/>
        </p:blipFill>
        <p:spPr>
          <a:xfrm>
            <a:off x="4797720" y="104760"/>
            <a:ext cx="3699360" cy="4932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11760" y="292680"/>
            <a:ext cx="8519040" cy="7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4200" strike="noStrike">
                <a:solidFill>
                  <a:srgbClr val="212121"/>
                </a:solidFill>
                <a:latin typeface="Amatic SC"/>
                <a:ea typeface="Amatic SC"/>
              </a:rPr>
              <a:t>český jazyk</a:t>
            </a:r>
            <a:endParaRPr/>
          </a:p>
        </p:txBody>
      </p:sp>
      <p:pic>
        <p:nvPicPr>
          <p:cNvPr id="94" name="Google Shape;111;p21" descr=""/>
          <p:cNvPicPr/>
          <p:nvPr/>
        </p:nvPicPr>
        <p:blipFill>
          <a:blip r:embed="rId1"/>
          <a:stretch/>
        </p:blipFill>
        <p:spPr>
          <a:xfrm>
            <a:off x="3104280" y="1246320"/>
            <a:ext cx="2807280" cy="3743280"/>
          </a:xfrm>
          <a:prstGeom prst="rect">
            <a:avLst/>
          </a:prstGeom>
          <a:ln>
            <a:noFill/>
          </a:ln>
        </p:spPr>
      </p:pic>
      <p:pic>
        <p:nvPicPr>
          <p:cNvPr id="95" name="Google Shape;112;p21" descr=""/>
          <p:cNvPicPr/>
          <p:nvPr/>
        </p:nvPicPr>
        <p:blipFill>
          <a:blip r:embed="rId2"/>
          <a:stretch/>
        </p:blipFill>
        <p:spPr>
          <a:xfrm>
            <a:off x="6065280" y="1246320"/>
            <a:ext cx="2807280" cy="374328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3"/>
          <a:stretch/>
        </p:blipFill>
        <p:spPr>
          <a:xfrm>
            <a:off x="216000" y="1264680"/>
            <a:ext cx="2785320" cy="3726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