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5" autoAdjust="0"/>
    <p:restoredTop sz="94660"/>
  </p:normalViewPr>
  <p:slideViewPr>
    <p:cSldViewPr snapToGrid="0">
      <p:cViewPr>
        <p:scale>
          <a:sx n="78" d="100"/>
          <a:sy n="78" d="100"/>
        </p:scale>
        <p:origin x="240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3CF59-2DA6-4085-89AC-C9DFB014289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DABFAF-5C63-4BF9-9953-50717F18BB1E}">
      <dgm:prSet/>
      <dgm:spPr/>
      <dgm:t>
        <a:bodyPr/>
        <a:lstStyle/>
        <a:p>
          <a:r>
            <a:rPr lang="sk-SK" b="1" i="0"/>
            <a:t>Výhody:</a:t>
          </a:r>
          <a:br>
            <a:rPr lang="sk-SK"/>
          </a:br>
          <a:r>
            <a:rPr lang="sk-SK" b="0" i="0"/>
            <a:t> </a:t>
          </a:r>
          <a:br>
            <a:rPr lang="sk-SK"/>
          </a:br>
          <a:r>
            <a:rPr lang="sk-SK" b="0" i="0"/>
            <a:t>pri tvorbe ceny orientovanej na konkurenciu, cena zodpovedá očakávaniam na trhu, a trh poskytuje prehľad o konkurenčných stratégiách</a:t>
          </a:r>
          <a:br>
            <a:rPr lang="sk-SK"/>
          </a:br>
          <a:endParaRPr lang="en-US"/>
        </a:p>
      </dgm:t>
    </dgm:pt>
    <dgm:pt modelId="{EB24EC44-B913-4085-B683-B0CADC80727A}" type="parTrans" cxnId="{C2659DE3-2076-464B-9416-827A59690AC4}">
      <dgm:prSet/>
      <dgm:spPr/>
      <dgm:t>
        <a:bodyPr/>
        <a:lstStyle/>
        <a:p>
          <a:endParaRPr lang="en-US"/>
        </a:p>
      </dgm:t>
    </dgm:pt>
    <dgm:pt modelId="{AA5A0DF6-FCAA-4F3F-AD95-D4AC4B01206F}" type="sibTrans" cxnId="{C2659DE3-2076-464B-9416-827A59690AC4}">
      <dgm:prSet/>
      <dgm:spPr/>
      <dgm:t>
        <a:bodyPr/>
        <a:lstStyle/>
        <a:p>
          <a:endParaRPr lang="en-US"/>
        </a:p>
      </dgm:t>
    </dgm:pt>
    <dgm:pt modelId="{4F7CDDAB-7643-49C4-AE55-6B5624ED6125}">
      <dgm:prSet/>
      <dgm:spPr/>
      <dgm:t>
        <a:bodyPr/>
        <a:lstStyle/>
        <a:p>
          <a:r>
            <a:rPr lang="sk-SK" b="1" i="0"/>
            <a:t>Nevýhody:</a:t>
          </a:r>
          <a:br>
            <a:rPr lang="sk-SK"/>
          </a:br>
          <a:r>
            <a:rPr lang="sk-SK" b="0" i="0"/>
            <a:t> </a:t>
          </a:r>
          <a:br>
            <a:rPr lang="sk-SK"/>
          </a:br>
          <a:r>
            <a:rPr lang="sk-SK" b="0" i="0"/>
            <a:t>je nepoužiteľná pri inovovaných produktoch a nie je jasné, či stanovená cena pokrýva aj náklady</a:t>
          </a:r>
          <a:br>
            <a:rPr lang="sk-SK"/>
          </a:br>
          <a:endParaRPr lang="en-US"/>
        </a:p>
      </dgm:t>
    </dgm:pt>
    <dgm:pt modelId="{58EEB039-3CA6-4383-98B6-F4C094C03DD8}" type="parTrans" cxnId="{1547B6FE-A5F5-48D7-B2BD-95D349B81D82}">
      <dgm:prSet/>
      <dgm:spPr/>
      <dgm:t>
        <a:bodyPr/>
        <a:lstStyle/>
        <a:p>
          <a:endParaRPr lang="en-US"/>
        </a:p>
      </dgm:t>
    </dgm:pt>
    <dgm:pt modelId="{0274264E-5245-426B-A3A2-578D4A2A55AE}" type="sibTrans" cxnId="{1547B6FE-A5F5-48D7-B2BD-95D349B81D82}">
      <dgm:prSet/>
      <dgm:spPr/>
      <dgm:t>
        <a:bodyPr/>
        <a:lstStyle/>
        <a:p>
          <a:endParaRPr lang="en-US"/>
        </a:p>
      </dgm:t>
    </dgm:pt>
    <dgm:pt modelId="{C312F06D-B078-455A-8852-894F9B2A55F9}" type="pres">
      <dgm:prSet presAssocID="{7B33CF59-2DA6-4085-89AC-C9DFB014289A}" presName="linear" presStyleCnt="0">
        <dgm:presLayoutVars>
          <dgm:animLvl val="lvl"/>
          <dgm:resizeHandles val="exact"/>
        </dgm:presLayoutVars>
      </dgm:prSet>
      <dgm:spPr/>
    </dgm:pt>
    <dgm:pt modelId="{84578464-82CE-4589-AA78-42C46289A686}" type="pres">
      <dgm:prSet presAssocID="{01DABFAF-5C63-4BF9-9953-50717F18BB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000C54-0FFE-4356-A3C1-B3329FD88B42}" type="pres">
      <dgm:prSet presAssocID="{AA5A0DF6-FCAA-4F3F-AD95-D4AC4B01206F}" presName="spacer" presStyleCnt="0"/>
      <dgm:spPr/>
    </dgm:pt>
    <dgm:pt modelId="{4F82E371-5658-4788-B228-674EF13659B6}" type="pres">
      <dgm:prSet presAssocID="{4F7CDDAB-7643-49C4-AE55-6B5624ED61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5F25B19-C51D-44D4-8E27-239899F97E26}" type="presOf" srcId="{4F7CDDAB-7643-49C4-AE55-6B5624ED6125}" destId="{4F82E371-5658-4788-B228-674EF13659B6}" srcOrd="0" destOrd="0" presId="urn:microsoft.com/office/officeart/2005/8/layout/vList2"/>
    <dgm:cxn modelId="{15200034-D346-40F1-8A67-C80502500A40}" type="presOf" srcId="{01DABFAF-5C63-4BF9-9953-50717F18BB1E}" destId="{84578464-82CE-4589-AA78-42C46289A686}" srcOrd="0" destOrd="0" presId="urn:microsoft.com/office/officeart/2005/8/layout/vList2"/>
    <dgm:cxn modelId="{1F8EF067-7DA1-4074-8D37-D07D8258FA0C}" type="presOf" srcId="{7B33CF59-2DA6-4085-89AC-C9DFB014289A}" destId="{C312F06D-B078-455A-8852-894F9B2A55F9}" srcOrd="0" destOrd="0" presId="urn:microsoft.com/office/officeart/2005/8/layout/vList2"/>
    <dgm:cxn modelId="{C2659DE3-2076-464B-9416-827A59690AC4}" srcId="{7B33CF59-2DA6-4085-89AC-C9DFB014289A}" destId="{01DABFAF-5C63-4BF9-9953-50717F18BB1E}" srcOrd="0" destOrd="0" parTransId="{EB24EC44-B913-4085-B683-B0CADC80727A}" sibTransId="{AA5A0DF6-FCAA-4F3F-AD95-D4AC4B01206F}"/>
    <dgm:cxn modelId="{1547B6FE-A5F5-48D7-B2BD-95D349B81D82}" srcId="{7B33CF59-2DA6-4085-89AC-C9DFB014289A}" destId="{4F7CDDAB-7643-49C4-AE55-6B5624ED6125}" srcOrd="1" destOrd="0" parTransId="{58EEB039-3CA6-4383-98B6-F4C094C03DD8}" sibTransId="{0274264E-5245-426B-A3A2-578D4A2A55AE}"/>
    <dgm:cxn modelId="{8E78355A-1D3D-4237-996F-E7AE35494DEF}" type="presParOf" srcId="{C312F06D-B078-455A-8852-894F9B2A55F9}" destId="{84578464-82CE-4589-AA78-42C46289A686}" srcOrd="0" destOrd="0" presId="urn:microsoft.com/office/officeart/2005/8/layout/vList2"/>
    <dgm:cxn modelId="{5A4F80C4-5874-451A-8DB4-131BB8875BFC}" type="presParOf" srcId="{C312F06D-B078-455A-8852-894F9B2A55F9}" destId="{56000C54-0FFE-4356-A3C1-B3329FD88B42}" srcOrd="1" destOrd="0" presId="urn:microsoft.com/office/officeart/2005/8/layout/vList2"/>
    <dgm:cxn modelId="{88CAB0D1-E41A-4DAB-9591-498581D605E3}" type="presParOf" srcId="{C312F06D-B078-455A-8852-894F9B2A55F9}" destId="{4F82E371-5658-4788-B228-674EF13659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8464-82CE-4589-AA78-42C46289A686}">
      <dsp:nvSpPr>
        <dsp:cNvPr id="0" name=""/>
        <dsp:cNvSpPr/>
      </dsp:nvSpPr>
      <dsp:spPr>
        <a:xfrm>
          <a:off x="0" y="351143"/>
          <a:ext cx="6263640" cy="236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i="0" kern="1200"/>
            <a:t>Výhody:</a:t>
          </a:r>
          <a:br>
            <a:rPr lang="sk-SK" sz="2300" kern="1200"/>
          </a:br>
          <a:r>
            <a:rPr lang="sk-SK" sz="2300" b="0" i="0" kern="1200"/>
            <a:t> </a:t>
          </a:r>
          <a:br>
            <a:rPr lang="sk-SK" sz="2300" kern="1200"/>
          </a:br>
          <a:r>
            <a:rPr lang="sk-SK" sz="2300" b="0" i="0" kern="1200"/>
            <a:t>pri tvorbe ceny orientovanej na konkurenciu, cena zodpovedá očakávaniam na trhu, a trh poskytuje prehľad o konkurenčných stratégiách</a:t>
          </a:r>
          <a:br>
            <a:rPr lang="sk-SK" sz="2300" kern="1200"/>
          </a:br>
          <a:endParaRPr lang="en-US" sz="2300" kern="1200"/>
        </a:p>
      </dsp:txBody>
      <dsp:txXfrm>
        <a:off x="115600" y="466743"/>
        <a:ext cx="6032440" cy="2136880"/>
      </dsp:txXfrm>
    </dsp:sp>
    <dsp:sp modelId="{4F82E371-5658-4788-B228-674EF13659B6}">
      <dsp:nvSpPr>
        <dsp:cNvPr id="0" name=""/>
        <dsp:cNvSpPr/>
      </dsp:nvSpPr>
      <dsp:spPr>
        <a:xfrm>
          <a:off x="0" y="2785464"/>
          <a:ext cx="6263640" cy="2368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i="0" kern="1200"/>
            <a:t>Nevýhody:</a:t>
          </a:r>
          <a:br>
            <a:rPr lang="sk-SK" sz="2300" kern="1200"/>
          </a:br>
          <a:r>
            <a:rPr lang="sk-SK" sz="2300" b="0" i="0" kern="1200"/>
            <a:t> </a:t>
          </a:r>
          <a:br>
            <a:rPr lang="sk-SK" sz="2300" kern="1200"/>
          </a:br>
          <a:r>
            <a:rPr lang="sk-SK" sz="2300" b="0" i="0" kern="1200"/>
            <a:t>je nepoužiteľná pri inovovaných produktoch a nie je jasné, či stanovená cena pokrýva aj náklady</a:t>
          </a:r>
          <a:br>
            <a:rPr lang="sk-SK" sz="2300" kern="1200"/>
          </a:br>
          <a:endParaRPr lang="en-US" sz="2300" kern="1200"/>
        </a:p>
      </dsp:txBody>
      <dsp:txXfrm>
        <a:off x="115600" y="2901064"/>
        <a:ext cx="6032440" cy="213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7E73D-E5F3-4BB6-BD40-6FC6702F3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08AE38-D1CE-455B-8700-02883C04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C942687-3140-4908-8E44-6E4319C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471D8B3-53E1-4C0E-BBB2-30A1A4C6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8ECE33-0F3D-4C8A-8DC4-CC046703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66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E5558-563F-48FC-8E81-E437BBFF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3AC2ED1-6488-4833-9CC0-06A2BA01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C08C3A-6AD3-4170-AA9A-0E2C081F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CEB999-15F9-4702-A400-50661080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F10989-C9E7-47F8-8A72-74EF2420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8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2ABC2EE-556D-49CF-A1CE-AA09B2A2B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52886F5-B8B4-4352-B99B-1202E8FFC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EF6C85-533A-4850-AF35-54B5D1AF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CD14BD-B524-4910-8BE5-6E9C4420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D5988A-9B30-4D77-9385-7FB2F12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21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37402-D1D8-41BC-B1DB-5720D79C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B35F8B-B3D5-4AE5-A612-CCB6F13C6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7B44FD0-7582-48F8-BF6A-62E94C4F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6810545-6BD4-45EF-AA4A-9320AF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07D28A8-ACCD-4327-B68D-C5DF19C2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63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C843A-22B2-4209-8D1E-3D98EE86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278E94-FE44-4D3E-964A-BDDF8C34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A4A8D1-D513-4908-A030-24F1050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99BC3C-5198-45A3-8345-21CBAA27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EB16F6-AE25-430D-9215-CE297822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30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20605-984B-4599-84CD-6B446659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679218-6674-43C5-9BC8-24805A44F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C1799D1-64D0-436C-BFB5-24E722C7C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1D6EE63-23FB-4DFA-B7A2-33EA26FB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D80A97-D86D-45BA-880A-FBC5ED86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229888-6335-4298-A325-3F719235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99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079F0-EB78-43CA-8335-A6A2928A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0FB414-8D8E-42E3-AFC0-7996C4C66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88BE73E-3681-42E0-AC90-C5CDEFD01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31C632-8538-40E2-8ACF-912B4B935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2D3A097-03DF-4039-B213-9EBFB4D2A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BD40DA4-D246-411A-BE7F-845D5F87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D8E0C64-82A1-4400-BE54-A0BA8F60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FC4BA75-6958-4CD4-A657-BF5218F6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5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E4ACA-564D-4E8F-B030-20411DF7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135AE39-0BAB-4595-9B4E-6D1B2C51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AB02B95-71F0-4E10-A4CD-3355AEF5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0574D44-E8B1-40C5-8AE0-00A89C3E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081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6124A3C-E92D-401D-862B-A3F5464D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EB754DD-BBFB-4245-A98F-77B089D1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F445EF3-3057-422D-857D-27EF99A7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10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7B9D4-6CB1-457C-A689-ADADA501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2C95D6-0B5F-4D96-BDE2-B49E398A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835550-EFC6-4A84-B617-CD022631B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3104E49-0B82-4107-80D4-511E0F49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A65E9A0-3CDA-469E-A093-2F2AAB37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2F3B697-9EE2-48CD-AE0A-66CEA5C9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28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D2CF0-E8F0-4624-A194-B80AFDF3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765F5F8-C66F-47D9-8A9F-04BEA58F3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2CD3ED-66FC-453E-BB5F-2A2065F5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34C356-3A28-4BED-8EF8-65076DDD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7F994B-F5D7-4B47-9EDB-0A3009BA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C588273-60C5-4C43-95B0-F247E93E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699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FA621EE-AB2F-49F2-8152-C47DDB8D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27493C-84F3-4AAB-8C99-84814284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FA3FE5-F9D8-4FC4-993A-6CAC5ED9A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B597A-125C-497F-B36C-33C39517B19A}" type="datetimeFigureOut">
              <a:rPr lang="sk-SK" smtClean="0"/>
              <a:t>1. 9. 2021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BBDC35-1454-493F-9463-077C6235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C07AA67-525E-4EEF-A3BC-C766D1F9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62A6-FF4B-4F50-867E-BC69B68D1E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499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ekonom.sk/obchod/tvorba-cien/zahajenie-cenovych-zmien-a-reakcie-na-tieto-zmeny/" TargetMode="External"/><Relationship Id="rId2" Type="http://schemas.openxmlformats.org/officeDocument/2006/relationships/hyperlink" Target="https://www.euroekonom.sk/obchod/tvorba-cien/prisposobovanie-cen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ekonom.sk/obchod/tvorba-cien/zmena-ceny-zvysovanie-a-znizovanie-cie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291FB31-BA2D-4C80-8229-F0E34C8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E22877A0-D105-4005-84F8-4BCC429E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Color">
              <a:extLst>
                <a:ext uri="{FF2B5EF4-FFF2-40B4-BE49-F238E27FC236}">
                  <a16:creationId xmlns:a16="http://schemas.microsoft.com/office/drawing/2014/main" id="{B0B1E571-9D76-4678-B0AC-9BE9176A2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OP Ľudské zdroje – Rodová rovnosť a rovnosť príležitostí">
            <a:extLst>
              <a:ext uri="{FF2B5EF4-FFF2-40B4-BE49-F238E27FC236}">
                <a16:creationId xmlns:a16="http://schemas.microsoft.com/office/drawing/2014/main" id="{E6DB7FE8-6B3A-4CC1-8C1C-8A008C7B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3647" y="1756217"/>
            <a:ext cx="4730214" cy="3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F1F9B91-A639-4A8F-89E6-A621EB6C4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4608768" cy="2782723"/>
          </a:xfrm>
        </p:spPr>
        <p:txBody>
          <a:bodyPr anchor="b">
            <a:normAutofit/>
          </a:bodyPr>
          <a:lstStyle/>
          <a:p>
            <a:pPr algn="l"/>
            <a:br>
              <a:rPr lang="sk-SK" sz="4800">
                <a:solidFill>
                  <a:schemeClr val="bg1"/>
                </a:solidFill>
              </a:rPr>
            </a:br>
            <a:r>
              <a:rPr lang="sk-SK" sz="4800">
                <a:solidFill>
                  <a:schemeClr val="bg1"/>
                </a:solidFill>
              </a:rPr>
              <a:t>Cena a jej tvorba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A0726E-855E-40F0-98A3-C34F08B46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764655"/>
            <a:ext cx="4608767" cy="2374078"/>
          </a:xfrm>
        </p:spPr>
        <p:txBody>
          <a:bodyPr anchor="t">
            <a:normAutofit/>
          </a:bodyPr>
          <a:lstStyle/>
          <a:p>
            <a:pPr algn="l"/>
            <a:r>
              <a:rPr lang="sk-SK">
                <a:solidFill>
                  <a:schemeClr val="bg1"/>
                </a:solidFill>
              </a:rPr>
              <a:t>Ing. Alena Buchtová</a:t>
            </a:r>
          </a:p>
          <a:p>
            <a:pPr algn="l"/>
            <a:r>
              <a:rPr lang="sk-SK">
                <a:solidFill>
                  <a:schemeClr val="bg1"/>
                </a:solidFill>
              </a:rPr>
              <a:t>Marec 2022</a:t>
            </a:r>
          </a:p>
        </p:txBody>
      </p:sp>
    </p:spTree>
    <p:extLst>
      <p:ext uri="{BB962C8B-B14F-4D97-AF65-F5344CB8AC3E}">
        <p14:creationId xmlns:p14="http://schemas.microsoft.com/office/powerpoint/2010/main" val="326101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DF809C-D20C-4B5A-B9B5-09039110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k-SK" sz="4200" b="1" i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Tvorba ceny orientovaná na konkurenciu</a:t>
            </a:r>
            <a:endParaRPr lang="sk-SK" sz="4200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FF52B03B-C24B-4044-9E30-7278F16D2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8433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A20DADB-D322-4655-B84E-5F64F115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Tvorba ceny orientovaná na dopyt</a:t>
            </a:r>
            <a:endParaRPr lang="sk-SK" sz="48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617167-968A-4E95-A346-63079C06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k-SK" sz="1800" b="0" i="0">
              <a:solidFill>
                <a:schemeClr val="tx2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riadi</a:t>
            </a:r>
            <a:r>
              <a:rPr lang="sk-SK" sz="1800" b="1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sa podľa tendencií dopytu po produkte alebo</a:t>
            </a:r>
            <a:r>
              <a:rPr lang="sk-SK" sz="1800" b="1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potreby, podľa ponuky ďalších ponúkajúcich, od platobnej schopnosti cieľovej skupiny a kvality produktu.</a:t>
            </a:r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7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0BE56EE-D995-4978-BE7E-3D684BD8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sk-SK" sz="4800" b="1">
                <a:solidFill>
                  <a:schemeClr val="bg1"/>
                </a:solidFill>
              </a:rPr>
              <a:t>Tvorba ceny orientovaná na dopyt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8B7F5A-928F-450C-8C1A-29578E4D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r>
              <a:rPr lang="sk-SK" sz="18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Výhody: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dirty="0">
                <a:solidFill>
                  <a:schemeClr val="tx2"/>
                </a:solidFill>
                <a:latin typeface="Tahoma" panose="020B0604030504040204" pitchFamily="34" charset="0"/>
              </a:rPr>
              <a:t>- </a:t>
            </a: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najlepší možný zisk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dirty="0">
                <a:solidFill>
                  <a:schemeClr val="tx2"/>
                </a:solidFill>
                <a:latin typeface="Tahoma" panose="020B0604030504040204" pitchFamily="34" charset="0"/>
              </a:rPr>
              <a:t>- </a:t>
            </a: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 veľmi pružné – sezónne alebo inak hodnotné – požadované zmeny   dopytu sa môžu ihneď prejaviť v cene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Nevýhody: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dirty="0">
                <a:solidFill>
                  <a:schemeClr val="tx2"/>
                </a:solidFill>
              </a:rPr>
              <a:t>- </a:t>
            </a: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žiaduce informácie sú ťažko dosiahnuteľné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 dirty="0">
                <a:solidFill>
                  <a:schemeClr val="tx2"/>
                </a:solidFill>
              </a:rPr>
            </a:br>
            <a:r>
              <a:rPr lang="sk-SK" sz="1800" dirty="0">
                <a:solidFill>
                  <a:schemeClr val="tx2"/>
                </a:solidFill>
                <a:latin typeface="Tahoma" panose="020B0604030504040204" pitchFamily="34" charset="0"/>
              </a:rPr>
              <a:t>- </a:t>
            </a:r>
            <a:r>
              <a:rPr lang="sk-SK" sz="18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relatívne špekulatívny a nebezpečný odhad deficitu o agresívny proti klientovi nastavený imidž firmy</a:t>
            </a:r>
            <a:endParaRPr lang="sk-SK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4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40C728-4E01-4237-82C8-9624DFA8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F1CFB22B-2D73-4F2C-953D-8C306B45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819F58A9-E813-4511-BEF2-5B65BB72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ok 3" descr="Online nástroj pro tvorbu a tisk cenovek">
            <a:extLst>
              <a:ext uri="{FF2B5EF4-FFF2-40B4-BE49-F238E27FC236}">
                <a16:creationId xmlns:a16="http://schemas.microsoft.com/office/drawing/2014/main" id="{F89AC6AA-1BEB-486C-A301-11CCA8DC37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5062" y="1877932"/>
            <a:ext cx="4808799" cy="3091370"/>
          </a:xfrm>
          <a:prstGeom prst="rect">
            <a:avLst/>
          </a:prstGeom>
          <a:noFill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940B324-E01C-41BE-9F2A-305809F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sk-SK" sz="4800">
                <a:solidFill>
                  <a:schemeClr val="bg1"/>
                </a:solidFill>
              </a:rPr>
              <a:t>Cena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29E3EE-8036-48AF-973E-31EF57C53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5074368" cy="2229172"/>
          </a:xfrm>
        </p:spPr>
        <p:txBody>
          <a:bodyPr anchor="t">
            <a:normAutofit/>
          </a:bodyPr>
          <a:lstStyle/>
          <a:p>
            <a:r>
              <a:rPr lang="sk-SK" sz="1800">
                <a:solidFill>
                  <a:schemeClr val="bg1"/>
                </a:solidFill>
              </a:rPr>
              <a:t>Množstvo peňažných jednotiek, ktoré sa účtujú za výrobok alebo službu</a:t>
            </a:r>
          </a:p>
          <a:p>
            <a:endParaRPr lang="sk-SK" sz="1800">
              <a:solidFill>
                <a:schemeClr val="bg1"/>
              </a:solidFill>
            </a:endParaRPr>
          </a:p>
          <a:p>
            <a:r>
              <a:rPr lang="sk-SK" sz="1800">
                <a:solidFill>
                  <a:schemeClr val="bg1"/>
                </a:solidFill>
              </a:rPr>
              <a:t>Jediný prvok v marketingovom mixe, ktorý vytvára príjmy firmy</a:t>
            </a:r>
          </a:p>
        </p:txBody>
      </p:sp>
    </p:spTree>
    <p:extLst>
      <p:ext uri="{BB962C8B-B14F-4D97-AF65-F5344CB8AC3E}">
        <p14:creationId xmlns:p14="http://schemas.microsoft.com/office/powerpoint/2010/main" val="397960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5C07E04-EE46-48D0-ACD2-1FC4CAF7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 b="1" i="0">
                <a:solidFill>
                  <a:schemeClr val="bg1"/>
                </a:solidFill>
                <a:effectLst/>
                <a:latin typeface="Montserrat"/>
              </a:rPr>
              <a:t>Interné cenotvorné faktory</a:t>
            </a:r>
            <a:br>
              <a:rPr lang="sk-SK" sz="4800" b="1" i="0">
                <a:solidFill>
                  <a:schemeClr val="bg1"/>
                </a:solidFill>
                <a:effectLst/>
                <a:latin typeface="Montserrat"/>
              </a:rPr>
            </a:br>
            <a:endParaRPr lang="sk-SK" sz="480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69E992-B9FA-425E-A325-E137C18DC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Medzi interné faktory ovplyvňujúce rozhodovanie o cenách patria:</a:t>
            </a:r>
          </a:p>
          <a:p>
            <a:pPr marL="0" indent="0">
              <a:buNone/>
            </a:pPr>
            <a:endParaRPr lang="sk-SK" sz="1800" b="0" i="0">
              <a:solidFill>
                <a:schemeClr val="tx2"/>
              </a:solidFill>
              <a:effectLst/>
              <a:latin typeface="Montserrat"/>
            </a:endParaRP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marketingové ciele – prežitie, maximalizácia bežného zisku, maximalizácia trhového podielu, vodcovstvo v oblasti kvality produktov, ostatné ciele</a:t>
            </a: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stratégia marketingového mixu – produkt, distribúcia, promotion</a:t>
            </a: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náklady určujú dolnú hranicu ceny (fixné, variabilné,celkové)</a:t>
            </a: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organizácia tvorby cien – kto sa podieľa na tvorbe</a:t>
            </a:r>
          </a:p>
          <a:p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064D22E-FB3D-4895-8433-61ADF51D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 b="1" i="0">
                <a:solidFill>
                  <a:schemeClr val="bg1"/>
                </a:solidFill>
                <a:effectLst/>
                <a:latin typeface="Montserrat"/>
              </a:rPr>
              <a:t>Externé cenotvorné faktory</a:t>
            </a:r>
            <a:br>
              <a:rPr lang="sk-SK" sz="4800" b="1" i="0">
                <a:solidFill>
                  <a:schemeClr val="bg1"/>
                </a:solidFill>
                <a:effectLst/>
                <a:latin typeface="Montserrat"/>
              </a:rPr>
            </a:br>
            <a:endParaRPr lang="sk-SK" sz="480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8564E3-97D8-44CB-BE39-788A52E7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Medzi externé faktory ovplyvňujúce rozhodovanie o cenách patria:</a:t>
            </a: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trh a dopyt vymedzujú hornú hranicu cien:</a:t>
            </a:r>
          </a:p>
          <a:p>
            <a:pPr marL="742950" lvl="1" indent="-285750"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typ trhu – dokonalá konkurencia, monopolistická a oligopolistická konkurencia, úplný monopol</a:t>
            </a:r>
          </a:p>
          <a:p>
            <a:pPr marL="742950" lvl="1" indent="-285750"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spotrebiteľské vnímanie ceny a hodnoty – preferencie zákazníka cena/úžitok</a:t>
            </a:r>
          </a:p>
          <a:p>
            <a:pPr marL="742950" lvl="1" indent="-285750"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vzťah medzi cenou a dopytom – elasticita dopytu</a:t>
            </a: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ceny a ponuka konkurencie</a:t>
            </a:r>
          </a:p>
          <a:p>
            <a:pPr>
              <a:buFont typeface="+mj-lt"/>
              <a:buAutoNum type="arabicPeriod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ostatné faktory vonkajšieho prostredia – ekonomické faktory, požiadavky sprostredkovateľov a opatrenia vlády</a:t>
            </a:r>
          </a:p>
          <a:p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3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BC1D85D-2C67-4D1F-B616-4658AB45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 b="1" i="0">
                <a:solidFill>
                  <a:schemeClr val="bg1"/>
                </a:solidFill>
                <a:effectLst/>
                <a:latin typeface="Montserrat"/>
              </a:rPr>
              <a:t>Cenová politika</a:t>
            </a:r>
            <a:br>
              <a:rPr lang="sk-SK" sz="4800" b="1" i="0">
                <a:solidFill>
                  <a:schemeClr val="bg1"/>
                </a:solidFill>
                <a:effectLst/>
                <a:latin typeface="Montserrat"/>
              </a:rPr>
            </a:br>
            <a:endParaRPr lang="sk-SK" sz="480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3EBD04-5816-467F-ABC3-51F9D6BA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endParaRPr lang="sk-SK" sz="1800" b="1" i="0">
              <a:solidFill>
                <a:schemeClr val="tx2"/>
              </a:solidFill>
              <a:effectLst/>
              <a:latin typeface="Montserrat"/>
            </a:endParaRPr>
          </a:p>
          <a:p>
            <a:r>
              <a:rPr lang="sk-SK" sz="1800" b="0" i="0">
                <a:solidFill>
                  <a:schemeClr val="tx2"/>
                </a:solidFill>
                <a:effectLst/>
                <a:latin typeface="Montserrat"/>
              </a:rPr>
              <a:t>Súčasťou cenovej politiky je hľadanie vhodných metód a nástrojov na: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800" b="0" i="0">
              <a:solidFill>
                <a:schemeClr val="tx2"/>
              </a:solidFill>
              <a:effectLst/>
              <a:latin typeface="Montserra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prispôsobovanie ceny</a:t>
            </a:r>
            <a:endParaRPr lang="sk-SK" sz="1800" b="0" i="0">
              <a:solidFill>
                <a:schemeClr val="tx2"/>
              </a:solidFill>
              <a:effectLst/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800" b="0" i="0">
              <a:solidFill>
                <a:schemeClr val="tx2"/>
              </a:solidFill>
              <a:effectLst/>
              <a:latin typeface="Montserra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zahájenie cenových zmien a reakcie na tieto zmeny</a:t>
            </a:r>
            <a:endParaRPr lang="sk-SK" sz="1800" b="0" i="0">
              <a:solidFill>
                <a:schemeClr val="tx2"/>
              </a:solidFill>
              <a:effectLst/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800" b="0" i="0">
              <a:solidFill>
                <a:schemeClr val="tx2"/>
              </a:solidFill>
              <a:effectLst/>
              <a:latin typeface="Montserra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1800" b="0" i="0">
                <a:solidFill>
                  <a:schemeClr val="tx2"/>
                </a:solidFill>
                <a:effectLst/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zmena ceny – zvyšovanie a znižovanie cien</a:t>
            </a:r>
            <a:endParaRPr lang="sk-SK" sz="1800" b="0" i="0">
              <a:solidFill>
                <a:schemeClr val="tx2"/>
              </a:solidFill>
              <a:effectLst/>
              <a:latin typeface="Montserrat"/>
            </a:endParaRPr>
          </a:p>
          <a:p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6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A6D0C76-A2F7-47B1-A305-6CE0D974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>
                <a:solidFill>
                  <a:schemeClr val="bg1"/>
                </a:solidFill>
              </a:rPr>
              <a:t>Cena orientovaná na náklady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3D21C2-A673-4452-96D2-F1E7CB8E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 b="0" i="0">
                <a:solidFill>
                  <a:schemeClr val="tx2"/>
                </a:solidFill>
                <a:effectLst/>
              </a:rPr>
              <a:t>Pri tejto metóde sa realizačná cena stanovuje na</a:t>
            </a:r>
            <a:r>
              <a:rPr lang="sk-SK" sz="1800" b="1" i="0">
                <a:solidFill>
                  <a:schemeClr val="tx2"/>
                </a:solidFill>
                <a:effectLst/>
              </a:rPr>
              <a:t> </a:t>
            </a:r>
            <a:r>
              <a:rPr lang="sk-SK" sz="1800" b="0" i="0">
                <a:solidFill>
                  <a:schemeClr val="tx2"/>
                </a:solidFill>
                <a:effectLst/>
              </a:rPr>
              <a:t>základe kalkulácie, ktorá vychádza z nákladov a plánovaného zisku (ziskovou prirážkou). Táto metóda je používaná najmä vo výrobných podnikoch. Ziskové prirážky pre jednotlivé produkty bývajú rôzne, pretože ani ich postavenie na trhu nebýva rovnocenné.</a:t>
            </a:r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91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917E2A-CD0D-4245-A3B9-A55EFC8B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Kalkulačný vzorec</a:t>
            </a:r>
          </a:p>
        </p:txBody>
      </p:sp>
      <p:pic>
        <p:nvPicPr>
          <p:cNvPr id="2050" name="Picture 2" descr="Kalkulácie a ceny - O škole">
            <a:extLst>
              <a:ext uri="{FF2B5EF4-FFF2-40B4-BE49-F238E27FC236}">
                <a16:creationId xmlns:a16="http://schemas.microsoft.com/office/drawing/2014/main" id="{1326A6E4-6434-4854-AE64-7762FAEDD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071805"/>
            <a:ext cx="10515599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8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130F41B-4993-4ACF-AF5C-F7CE1EC2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>
                <a:solidFill>
                  <a:schemeClr val="bg1"/>
                </a:solidFill>
              </a:rPr>
              <a:t>Cena orientovaná na náklady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416D06-BD93-43DF-8D83-BD0EB7E2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sk-SK" sz="1800" b="1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Výhody: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o  vyrátaná cena vychádza z presných čísel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o  prehľad o nákladoch a o predpokladanom profite firmy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o  podklady pre vyjednávanie a účasť na verejnom obstarávaní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1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Nevýhody: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o  žiadny prehľad o trhu (konkurencia, dopyt...)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sk-SK" sz="1800">
                <a:solidFill>
                  <a:schemeClr val="tx2"/>
                </a:solidFill>
              </a:rPr>
            </a:b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o  nízka flexibilita pri stanovovaní cien </a:t>
            </a:r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9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3EB9EB9-EE91-4FF8-92A4-4BF61891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sk-SK" sz="4800" b="1" i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Tvorba ceny orientovaná na konkurenciu</a:t>
            </a:r>
            <a:endParaRPr lang="sk-SK" sz="480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FC66C9-299B-438A-A91B-6D40A4E5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 b="0" i="0">
                <a:solidFill>
                  <a:schemeClr val="tx2"/>
                </a:solidFill>
                <a:effectLst/>
              </a:rPr>
              <a:t>Tento prístup tvorby cien nespočíva</a:t>
            </a:r>
            <a:r>
              <a:rPr lang="sk-SK" sz="1800" b="1" i="0">
                <a:solidFill>
                  <a:schemeClr val="tx2"/>
                </a:solidFill>
                <a:effectLst/>
              </a:rPr>
              <a:t> </a:t>
            </a:r>
            <a:r>
              <a:rPr lang="sk-SK" sz="1800" b="0" i="0">
                <a:solidFill>
                  <a:schemeClr val="tx2"/>
                </a:solidFill>
                <a:effectLst/>
              </a:rPr>
              <a:t>v spracovaní vlastnej cenovej stratégie a určení ceny, ale v podriadení sa a prevzatí ceny konkurencie. Pritom trhová cena je buď výsledkom priemerných nákladov konkurencie alebo je to tzv. „cena vodcu</a:t>
            </a:r>
            <a:r>
              <a:rPr lang="sk-SK" sz="1800" b="0" i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“. </a:t>
            </a:r>
            <a:endParaRPr lang="sk-S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28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513</Words>
  <Application>Microsoft Office PowerPoint</Application>
  <PresentationFormat>Širokouhlá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Tahoma</vt:lpstr>
      <vt:lpstr>Motív Office</vt:lpstr>
      <vt:lpstr> Cena a jej tvorba</vt:lpstr>
      <vt:lpstr>Cena</vt:lpstr>
      <vt:lpstr>Interné cenotvorné faktory </vt:lpstr>
      <vt:lpstr>Externé cenotvorné faktory </vt:lpstr>
      <vt:lpstr>Cenová politika </vt:lpstr>
      <vt:lpstr>Cena orientovaná na náklady</vt:lpstr>
      <vt:lpstr>Kalkulačný vzorec</vt:lpstr>
      <vt:lpstr>Cena orientovaná na náklady</vt:lpstr>
      <vt:lpstr>Tvorba ceny orientovaná na konkurenciu</vt:lpstr>
      <vt:lpstr>Tvorba ceny orientovaná na konkurenciu</vt:lpstr>
      <vt:lpstr>Tvorba ceny orientovaná na dopyt</vt:lpstr>
      <vt:lpstr>Tvorba ceny orientovaná na dopyt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Cena a jej tvorba</dc:title>
  <dc:creator>Buchtová Alena Ing.</dc:creator>
  <cp:lastModifiedBy>Buchtová Alena Ing.</cp:lastModifiedBy>
  <cp:revision>1</cp:revision>
  <dcterms:created xsi:type="dcterms:W3CDTF">2021-09-01T08:54:34Z</dcterms:created>
  <dcterms:modified xsi:type="dcterms:W3CDTF">2021-09-01T13:32:30Z</dcterms:modified>
</cp:coreProperties>
</file>