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5285E3-B8E5-4388-A3DF-A6C79D1EFD9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54593C1-FF2F-4EB7-9DF5-FDA573394324}">
      <dgm:prSet/>
      <dgm:spPr/>
      <dgm:t>
        <a:bodyPr/>
        <a:lstStyle/>
        <a:p>
          <a:r>
            <a:rPr lang="sk-SK"/>
            <a:t>Platobný prostriedok bezhotovostného styku, ktorý majiteľovi umožňuje vyberať hotovosť a uhrádzať platby za tovary a služby</a:t>
          </a:r>
          <a:endParaRPr lang="en-US"/>
        </a:p>
      </dgm:t>
    </dgm:pt>
    <dgm:pt modelId="{453CC826-C342-487D-974A-4E42FF536F91}" type="parTrans" cxnId="{3B6CB64D-2BCB-4245-8E26-FCBC3379776B}">
      <dgm:prSet/>
      <dgm:spPr/>
      <dgm:t>
        <a:bodyPr/>
        <a:lstStyle/>
        <a:p>
          <a:endParaRPr lang="en-US"/>
        </a:p>
      </dgm:t>
    </dgm:pt>
    <dgm:pt modelId="{9E7EB7F5-9233-4B3D-8620-5DD911143D09}" type="sibTrans" cxnId="{3B6CB64D-2BCB-4245-8E26-FCBC3379776B}">
      <dgm:prSet/>
      <dgm:spPr/>
      <dgm:t>
        <a:bodyPr/>
        <a:lstStyle/>
        <a:p>
          <a:endParaRPr lang="en-US"/>
        </a:p>
      </dgm:t>
    </dgm:pt>
    <dgm:pt modelId="{1F022BB9-E49B-4088-84F4-4F5402C60817}">
      <dgm:prSet/>
      <dgm:spPr/>
      <dgm:t>
        <a:bodyPr/>
        <a:lstStyle/>
        <a:p>
          <a:r>
            <a:rPr lang="sk-SK"/>
            <a:t>Výhody – bezpečnosť – nehrozí rizikov ukradnutia hotovost</a:t>
          </a:r>
          <a:endParaRPr lang="en-US"/>
        </a:p>
      </dgm:t>
    </dgm:pt>
    <dgm:pt modelId="{062C1148-B7DC-4524-8623-F0C6C4C6F8AB}" type="parTrans" cxnId="{FFCF44EB-EF0D-43DB-AA7B-BD42E38DD9D1}">
      <dgm:prSet/>
      <dgm:spPr/>
      <dgm:t>
        <a:bodyPr/>
        <a:lstStyle/>
        <a:p>
          <a:endParaRPr lang="en-US"/>
        </a:p>
      </dgm:t>
    </dgm:pt>
    <dgm:pt modelId="{67DEE3EF-195B-4D4A-87F3-FAA863CB5517}" type="sibTrans" cxnId="{FFCF44EB-EF0D-43DB-AA7B-BD42E38DD9D1}">
      <dgm:prSet/>
      <dgm:spPr/>
      <dgm:t>
        <a:bodyPr/>
        <a:lstStyle/>
        <a:p>
          <a:endParaRPr lang="en-US"/>
        </a:p>
      </dgm:t>
    </dgm:pt>
    <dgm:pt modelId="{B4DCA2B4-F8BC-468E-8356-5D7D36A3A79D}">
      <dgm:prSet/>
      <dgm:spPr/>
      <dgm:t>
        <a:bodyPr/>
        <a:lstStyle/>
        <a:p>
          <a:r>
            <a:rPr lang="sk-SK"/>
            <a:t>- rýchlosť – platba trvá cca 30 sekúnd</a:t>
          </a:r>
          <a:endParaRPr lang="en-US"/>
        </a:p>
      </dgm:t>
    </dgm:pt>
    <dgm:pt modelId="{585A8B78-D2CE-4EE1-86D7-471F953DE6C0}" type="parTrans" cxnId="{38B31E0F-9D62-4391-ABE5-70701C61388E}">
      <dgm:prSet/>
      <dgm:spPr/>
      <dgm:t>
        <a:bodyPr/>
        <a:lstStyle/>
        <a:p>
          <a:endParaRPr lang="en-US"/>
        </a:p>
      </dgm:t>
    </dgm:pt>
    <dgm:pt modelId="{50E45440-CBBB-4078-991F-6BB29091DACB}" type="sibTrans" cxnId="{38B31E0F-9D62-4391-ABE5-70701C61388E}">
      <dgm:prSet/>
      <dgm:spPr/>
      <dgm:t>
        <a:bodyPr/>
        <a:lstStyle/>
        <a:p>
          <a:endParaRPr lang="en-US"/>
        </a:p>
      </dgm:t>
    </dgm:pt>
    <dgm:pt modelId="{30800A06-B832-4A3D-92B9-73A4847198EB}">
      <dgm:prSet/>
      <dgm:spPr/>
      <dgm:t>
        <a:bodyPr/>
        <a:lstStyle/>
        <a:p>
          <a:r>
            <a:rPr lang="sk-SK"/>
            <a:t>- doplnkové služby – cestovné alebo úrazové poistenie</a:t>
          </a:r>
          <a:endParaRPr lang="en-US"/>
        </a:p>
      </dgm:t>
    </dgm:pt>
    <dgm:pt modelId="{BF083353-9A14-40EA-925B-938E92262B17}" type="parTrans" cxnId="{7C76BA8B-2D86-4C25-A663-AF72D37B5DE3}">
      <dgm:prSet/>
      <dgm:spPr/>
      <dgm:t>
        <a:bodyPr/>
        <a:lstStyle/>
        <a:p>
          <a:endParaRPr lang="en-US"/>
        </a:p>
      </dgm:t>
    </dgm:pt>
    <dgm:pt modelId="{DFB83D47-C0F8-4663-863F-4A38977A4E38}" type="sibTrans" cxnId="{7C76BA8B-2D86-4C25-A663-AF72D37B5DE3}">
      <dgm:prSet/>
      <dgm:spPr/>
      <dgm:t>
        <a:bodyPr/>
        <a:lstStyle/>
        <a:p>
          <a:endParaRPr lang="en-US"/>
        </a:p>
      </dgm:t>
    </dgm:pt>
    <dgm:pt modelId="{971A0E9B-9CFD-40E7-9D5F-7E4E8718C9BA}">
      <dgm:prSet/>
      <dgm:spPr/>
      <dgm:t>
        <a:bodyPr/>
        <a:lstStyle/>
        <a:p>
          <a:r>
            <a:rPr lang="sk-SK"/>
            <a:t>- pri platbe kartou v zahraničí sa používa výhodnejší </a:t>
          </a:r>
          <a:endParaRPr lang="en-US"/>
        </a:p>
      </dgm:t>
    </dgm:pt>
    <dgm:pt modelId="{2877B88A-A710-4F04-83A4-1E711BF5375C}" type="parTrans" cxnId="{5D0A2473-760A-4CEF-8CC6-07826B11DCB5}">
      <dgm:prSet/>
      <dgm:spPr/>
      <dgm:t>
        <a:bodyPr/>
        <a:lstStyle/>
        <a:p>
          <a:endParaRPr lang="en-US"/>
        </a:p>
      </dgm:t>
    </dgm:pt>
    <dgm:pt modelId="{1FAE8193-35C5-46DB-AA7C-1DF6D336E047}" type="sibTrans" cxnId="{5D0A2473-760A-4CEF-8CC6-07826B11DCB5}">
      <dgm:prSet/>
      <dgm:spPr/>
      <dgm:t>
        <a:bodyPr/>
        <a:lstStyle/>
        <a:p>
          <a:endParaRPr lang="en-US"/>
        </a:p>
      </dgm:t>
    </dgm:pt>
    <dgm:pt modelId="{8BCC5A7F-1B08-4A62-85E3-2E70DAA3E69C}">
      <dgm:prSet/>
      <dgm:spPr/>
      <dgm:t>
        <a:bodyPr/>
        <a:lstStyle/>
        <a:p>
          <a:r>
            <a:rPr lang="sk-SK"/>
            <a:t>menový kurz</a:t>
          </a:r>
          <a:endParaRPr lang="en-US"/>
        </a:p>
      </dgm:t>
    </dgm:pt>
    <dgm:pt modelId="{80951747-C8B1-4B6C-81CB-8A434B07F466}" type="parTrans" cxnId="{12A1ED82-BE4B-40B7-BC8F-A4CC69C68137}">
      <dgm:prSet/>
      <dgm:spPr/>
      <dgm:t>
        <a:bodyPr/>
        <a:lstStyle/>
        <a:p>
          <a:endParaRPr lang="en-US"/>
        </a:p>
      </dgm:t>
    </dgm:pt>
    <dgm:pt modelId="{3A5E76A9-6545-4E4A-8497-1F0E5E49C8DF}" type="sibTrans" cxnId="{12A1ED82-BE4B-40B7-BC8F-A4CC69C68137}">
      <dgm:prSet/>
      <dgm:spPr/>
      <dgm:t>
        <a:bodyPr/>
        <a:lstStyle/>
        <a:p>
          <a:endParaRPr lang="en-US"/>
        </a:p>
      </dgm:t>
    </dgm:pt>
    <dgm:pt modelId="{59CF1EA3-9114-4C01-8345-9EA402B3D172}" type="pres">
      <dgm:prSet presAssocID="{2A5285E3-B8E5-4388-A3DF-A6C79D1EFD9C}" presName="linear" presStyleCnt="0">
        <dgm:presLayoutVars>
          <dgm:animLvl val="lvl"/>
          <dgm:resizeHandles val="exact"/>
        </dgm:presLayoutVars>
      </dgm:prSet>
      <dgm:spPr/>
    </dgm:pt>
    <dgm:pt modelId="{4D0BECF4-7475-4418-B185-6900DC29C7EB}" type="pres">
      <dgm:prSet presAssocID="{254593C1-FF2F-4EB7-9DF5-FDA57339432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1B52646-B45D-48CC-B6B3-FD5FE0268109}" type="pres">
      <dgm:prSet presAssocID="{9E7EB7F5-9233-4B3D-8620-5DD911143D09}" presName="spacer" presStyleCnt="0"/>
      <dgm:spPr/>
    </dgm:pt>
    <dgm:pt modelId="{882E30EE-A670-42C1-80C4-7AD1B2B13C04}" type="pres">
      <dgm:prSet presAssocID="{1F022BB9-E49B-4088-84F4-4F5402C6081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9ECDEAD-D373-4D05-8BA6-F3447DC1F057}" type="pres">
      <dgm:prSet presAssocID="{67DEE3EF-195B-4D4A-87F3-FAA863CB5517}" presName="spacer" presStyleCnt="0"/>
      <dgm:spPr/>
    </dgm:pt>
    <dgm:pt modelId="{C7D37234-3939-4101-A63A-839C7CBB0034}" type="pres">
      <dgm:prSet presAssocID="{B4DCA2B4-F8BC-468E-8356-5D7D36A3A79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7504ADF-308C-42D3-997A-88455E3DCA62}" type="pres">
      <dgm:prSet presAssocID="{50E45440-CBBB-4078-991F-6BB29091DACB}" presName="spacer" presStyleCnt="0"/>
      <dgm:spPr/>
    </dgm:pt>
    <dgm:pt modelId="{3B911D2D-6D0F-4F3D-A9AF-3B311B32D645}" type="pres">
      <dgm:prSet presAssocID="{30800A06-B832-4A3D-92B9-73A4847198E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EF58022-6766-41E7-B574-3C16BBB2B266}" type="pres">
      <dgm:prSet presAssocID="{DFB83D47-C0F8-4663-863F-4A38977A4E38}" presName="spacer" presStyleCnt="0"/>
      <dgm:spPr/>
    </dgm:pt>
    <dgm:pt modelId="{F83B931E-5F96-4B27-8E7F-35AE87FD9DFE}" type="pres">
      <dgm:prSet presAssocID="{971A0E9B-9CFD-40E7-9D5F-7E4E8718C9B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E2AD0E2-7B30-465C-BCA7-584E8EB0640E}" type="pres">
      <dgm:prSet presAssocID="{1FAE8193-35C5-46DB-AA7C-1DF6D336E047}" presName="spacer" presStyleCnt="0"/>
      <dgm:spPr/>
    </dgm:pt>
    <dgm:pt modelId="{C8FB20B6-6CD9-49CB-BBDA-A80FC7CA190F}" type="pres">
      <dgm:prSet presAssocID="{8BCC5A7F-1B08-4A62-85E3-2E70DAA3E69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8B31E0F-9D62-4391-ABE5-70701C61388E}" srcId="{2A5285E3-B8E5-4388-A3DF-A6C79D1EFD9C}" destId="{B4DCA2B4-F8BC-468E-8356-5D7D36A3A79D}" srcOrd="2" destOrd="0" parTransId="{585A8B78-D2CE-4EE1-86D7-471F953DE6C0}" sibTransId="{50E45440-CBBB-4078-991F-6BB29091DACB}"/>
    <dgm:cxn modelId="{BBE7F71A-3CD0-4C15-A137-96620044D230}" type="presOf" srcId="{2A5285E3-B8E5-4388-A3DF-A6C79D1EFD9C}" destId="{59CF1EA3-9114-4C01-8345-9EA402B3D172}" srcOrd="0" destOrd="0" presId="urn:microsoft.com/office/officeart/2005/8/layout/vList2"/>
    <dgm:cxn modelId="{74471028-A3CE-401D-B4EE-3510285AE46E}" type="presOf" srcId="{1F022BB9-E49B-4088-84F4-4F5402C60817}" destId="{882E30EE-A670-42C1-80C4-7AD1B2B13C04}" srcOrd="0" destOrd="0" presId="urn:microsoft.com/office/officeart/2005/8/layout/vList2"/>
    <dgm:cxn modelId="{2FF66A5C-A76B-47BC-84AA-0D3C5A36843B}" type="presOf" srcId="{8BCC5A7F-1B08-4A62-85E3-2E70DAA3E69C}" destId="{C8FB20B6-6CD9-49CB-BBDA-A80FC7CA190F}" srcOrd="0" destOrd="0" presId="urn:microsoft.com/office/officeart/2005/8/layout/vList2"/>
    <dgm:cxn modelId="{E7CC285E-1662-4C52-887A-EFCF8CCEAD8E}" type="presOf" srcId="{971A0E9B-9CFD-40E7-9D5F-7E4E8718C9BA}" destId="{F83B931E-5F96-4B27-8E7F-35AE87FD9DFE}" srcOrd="0" destOrd="0" presId="urn:microsoft.com/office/officeart/2005/8/layout/vList2"/>
    <dgm:cxn modelId="{BB1D4943-FDAE-4D53-B3D4-5C3C5E7DA26E}" type="presOf" srcId="{30800A06-B832-4A3D-92B9-73A4847198EB}" destId="{3B911D2D-6D0F-4F3D-A9AF-3B311B32D645}" srcOrd="0" destOrd="0" presId="urn:microsoft.com/office/officeart/2005/8/layout/vList2"/>
    <dgm:cxn modelId="{3B6CB64D-2BCB-4245-8E26-FCBC3379776B}" srcId="{2A5285E3-B8E5-4388-A3DF-A6C79D1EFD9C}" destId="{254593C1-FF2F-4EB7-9DF5-FDA573394324}" srcOrd="0" destOrd="0" parTransId="{453CC826-C342-487D-974A-4E42FF536F91}" sibTransId="{9E7EB7F5-9233-4B3D-8620-5DD911143D09}"/>
    <dgm:cxn modelId="{5D0A2473-760A-4CEF-8CC6-07826B11DCB5}" srcId="{2A5285E3-B8E5-4388-A3DF-A6C79D1EFD9C}" destId="{971A0E9B-9CFD-40E7-9D5F-7E4E8718C9BA}" srcOrd="4" destOrd="0" parTransId="{2877B88A-A710-4F04-83A4-1E711BF5375C}" sibTransId="{1FAE8193-35C5-46DB-AA7C-1DF6D336E047}"/>
    <dgm:cxn modelId="{BC23F656-EDFD-4ADA-B019-265997D2FE46}" type="presOf" srcId="{254593C1-FF2F-4EB7-9DF5-FDA573394324}" destId="{4D0BECF4-7475-4418-B185-6900DC29C7EB}" srcOrd="0" destOrd="0" presId="urn:microsoft.com/office/officeart/2005/8/layout/vList2"/>
    <dgm:cxn modelId="{12A1ED82-BE4B-40B7-BC8F-A4CC69C68137}" srcId="{2A5285E3-B8E5-4388-A3DF-A6C79D1EFD9C}" destId="{8BCC5A7F-1B08-4A62-85E3-2E70DAA3E69C}" srcOrd="5" destOrd="0" parTransId="{80951747-C8B1-4B6C-81CB-8A434B07F466}" sibTransId="{3A5E76A9-6545-4E4A-8497-1F0E5E49C8DF}"/>
    <dgm:cxn modelId="{7C76BA8B-2D86-4C25-A663-AF72D37B5DE3}" srcId="{2A5285E3-B8E5-4388-A3DF-A6C79D1EFD9C}" destId="{30800A06-B832-4A3D-92B9-73A4847198EB}" srcOrd="3" destOrd="0" parTransId="{BF083353-9A14-40EA-925B-938E92262B17}" sibTransId="{DFB83D47-C0F8-4663-863F-4A38977A4E38}"/>
    <dgm:cxn modelId="{4335DA91-D472-440D-A7CE-5747D851FA32}" type="presOf" srcId="{B4DCA2B4-F8BC-468E-8356-5D7D36A3A79D}" destId="{C7D37234-3939-4101-A63A-839C7CBB0034}" srcOrd="0" destOrd="0" presId="urn:microsoft.com/office/officeart/2005/8/layout/vList2"/>
    <dgm:cxn modelId="{FFCF44EB-EF0D-43DB-AA7B-BD42E38DD9D1}" srcId="{2A5285E3-B8E5-4388-A3DF-A6C79D1EFD9C}" destId="{1F022BB9-E49B-4088-84F4-4F5402C60817}" srcOrd="1" destOrd="0" parTransId="{062C1148-B7DC-4524-8623-F0C6C4C6F8AB}" sibTransId="{67DEE3EF-195B-4D4A-87F3-FAA863CB5517}"/>
    <dgm:cxn modelId="{2FA07FBF-ECCE-4104-953F-CB50C9D2B81A}" type="presParOf" srcId="{59CF1EA3-9114-4C01-8345-9EA402B3D172}" destId="{4D0BECF4-7475-4418-B185-6900DC29C7EB}" srcOrd="0" destOrd="0" presId="urn:microsoft.com/office/officeart/2005/8/layout/vList2"/>
    <dgm:cxn modelId="{654EDB3A-1F11-48F2-8D54-16644B3E1EFF}" type="presParOf" srcId="{59CF1EA3-9114-4C01-8345-9EA402B3D172}" destId="{01B52646-B45D-48CC-B6B3-FD5FE0268109}" srcOrd="1" destOrd="0" presId="urn:microsoft.com/office/officeart/2005/8/layout/vList2"/>
    <dgm:cxn modelId="{28ACE13F-6799-4AEA-85E3-C2FFCA5F5C76}" type="presParOf" srcId="{59CF1EA3-9114-4C01-8345-9EA402B3D172}" destId="{882E30EE-A670-42C1-80C4-7AD1B2B13C04}" srcOrd="2" destOrd="0" presId="urn:microsoft.com/office/officeart/2005/8/layout/vList2"/>
    <dgm:cxn modelId="{B426BA86-312F-4440-A90D-3B0FF2171828}" type="presParOf" srcId="{59CF1EA3-9114-4C01-8345-9EA402B3D172}" destId="{A9ECDEAD-D373-4D05-8BA6-F3447DC1F057}" srcOrd="3" destOrd="0" presId="urn:microsoft.com/office/officeart/2005/8/layout/vList2"/>
    <dgm:cxn modelId="{D40859D2-6B6C-4B28-A875-73F26EF333DA}" type="presParOf" srcId="{59CF1EA3-9114-4C01-8345-9EA402B3D172}" destId="{C7D37234-3939-4101-A63A-839C7CBB0034}" srcOrd="4" destOrd="0" presId="urn:microsoft.com/office/officeart/2005/8/layout/vList2"/>
    <dgm:cxn modelId="{3B587F9B-C972-47B4-A6F1-4F6352490929}" type="presParOf" srcId="{59CF1EA3-9114-4C01-8345-9EA402B3D172}" destId="{57504ADF-308C-42D3-997A-88455E3DCA62}" srcOrd="5" destOrd="0" presId="urn:microsoft.com/office/officeart/2005/8/layout/vList2"/>
    <dgm:cxn modelId="{D001E9B6-AEBC-427F-AB3B-1AC985B8BF5C}" type="presParOf" srcId="{59CF1EA3-9114-4C01-8345-9EA402B3D172}" destId="{3B911D2D-6D0F-4F3D-A9AF-3B311B32D645}" srcOrd="6" destOrd="0" presId="urn:microsoft.com/office/officeart/2005/8/layout/vList2"/>
    <dgm:cxn modelId="{BDC61279-ED84-4FD9-BE53-FB7C8FB5EE0A}" type="presParOf" srcId="{59CF1EA3-9114-4C01-8345-9EA402B3D172}" destId="{0EF58022-6766-41E7-B574-3C16BBB2B266}" srcOrd="7" destOrd="0" presId="urn:microsoft.com/office/officeart/2005/8/layout/vList2"/>
    <dgm:cxn modelId="{DF462A80-5BB0-4E1F-B4DD-E3251305B88C}" type="presParOf" srcId="{59CF1EA3-9114-4C01-8345-9EA402B3D172}" destId="{F83B931E-5F96-4B27-8E7F-35AE87FD9DFE}" srcOrd="8" destOrd="0" presId="urn:microsoft.com/office/officeart/2005/8/layout/vList2"/>
    <dgm:cxn modelId="{BB928C86-8E68-4375-8CE7-7BCDA0D9ECE7}" type="presParOf" srcId="{59CF1EA3-9114-4C01-8345-9EA402B3D172}" destId="{2E2AD0E2-7B30-465C-BCA7-584E8EB0640E}" srcOrd="9" destOrd="0" presId="urn:microsoft.com/office/officeart/2005/8/layout/vList2"/>
    <dgm:cxn modelId="{FF75FE8D-A447-4ABD-BA0C-176C9614C626}" type="presParOf" srcId="{59CF1EA3-9114-4C01-8345-9EA402B3D172}" destId="{C8FB20B6-6CD9-49CB-BBDA-A80FC7CA190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BECF4-7475-4418-B185-6900DC29C7EB}">
      <dsp:nvSpPr>
        <dsp:cNvPr id="0" name=""/>
        <dsp:cNvSpPr/>
      </dsp:nvSpPr>
      <dsp:spPr>
        <a:xfrm>
          <a:off x="0" y="474623"/>
          <a:ext cx="6263640" cy="716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Platobný prostriedok bezhotovostného styku, ktorý majiteľovi umožňuje vyberať hotovosť a uhrádzať platby za tovary a služby</a:t>
          </a:r>
          <a:endParaRPr lang="en-US" sz="1800" kern="1200"/>
        </a:p>
      </dsp:txBody>
      <dsp:txXfrm>
        <a:off x="34954" y="509577"/>
        <a:ext cx="6193732" cy="646132"/>
      </dsp:txXfrm>
    </dsp:sp>
    <dsp:sp modelId="{882E30EE-A670-42C1-80C4-7AD1B2B13C04}">
      <dsp:nvSpPr>
        <dsp:cNvPr id="0" name=""/>
        <dsp:cNvSpPr/>
      </dsp:nvSpPr>
      <dsp:spPr>
        <a:xfrm>
          <a:off x="0" y="1242503"/>
          <a:ext cx="6263640" cy="71604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Výhody – bezpečnosť – nehrozí rizikov ukradnutia hotovost</a:t>
          </a:r>
          <a:endParaRPr lang="en-US" sz="1800" kern="1200"/>
        </a:p>
      </dsp:txBody>
      <dsp:txXfrm>
        <a:off x="34954" y="1277457"/>
        <a:ext cx="6193732" cy="646132"/>
      </dsp:txXfrm>
    </dsp:sp>
    <dsp:sp modelId="{C7D37234-3939-4101-A63A-839C7CBB0034}">
      <dsp:nvSpPr>
        <dsp:cNvPr id="0" name=""/>
        <dsp:cNvSpPr/>
      </dsp:nvSpPr>
      <dsp:spPr>
        <a:xfrm>
          <a:off x="0" y="2010383"/>
          <a:ext cx="6263640" cy="71604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- rýchlosť – platba trvá cca 30 sekúnd</a:t>
          </a:r>
          <a:endParaRPr lang="en-US" sz="1800" kern="1200"/>
        </a:p>
      </dsp:txBody>
      <dsp:txXfrm>
        <a:off x="34954" y="2045337"/>
        <a:ext cx="6193732" cy="646132"/>
      </dsp:txXfrm>
    </dsp:sp>
    <dsp:sp modelId="{3B911D2D-6D0F-4F3D-A9AF-3B311B32D645}">
      <dsp:nvSpPr>
        <dsp:cNvPr id="0" name=""/>
        <dsp:cNvSpPr/>
      </dsp:nvSpPr>
      <dsp:spPr>
        <a:xfrm>
          <a:off x="0" y="2778263"/>
          <a:ext cx="6263640" cy="71604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- doplnkové služby – cestovné alebo úrazové poistenie</a:t>
          </a:r>
          <a:endParaRPr lang="en-US" sz="1800" kern="1200"/>
        </a:p>
      </dsp:txBody>
      <dsp:txXfrm>
        <a:off x="34954" y="2813217"/>
        <a:ext cx="6193732" cy="646132"/>
      </dsp:txXfrm>
    </dsp:sp>
    <dsp:sp modelId="{F83B931E-5F96-4B27-8E7F-35AE87FD9DFE}">
      <dsp:nvSpPr>
        <dsp:cNvPr id="0" name=""/>
        <dsp:cNvSpPr/>
      </dsp:nvSpPr>
      <dsp:spPr>
        <a:xfrm>
          <a:off x="0" y="3546144"/>
          <a:ext cx="6263640" cy="71604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- pri platbe kartou v zahraničí sa používa výhodnejší </a:t>
          </a:r>
          <a:endParaRPr lang="en-US" sz="1800" kern="1200"/>
        </a:p>
      </dsp:txBody>
      <dsp:txXfrm>
        <a:off x="34954" y="3581098"/>
        <a:ext cx="6193732" cy="646132"/>
      </dsp:txXfrm>
    </dsp:sp>
    <dsp:sp modelId="{C8FB20B6-6CD9-49CB-BBDA-A80FC7CA190F}">
      <dsp:nvSpPr>
        <dsp:cNvPr id="0" name=""/>
        <dsp:cNvSpPr/>
      </dsp:nvSpPr>
      <dsp:spPr>
        <a:xfrm>
          <a:off x="0" y="4314023"/>
          <a:ext cx="6263640" cy="7160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menový kurz</a:t>
          </a:r>
          <a:endParaRPr lang="en-US" sz="1800" kern="1200"/>
        </a:p>
      </dsp:txBody>
      <dsp:txXfrm>
        <a:off x="34954" y="4348977"/>
        <a:ext cx="6193732" cy="64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EDA04-A402-442A-86BD-51247A858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211F0E-E38E-45BC-A044-FF091AFD4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DEA55DD-C7C3-4E59-A15D-25F2FF1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4C0E98D-F356-4245-8959-7DF9068B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3DEF5A3-9582-4E03-AE71-17A62BB6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789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D886E-FACA-46C3-B74B-CBEF6036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5B01C2C-FEF1-4703-9D89-F155EB90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D2ECF97-CA5C-4F3F-A7FC-909F7A1B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FB9C158-7877-44C2-963F-E53BC884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87F54F-00A7-400B-B1C6-82C7D8BA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71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9B98AE2-0826-4971-9703-560742B32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5FDED6D-2794-4FA4-9161-19B85ED4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EE1760D-39D6-42B0-B2D9-55D0D46D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8414D90-D874-4B7A-918C-248580CA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34AA910-7846-444F-BDD2-24FCBBB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748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643C9-149F-48F1-9D3A-419B029D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C17C32-DA50-488C-82A2-3DDE41A4B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C3C9B3F-FCC4-4158-8330-370A35D5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B874100-603C-48C2-9BA2-ADD5C0C1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C05C785-5A07-416E-A634-40AE6E42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22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5BA16-5413-4B09-B8E1-7696AA77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80E141-2DA7-4974-9CDC-A4EF7EECC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3527F77-5297-42C2-9463-FA2F8E0F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89B2EDC-5665-4198-BDF8-CE6A5D2B4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752003-6D29-4F47-B4D0-60D12090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409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FA9A9-563E-4F81-AE8F-ABCACAAF9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202C3F0-CBF5-49B0-9A16-368C76912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E1C29F5-53B8-40B2-9116-D033DCAE0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1E427A1-FEFA-4235-9C24-559AEC31B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49BA634-AC6F-451B-AD95-41538285F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1A43D29-1AE0-4742-BC6E-EF83CF3B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864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37775-EA65-49FB-AD8D-B59A6C72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F876BC-CCC2-4A52-9562-691DD55C9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CBC7097-C71A-4173-B33B-590C40CF4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F4CB10-A561-431C-8AEF-F231C3E30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38B32E3-5738-41C9-8099-8E227FDA1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71F00BD-DA22-4A66-AF8E-C0B63E76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B2E63F9-257C-42D0-8734-AE5E42BF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5F024B2-1BE2-4FA5-AB1B-497785FE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821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39BD5-4213-452B-87BD-A5CB340C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AB1C6D9-B0B1-4F0B-B9B0-A7F2310D0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C4EFC79-F07C-4400-8715-411A75BE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442D64D-3AE1-444E-846A-13360E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32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3534253F-28F7-4F7B-9829-5F63DA2D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0CE059A-C4C8-4843-8F94-4411B3896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AA2A0D1-8884-49BC-9D76-85560FDB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008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8DA8B-03D6-4E9D-9E39-977FCF80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1C6EF7-540A-4841-AEC4-34B0AE50B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E18606-FE90-4998-B6C4-DCE3FBE2D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4AB8166-2CE6-4653-AD7F-A7894E8F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3345CB2-55C4-4DFA-A9F7-4CAA10AB9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B548B11-394B-4D4C-A9BE-A6358A14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526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66A77-0AE7-4293-8EC3-00FF5BBAD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55DD3E1-0EAB-4E7A-94FA-E61121A6A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4399F3-63FB-4684-9079-615AB3D31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D913C92-9FA6-4BDC-AF48-07CE902D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C7ABAE7-257A-42D2-96F6-9AC7C578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B92E2C7-6EA1-4348-B78E-743AC22F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72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8B862242-93DE-40E1-A1ED-18FE78199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3988FA-960C-454A-91CC-D55481D77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B383945-7C15-4593-B664-C80ABCF85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C5872-99C2-41C0-A643-7BAADD3E7328}" type="datetimeFigureOut">
              <a:rPr lang="sk-SK" smtClean="0"/>
              <a:t>20. 9. 2021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F3CACB9-3DB5-4D01-A0C8-823EE790E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6B2E54C-1A5C-4E64-BFA3-43D2D60F1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DB512-51AA-4614-B390-A57AFFF4F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C0E87-60A7-443E-9826-11DD38032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4609057" cy="2610042"/>
          </a:xfrm>
        </p:spPr>
        <p:txBody>
          <a:bodyPr>
            <a:normAutofit/>
          </a:bodyPr>
          <a:lstStyle/>
          <a:p>
            <a:pPr algn="l"/>
            <a:r>
              <a:rPr lang="sk-SK" sz="5400"/>
              <a:t>Platobné karty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C4D98-19F3-48EB-9F3B-DA81C701F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7" y="4373385"/>
            <a:ext cx="4609057" cy="766040"/>
          </a:xfrm>
        </p:spPr>
        <p:txBody>
          <a:bodyPr>
            <a:normAutofit/>
          </a:bodyPr>
          <a:lstStyle/>
          <a:p>
            <a:pPr algn="l"/>
            <a:r>
              <a:rPr lang="sk-SK" sz="1900"/>
              <a:t>Ing. Alena Buchtová </a:t>
            </a:r>
          </a:p>
          <a:p>
            <a:pPr algn="l"/>
            <a:r>
              <a:rPr lang="sk-SK" sz="1900"/>
              <a:t>Marec 2022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OPERAČNÝ PROGRAM ĽUDSKÉ ZDROJE 2014-2020, Ministerstvo vnútra SR - Európske  programy">
            <a:extLst>
              <a:ext uri="{FF2B5EF4-FFF2-40B4-BE49-F238E27FC236}">
                <a16:creationId xmlns:a16="http://schemas.microsoft.com/office/drawing/2014/main" id="{824245F1-511C-4D2F-9432-91553F12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7579" y="3175270"/>
            <a:ext cx="5079371" cy="44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52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8FC6AC-5039-4E8E-A26B-D1A35E31D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sk-SK" sz="6000">
                <a:solidFill>
                  <a:schemeClr val="bg1"/>
                </a:solidFill>
              </a:rPr>
              <a:t>Platobná karta</a:t>
            </a: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C933A0F4-5F0A-4125-B41D-4B33873E3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6268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31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DEDC4-C7A5-4139-8C8D-FFDF5CA6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sk-SK" sz="3700"/>
              <a:t>História platobných kariet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1CC62C-B314-46FE-8509-69AB18211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endParaRPr lang="sk-SK" sz="2000">
              <a:solidFill>
                <a:srgbClr val="FFFFFF"/>
              </a:solidFill>
            </a:endParaRPr>
          </a:p>
          <a:p>
            <a:r>
              <a:rPr lang="sk-SK" sz="2000">
                <a:solidFill>
                  <a:srgbClr val="FFFFFF"/>
                </a:solidFill>
              </a:rPr>
              <a:t>Prvú platobnú kartu vydala spoločnosť Diners Club v r.1950</a:t>
            </a:r>
          </a:p>
          <a:p>
            <a:r>
              <a:rPr lang="sk-SK" sz="2000">
                <a:solidFill>
                  <a:srgbClr val="FFFFFF"/>
                </a:solidFill>
              </a:rPr>
              <a:t>História MasterCard sa začala písať v roku 1964</a:t>
            </a:r>
          </a:p>
          <a:p>
            <a:r>
              <a:rPr lang="sk-SK" sz="2000">
                <a:solidFill>
                  <a:srgbClr val="FFFFFF"/>
                </a:solidFill>
              </a:rPr>
              <a:t>V SR sa začali karty používať od roku 1992</a:t>
            </a:r>
          </a:p>
          <a:p>
            <a:r>
              <a:rPr lang="sk-SK" sz="2000">
                <a:solidFill>
                  <a:srgbClr val="FFFFFF"/>
                </a:solidFill>
              </a:rPr>
              <a:t>Dnes vlastní platobnú kartu v SR viac ako polovica obyvateľov</a:t>
            </a:r>
          </a:p>
          <a:p>
            <a:endParaRPr lang="sk-SK" sz="2000">
              <a:solidFill>
                <a:srgbClr val="FFFFFF"/>
              </a:solidFill>
            </a:endParaRPr>
          </a:p>
        </p:txBody>
      </p:sp>
      <p:pic>
        <p:nvPicPr>
          <p:cNvPr id="4" name="Obrázok 3" descr="Diners Club, recenze a zkušenosti s kreditní kartou - Měšec.cz">
            <a:extLst>
              <a:ext uri="{FF2B5EF4-FFF2-40B4-BE49-F238E27FC236}">
                <a16:creationId xmlns:a16="http://schemas.microsoft.com/office/drawing/2014/main" id="{6D901E3E-3CD9-4037-BDD2-30C698F259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3088" y="2520497"/>
            <a:ext cx="5170711" cy="3309255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99432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DCA2D-CE21-4DD3-B3A6-B56924C32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sk-SK" sz="3700"/>
              <a:t>Technológia výroby platobných kariet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25233F-3BDC-4D5A-BA3E-D3B10E36E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sk-SK" sz="1700" b="1" dirty="0">
                <a:solidFill>
                  <a:srgbClr val="FFFFFF"/>
                </a:solidFill>
              </a:rPr>
              <a:t>Karta s magnetickým prúžkom </a:t>
            </a:r>
            <a:r>
              <a:rPr lang="sk-SK" sz="1700" dirty="0">
                <a:solidFill>
                  <a:srgbClr val="FFFFFF"/>
                </a:solidFill>
              </a:rPr>
              <a:t>– prúžok na zadanej strane karty slúži ako médium pre záznam identifikačných údajov pri </a:t>
            </a:r>
            <a:r>
              <a:rPr lang="sk-SK" sz="1700" dirty="0" err="1">
                <a:solidFill>
                  <a:srgbClr val="FFFFFF"/>
                </a:solidFill>
              </a:rPr>
              <a:t>elekronických</a:t>
            </a:r>
            <a:r>
              <a:rPr lang="sk-SK" sz="1700" dirty="0">
                <a:solidFill>
                  <a:srgbClr val="FFFFFF"/>
                </a:solidFill>
              </a:rPr>
              <a:t> transakciách</a:t>
            </a:r>
          </a:p>
          <a:p>
            <a:r>
              <a:rPr lang="sk-SK" sz="1700" b="1" dirty="0">
                <a:solidFill>
                  <a:srgbClr val="FFFFFF"/>
                </a:solidFill>
              </a:rPr>
              <a:t>Karta s čipom </a:t>
            </a:r>
            <a:r>
              <a:rPr lang="sk-SK" sz="1700" dirty="0">
                <a:solidFill>
                  <a:srgbClr val="FFFFFF"/>
                </a:solidFill>
              </a:rPr>
              <a:t>– obsahuje mikroprocesor, do ktorého možno uložiť informácie potrebné na overenie osobného kódu klienta</a:t>
            </a:r>
          </a:p>
          <a:p>
            <a:r>
              <a:rPr lang="sk-SK" sz="1700" b="1" dirty="0">
                <a:solidFill>
                  <a:srgbClr val="FFFFFF"/>
                </a:solidFill>
              </a:rPr>
              <a:t>Hybridná karta </a:t>
            </a:r>
            <a:r>
              <a:rPr lang="sk-SK" sz="1700" dirty="0">
                <a:solidFill>
                  <a:srgbClr val="FFFFFF"/>
                </a:solidFill>
              </a:rPr>
              <a:t>– obsahuje čip aj magnetický krúžok    </a:t>
            </a:r>
          </a:p>
          <a:p>
            <a:pPr marL="0" indent="0">
              <a:buNone/>
            </a:pPr>
            <a:r>
              <a:rPr lang="sk-SK" sz="1700" dirty="0">
                <a:solidFill>
                  <a:srgbClr val="FFFFFF"/>
                </a:solidFill>
              </a:rPr>
              <a:t>                                                 </a:t>
            </a:r>
          </a:p>
          <a:p>
            <a:endParaRPr lang="sk-SK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sk-SK" sz="1700" dirty="0">
              <a:solidFill>
                <a:srgbClr val="FFFFFF"/>
              </a:solidFill>
            </a:endParaRPr>
          </a:p>
        </p:txBody>
      </p:sp>
      <p:pic>
        <p:nvPicPr>
          <p:cNvPr id="4" name="Obrázok 3" descr="Debetné karty k osobnému účtu – Slovenská sporiteľňa">
            <a:extLst>
              <a:ext uri="{FF2B5EF4-FFF2-40B4-BE49-F238E27FC236}">
                <a16:creationId xmlns:a16="http://schemas.microsoft.com/office/drawing/2014/main" id="{0FEC102A-DAF0-46F8-A18F-A8A62837974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3088" y="2730792"/>
            <a:ext cx="5170711" cy="2888665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375258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46C79-C429-48E1-ABBB-4F576953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sk-SK" dirty="0"/>
              <a:t>Platobná karta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A673CE-67F9-4B06-ACB3-60279CBCF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sk-SK" sz="2000">
                <a:solidFill>
                  <a:srgbClr val="FFFFFF"/>
                </a:solidFill>
              </a:rPr>
              <a:t>Obsahuje:</a:t>
            </a:r>
          </a:p>
          <a:p>
            <a:pPr>
              <a:buFontTx/>
              <a:buChar char="-"/>
            </a:pPr>
            <a:r>
              <a:rPr lang="sk-SK" sz="2000">
                <a:solidFill>
                  <a:srgbClr val="FFFFFF"/>
                </a:solidFill>
              </a:rPr>
              <a:t>Označenie banky a asociácie, ktorá kartu vydala</a:t>
            </a:r>
          </a:p>
          <a:p>
            <a:pPr>
              <a:buFontTx/>
              <a:buChar char="-"/>
            </a:pPr>
            <a:r>
              <a:rPr lang="sk-SK" sz="2000">
                <a:solidFill>
                  <a:srgbClr val="FFFFFF"/>
                </a:solidFill>
              </a:rPr>
              <a:t>Meno a priezvisko držiteľa platobnej karty</a:t>
            </a:r>
          </a:p>
          <a:p>
            <a:pPr>
              <a:buFontTx/>
              <a:buChar char="-"/>
            </a:pPr>
            <a:r>
              <a:rPr lang="sk-SK" sz="2000">
                <a:solidFill>
                  <a:srgbClr val="FFFFFF"/>
                </a:solidFill>
              </a:rPr>
              <a:t>Číslo platobnej karty</a:t>
            </a:r>
          </a:p>
          <a:p>
            <a:pPr>
              <a:buFontTx/>
              <a:buChar char="-"/>
            </a:pPr>
            <a:r>
              <a:rPr lang="sk-SK" sz="2000">
                <a:solidFill>
                  <a:srgbClr val="FFFFFF"/>
                </a:solidFill>
              </a:rPr>
              <a:t>Platnosť platobnej karty</a:t>
            </a:r>
          </a:p>
          <a:p>
            <a:pPr>
              <a:buFontTx/>
              <a:buChar char="-"/>
            </a:pPr>
            <a:r>
              <a:rPr lang="sk-SK" sz="2000">
                <a:solidFill>
                  <a:srgbClr val="FFFFFF"/>
                </a:solidFill>
              </a:rPr>
              <a:t>Záznam dát vo forme magnetického krúžku alebo laserového záznamu</a:t>
            </a:r>
          </a:p>
          <a:p>
            <a:endParaRPr lang="sk-SK" sz="2000">
              <a:solidFill>
                <a:srgbClr val="FFFFFF"/>
              </a:solidFill>
            </a:endParaRPr>
          </a:p>
        </p:txBody>
      </p:sp>
      <p:pic>
        <p:nvPicPr>
          <p:cNvPr id="4" name="Obrázok 3" descr="Online riešenie úloh: Pracovné listy">
            <a:extLst>
              <a:ext uri="{FF2B5EF4-FFF2-40B4-BE49-F238E27FC236}">
                <a16:creationId xmlns:a16="http://schemas.microsoft.com/office/drawing/2014/main" id="{000C074E-11C5-44D8-8CF1-C093BEA8E3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3088" y="2539887"/>
            <a:ext cx="5170711" cy="3270474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92824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41AA6-A8F0-499C-8068-F97DB9624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sk-SK" dirty="0"/>
              <a:t>Typy platobných kariet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8333F7-47A7-48A8-9E26-FB9D5880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endParaRPr lang="sk-SK" sz="2000">
              <a:solidFill>
                <a:srgbClr val="FFFFFF"/>
              </a:solidFill>
            </a:endParaRPr>
          </a:p>
          <a:p>
            <a:r>
              <a:rPr lang="sk-SK" sz="2000">
                <a:solidFill>
                  <a:srgbClr val="FFFFFF"/>
                </a:solidFill>
              </a:rPr>
              <a:t>Debetné – umožňujú zaplatiť sumu iba do výšky  zostatku na účte, sú vždy spojené s prostriedkami na účte</a:t>
            </a:r>
          </a:p>
          <a:p>
            <a:endParaRPr lang="sk-SK" sz="2000">
              <a:solidFill>
                <a:srgbClr val="FFFFFF"/>
              </a:solidFill>
            </a:endParaRPr>
          </a:p>
          <a:p>
            <a:r>
              <a:rPr lang="sk-SK" sz="2000">
                <a:solidFill>
                  <a:srgbClr val="FFFFFF"/>
                </a:solidFill>
              </a:rPr>
              <a:t>Kreditné – slúžia na platby alebo výbery do výšky dohodnutého úveru</a:t>
            </a:r>
          </a:p>
          <a:p>
            <a:endParaRPr lang="sk-SK" sz="2000">
              <a:solidFill>
                <a:srgbClr val="FFFFFF"/>
              </a:solidFill>
            </a:endParaRPr>
          </a:p>
          <a:p>
            <a:endParaRPr lang="sk-SK" sz="2000">
              <a:solidFill>
                <a:srgbClr val="FFFFFF"/>
              </a:solidFill>
            </a:endParaRPr>
          </a:p>
          <a:p>
            <a:endParaRPr lang="sk-SK" sz="2000">
              <a:solidFill>
                <a:srgbClr val="FFFFFF"/>
              </a:solidFill>
            </a:endParaRPr>
          </a:p>
          <a:p>
            <a:endParaRPr lang="sk-SK" sz="2000">
              <a:solidFill>
                <a:srgbClr val="FFFFFF"/>
              </a:solidFill>
            </a:endParaRPr>
          </a:p>
        </p:txBody>
      </p:sp>
      <p:pic>
        <p:nvPicPr>
          <p:cNvPr id="4" name="Obrázok 3" descr="12 tipov, ako bezpečne používať kreditnú a debetnú kartu">
            <a:extLst>
              <a:ext uri="{FF2B5EF4-FFF2-40B4-BE49-F238E27FC236}">
                <a16:creationId xmlns:a16="http://schemas.microsoft.com/office/drawing/2014/main" id="{7D087B73-35D5-4C5F-B81C-611034CC07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3088" y="2720862"/>
            <a:ext cx="5170711" cy="2908524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377473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01CA9-FF76-4499-8FE2-FFA7B569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sk-SK" sz="3700"/>
              <a:t>Vlastnosti platobnej karty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69FAEA-3A04-4056-B5FE-7C041CA3B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sk-SK" sz="1700" dirty="0">
                <a:solidFill>
                  <a:srgbClr val="FFFFFF"/>
                </a:solidFill>
              </a:rPr>
              <a:t>Podľa vlastnosti sa platobné karty delia na:</a:t>
            </a:r>
          </a:p>
          <a:p>
            <a:pPr>
              <a:buFontTx/>
              <a:buChar char="-"/>
            </a:pPr>
            <a:r>
              <a:rPr lang="sk-SK" sz="1700" dirty="0">
                <a:solidFill>
                  <a:srgbClr val="FFFFFF"/>
                </a:solidFill>
              </a:rPr>
              <a:t>Elektronické – umožňujú platby len v elektronickom prostredí </a:t>
            </a:r>
            <a:r>
              <a:rPr lang="sk-SK" sz="1700" dirty="0" err="1">
                <a:solidFill>
                  <a:srgbClr val="FFFFFF"/>
                </a:solidFill>
              </a:rPr>
              <a:t>t.z</a:t>
            </a:r>
            <a:r>
              <a:rPr lang="sk-SK" sz="1700" dirty="0">
                <a:solidFill>
                  <a:srgbClr val="FFFFFF"/>
                </a:solidFill>
              </a:rPr>
              <a:t>. výbery v bankomate a platby v POS termináli</a:t>
            </a:r>
          </a:p>
          <a:p>
            <a:pPr marL="0" indent="0">
              <a:buNone/>
            </a:pPr>
            <a:endParaRPr lang="sk-SK" sz="1700" dirty="0">
              <a:solidFill>
                <a:srgbClr val="FFFFFF"/>
              </a:solidFill>
            </a:endParaRPr>
          </a:p>
          <a:p>
            <a:pPr>
              <a:buFontTx/>
              <a:buChar char="-"/>
            </a:pPr>
            <a:r>
              <a:rPr lang="sk-SK" sz="1700" dirty="0" err="1">
                <a:solidFill>
                  <a:srgbClr val="FFFFFF"/>
                </a:solidFill>
              </a:rPr>
              <a:t>Embosované</a:t>
            </a:r>
            <a:r>
              <a:rPr lang="sk-SK" sz="1700" dirty="0">
                <a:solidFill>
                  <a:srgbClr val="FFFFFF"/>
                </a:solidFill>
              </a:rPr>
              <a:t> karty – majú vypuklé reliéfne písmo, čo umožňuje platbu v obchodoch prostredníctvom tzv. žehličiek (</a:t>
            </a:r>
            <a:r>
              <a:rPr lang="sk-SK" sz="1700" dirty="0" err="1">
                <a:solidFill>
                  <a:srgbClr val="FFFFFF"/>
                </a:solidFill>
              </a:rPr>
              <a:t>imprintérov</a:t>
            </a:r>
            <a:r>
              <a:rPr lang="sk-SK" sz="1700" dirty="0">
                <a:solidFill>
                  <a:srgbClr val="FFFFFF"/>
                </a:solidFill>
              </a:rPr>
              <a:t>). Umožňujú výber v zmenárňach a bankách  kdekoľvek na svete</a:t>
            </a:r>
          </a:p>
        </p:txBody>
      </p:sp>
      <p:pic>
        <p:nvPicPr>
          <p:cNvPr id="4" name="Obrázok 3" descr="Embosovaná karta: veľa výhod, ale aj riziká – Finanza.sk">
            <a:extLst>
              <a:ext uri="{FF2B5EF4-FFF2-40B4-BE49-F238E27FC236}">
                <a16:creationId xmlns:a16="http://schemas.microsoft.com/office/drawing/2014/main" id="{4C7375C3-80F4-4E0E-B710-EEBC12989A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3088" y="2451554"/>
            <a:ext cx="5170711" cy="3447140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6122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66805-B0D0-4086-9236-A8705B05B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sk-SK" sz="3700"/>
              <a:t>Použitie platobných kariet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A630C6-2CB4-48F7-89F9-84442A8AF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sk-SK" sz="2000">
                <a:solidFill>
                  <a:srgbClr val="FFFFFF"/>
                </a:solidFill>
              </a:rPr>
              <a:t>Podľa použitia delíme platobné karty na:</a:t>
            </a:r>
          </a:p>
          <a:p>
            <a:pPr>
              <a:buFontTx/>
              <a:buChar char="-"/>
            </a:pPr>
            <a:r>
              <a:rPr lang="sk-SK" sz="2000">
                <a:solidFill>
                  <a:srgbClr val="FFFFFF"/>
                </a:solidFill>
              </a:rPr>
              <a:t>Domáce platobné karty – dajú sa použiť iba na území Slovenskej republiky</a:t>
            </a:r>
          </a:p>
          <a:p>
            <a:pPr>
              <a:buFontTx/>
              <a:buChar char="-"/>
            </a:pPr>
            <a:endParaRPr lang="sk-SK" sz="2000">
              <a:solidFill>
                <a:srgbClr val="FFFFFF"/>
              </a:solidFill>
            </a:endParaRPr>
          </a:p>
          <a:p>
            <a:pPr>
              <a:buFontTx/>
              <a:buChar char="-"/>
            </a:pPr>
            <a:r>
              <a:rPr lang="sk-SK" sz="2000">
                <a:solidFill>
                  <a:srgbClr val="FFFFFF"/>
                </a:solidFill>
              </a:rPr>
              <a:t>Medzinárodné platobné karty – používajú sa na území SR ale aj kdekoľvek v zahraničí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698ACE4-121D-4D61-A677-1A047F9A24A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3088" y="2238603"/>
            <a:ext cx="5170711" cy="3873042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680704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316</Words>
  <Application>Microsoft Office PowerPoint</Application>
  <PresentationFormat>Širokouhlá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Office</vt:lpstr>
      <vt:lpstr>Platobné karty</vt:lpstr>
      <vt:lpstr>Platobná karta</vt:lpstr>
      <vt:lpstr>História platobných kariet</vt:lpstr>
      <vt:lpstr>Technológia výroby platobných kariet</vt:lpstr>
      <vt:lpstr>Platobná karta</vt:lpstr>
      <vt:lpstr>Typy platobných kariet</vt:lpstr>
      <vt:lpstr>Vlastnosti platobnej karty</vt:lpstr>
      <vt:lpstr>Použitie platobných kariet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Platobné karty</dc:title>
  <dc:creator>Buchtová Alena Ing.</dc:creator>
  <cp:lastModifiedBy>Buchtová Alena Ing.</cp:lastModifiedBy>
  <cp:revision>2</cp:revision>
  <dcterms:created xsi:type="dcterms:W3CDTF">2021-08-30T19:40:11Z</dcterms:created>
  <dcterms:modified xsi:type="dcterms:W3CDTF">2021-09-20T19:18:21Z</dcterms:modified>
</cp:coreProperties>
</file>