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6" r:id="rId3"/>
    <p:sldId id="277" r:id="rId4"/>
    <p:sldId id="278" r:id="rId5"/>
    <p:sldId id="280" r:id="rId6"/>
    <p:sldId id="281" r:id="rId7"/>
    <p:sldId id="284" r:id="rId8"/>
    <p:sldId id="303" r:id="rId9"/>
    <p:sldId id="285" r:id="rId10"/>
    <p:sldId id="290" r:id="rId11"/>
    <p:sldId id="287" r:id="rId12"/>
    <p:sldId id="286" r:id="rId13"/>
    <p:sldId id="289" r:id="rId14"/>
    <p:sldId id="291" r:id="rId15"/>
    <p:sldId id="292" r:id="rId16"/>
    <p:sldId id="304" r:id="rId17"/>
    <p:sldId id="294" r:id="rId18"/>
    <p:sldId id="282" r:id="rId19"/>
    <p:sldId id="283" r:id="rId20"/>
    <p:sldId id="306" r:id="rId21"/>
    <p:sldId id="309" r:id="rId22"/>
    <p:sldId id="307" r:id="rId23"/>
    <p:sldId id="310" r:id="rId24"/>
    <p:sldId id="311" r:id="rId25"/>
    <p:sldId id="296" r:id="rId2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7F2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BA040-14E7-4AED-8F92-9F6205213258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27E4E-0C45-4EE3-BADD-B8F6B4455A4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6424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27E4E-0C45-4EE3-BADD-B8F6B4455A43}" type="slidenum">
              <a:rPr lang="sk-SK" smtClean="0"/>
              <a:pPr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05723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97567-F077-445D-9339-CDEBD2162EB6}" type="datetimeFigureOut">
              <a:rPr lang="sk-SK" smtClean="0"/>
              <a:pPr/>
              <a:t>1. 2. 2021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1C6D3-D376-4106-A287-491C01D2FF9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8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8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8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.gif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8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.gif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8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5.gif"/><Relationship Id="rId9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8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8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5.gif"/><Relationship Id="rId9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5.gif"/><Relationship Id="rId10" Type="http://schemas.openxmlformats.org/officeDocument/2006/relationships/image" Target="../media/image87.jpeg"/><Relationship Id="rId4" Type="http://schemas.openxmlformats.org/officeDocument/2006/relationships/image" Target="../media/image8.jpeg"/><Relationship Id="rId9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8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8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4725144"/>
            <a:ext cx="4752528" cy="1340768"/>
          </a:xfrm>
        </p:spPr>
        <p:txBody>
          <a:bodyPr>
            <a:normAutofit/>
          </a:bodyPr>
          <a:lstStyle/>
          <a:p>
            <a:pPr algn="l"/>
            <a:r>
              <a:rPr lang="sk-SK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Stredná odborná škola</a:t>
            </a:r>
            <a:br>
              <a:rPr lang="sk-SK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sk-SK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Garbiarska 1, Kežmarok</a:t>
            </a:r>
          </a:p>
        </p:txBody>
      </p:sp>
      <p:pic>
        <p:nvPicPr>
          <p:cNvPr id="4" name="Obrázok 3" descr="P21300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435" y="402969"/>
            <a:ext cx="2546001" cy="1955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ok 5" descr="logo_colo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6730" y="332656"/>
            <a:ext cx="2601246" cy="1440160"/>
          </a:xfrm>
          <a:prstGeom prst="rect">
            <a:avLst/>
          </a:prstGeom>
        </p:spPr>
      </p:pic>
      <p:pic>
        <p:nvPicPr>
          <p:cNvPr id="8" name="Obrázok 7" descr="Obrázok 3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302519" y="4055935"/>
            <a:ext cx="2912096" cy="1943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ok 8" descr="certifikat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4368" y="1988840"/>
            <a:ext cx="1066971" cy="117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0" y="60932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+mj-lt"/>
                <a:ea typeface="+mj-ea"/>
                <a:cs typeface="+mj-cs"/>
              </a:rPr>
              <a:t>Certifikovaná</a:t>
            </a:r>
            <a:r>
              <a:rPr kumimoji="0" lang="sk-SK" sz="2000" i="0" u="none" strike="noStrike" kern="1200" cap="none" spc="0" normalizeH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+mj-lt"/>
                <a:ea typeface="+mj-ea"/>
                <a:cs typeface="+mj-cs"/>
              </a:rPr>
              <a:t> vzdelávacia inštitúcia IES </a:t>
            </a:r>
            <a:r>
              <a:rPr kumimoji="0" lang="sk-SK" sz="2000" i="0" u="none" strike="noStrike" kern="1200" cap="none" spc="0" normalizeH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uLnTx/>
                <a:uFillTx/>
                <a:latin typeface="+mj-lt"/>
                <a:ea typeface="+mj-ea"/>
                <a:cs typeface="+mj-cs"/>
              </a:rPr>
              <a:t>London</a:t>
            </a:r>
            <a:endParaRPr kumimoji="0" lang="sk-SK" sz="200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6DB4FC19-FFC7-4F51-8795-7B7D6F608F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932" y="2592262"/>
            <a:ext cx="3073143" cy="2051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xmlns="" id="{14BB9D75-62AC-4E7E-8DDC-2B345942C1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9721" y="1945318"/>
            <a:ext cx="3320332" cy="2347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učebné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Kaderník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140968"/>
            <a:ext cx="4789040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Žiak vie samostatne zhotoviť a upraviť dámsky, pánsky a spoločenský účes.</a:t>
            </a:r>
          </a:p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Nové techniky sa naučí v moderne vybavenom kaderníckom salóne.</a:t>
            </a: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C1DA2EA9-5BBA-447D-BE08-26B88FD3A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4415" y="1610711"/>
            <a:ext cx="3059574" cy="203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8C9A95FD-1B7D-4E48-B7CB-A8A4DE3E05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4887098"/>
            <a:ext cx="2627784" cy="1751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37BCC9B1-9280-4896-A63D-376C6AB8B7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7737" y="3920023"/>
            <a:ext cx="3059054" cy="203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276446BA-5B96-464F-9258-E02BC6F502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143" y="3034243"/>
            <a:ext cx="1757941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xmlns="" id="{A42350D7-6671-440B-BF3D-981CE10E036F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učebné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Kuchár 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015656"/>
            <a:ext cx="4104456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Žiak ovláda recepty bežných aj náročnejších jedál slovenskej a zahraničnej gastronómie.</a:t>
            </a:r>
          </a:p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Vie samostatne zhotoviť menu pre rôzne príležitosti.</a:t>
            </a: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A860BA36-E5F5-40A2-BA3C-3B24C8A45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372015" y="2116291"/>
            <a:ext cx="2924944" cy="1949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963EA39F-D3CD-4DAB-AF25-48875A750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0460" y="2120383"/>
            <a:ext cx="2879304" cy="1922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xmlns="" id="{2E196D3D-E12C-4695-AD9C-5581EB735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7496" y="3898152"/>
            <a:ext cx="2983339" cy="198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xmlns="" id="{FB930088-7789-4054-B28B-6902112B5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1318" y="4913160"/>
            <a:ext cx="2483768" cy="175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xmlns="" id="{9C1EB5FA-505E-4CF8-B8A1-BB77B112BA9E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učebné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Čašník / Servírka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140968"/>
            <a:ext cx="4104456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Žiak ovláda techniku obsluhy, pozná suroviny, nápoje a technológiu ich výroby.</a:t>
            </a: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0F9D7E8C-0620-4FF7-B167-1719EA4600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2167" y="1651988"/>
            <a:ext cx="3383868" cy="2255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078DB0BA-61F5-4F93-B4D4-C1AA34E1F7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792" y="4555479"/>
            <a:ext cx="3131840" cy="208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xmlns="" id="{A406AC0E-EB74-4F1E-86EF-B0B7C4C1BB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845090" y="3760049"/>
            <a:ext cx="2366589" cy="157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xmlns="" id="{C6522982-72AE-412C-8CC8-BFBD613913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4919" y="3660711"/>
            <a:ext cx="3563888" cy="2379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xmlns="" id="{A630F4F9-F4F6-4E21-891B-D2843C6235EC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učebné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Hostinský / hostinská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029507"/>
            <a:ext cx="4104456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Žiak ovláda technológiu prípravy bežného sortimentu jedál teplej </a:t>
            </a:r>
            <a:br>
              <a:rPr lang="sk-SK" sz="2200" dirty="0">
                <a:solidFill>
                  <a:schemeClr val="bg1"/>
                </a:solidFill>
              </a:rPr>
            </a:br>
            <a:r>
              <a:rPr lang="sk-SK" sz="2200" dirty="0">
                <a:solidFill>
                  <a:schemeClr val="bg1"/>
                </a:solidFill>
              </a:rPr>
              <a:t>a studenej kuchyne. </a:t>
            </a:r>
          </a:p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Pozná princípy stolovania a dokáže pripraviť prestieranie na rôzne príležitosti.</a:t>
            </a: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9657CBB6-6B96-48F9-8DBD-EC69641AF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9404" y="1473631"/>
            <a:ext cx="3131840" cy="2086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xmlns="" id="{0CF1662F-C420-4CA6-AFF7-6E2FD2E1E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814" y="3765377"/>
            <a:ext cx="2951819" cy="1967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5DA6631D-C196-4FD1-86DB-8E885D1BE3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7300" y="2732287"/>
            <a:ext cx="1653785" cy="2480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xmlns="" id="{C13B818C-5D65-44C5-82F2-CB86C0079D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4936143"/>
            <a:ext cx="2745305" cy="1830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xmlns="" id="{FADDC2B7-6F44-4296-A1CE-43D492AD76F8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nadstavbové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172587" y="3573016"/>
            <a:ext cx="8352928" cy="1512168"/>
          </a:xfrm>
          <a:prstGeom prst="roundRect">
            <a:avLst/>
          </a:prstGeom>
          <a:solidFill>
            <a:srgbClr val="7030A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395536" y="3714752"/>
            <a:ext cx="7560840" cy="187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2200" b="1" dirty="0">
                <a:solidFill>
                  <a:schemeClr val="bg1"/>
                </a:solidFill>
              </a:rPr>
              <a:t>- spoločné stravovanie</a:t>
            </a:r>
          </a:p>
          <a:p>
            <a:pPr>
              <a:lnSpc>
                <a:spcPct val="150000"/>
              </a:lnSpc>
            </a:pPr>
            <a:r>
              <a:rPr lang="sk-SK" sz="2200" b="1" dirty="0">
                <a:solidFill>
                  <a:schemeClr val="bg1"/>
                </a:solidFill>
              </a:rPr>
              <a:t>- podnikanie v remeslách a službách</a:t>
            </a: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8" name="Zástupný symbol obsahu 2"/>
          <p:cNvSpPr txBox="1">
            <a:spLocks/>
          </p:cNvSpPr>
          <p:nvPr/>
        </p:nvSpPr>
        <p:spPr>
          <a:xfrm>
            <a:off x="323528" y="2204864"/>
            <a:ext cx="8352928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k-SK" sz="2200" dirty="0">
                <a:solidFill>
                  <a:schemeClr val="bg1"/>
                </a:solidFill>
              </a:rPr>
              <a:t>Po úspešnom ukončení učebného odboru</a:t>
            </a:r>
          </a:p>
          <a:p>
            <a:r>
              <a:rPr lang="sk-SK" sz="2200" dirty="0">
                <a:solidFill>
                  <a:schemeClr val="bg1"/>
                </a:solidFill>
              </a:rPr>
              <a:t>môžu žiaci získať maturitu v týchto odboroch:</a:t>
            </a: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CA68B827-E673-42A1-81F2-AD89204888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1351" y="3157784"/>
            <a:ext cx="3563888" cy="2518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xmlns="" id="{B7249B76-8044-4B70-B6AD-64743773854A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576064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študijné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37F22E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Klientsky manažér pošty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140968"/>
            <a:ext cx="4104456" cy="371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None/>
            </a:pPr>
            <a:r>
              <a:rPr lang="sk-SK" sz="2100" dirty="0">
                <a:solidFill>
                  <a:schemeClr val="bg1"/>
                </a:solidFill>
              </a:rPr>
              <a:t>Žiak má široké uplatnenie v: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100" dirty="0">
                <a:solidFill>
                  <a:schemeClr val="bg1"/>
                </a:solidFill>
              </a:rPr>
              <a:t>poštách,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100" dirty="0">
                <a:solidFill>
                  <a:schemeClr val="bg1"/>
                </a:solidFill>
              </a:rPr>
              <a:t>bankách,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100" dirty="0">
                <a:solidFill>
                  <a:schemeClr val="bg1"/>
                </a:solidFill>
              </a:rPr>
              <a:t>manažérskych pozíciách.</a:t>
            </a:r>
          </a:p>
          <a:p>
            <a:r>
              <a:rPr lang="sk-SK" sz="2100" dirty="0">
                <a:solidFill>
                  <a:schemeClr val="bg1"/>
                </a:solidFill>
              </a:rPr>
              <a:t/>
            </a:r>
            <a:br>
              <a:rPr lang="sk-SK" sz="2100" dirty="0">
                <a:solidFill>
                  <a:schemeClr val="bg1"/>
                </a:solidFill>
              </a:rPr>
            </a:br>
            <a:r>
              <a:rPr lang="sk-SK" sz="2100" dirty="0">
                <a:solidFill>
                  <a:schemeClr val="bg1"/>
                </a:solidFill>
              </a:rPr>
              <a:t>Praktické zručnosti získavajú počas štúdia v poštách a bankách.</a:t>
            </a:r>
          </a:p>
          <a:p>
            <a:endParaRPr lang="sk-SK" sz="2100" dirty="0">
              <a:solidFill>
                <a:schemeClr val="bg1"/>
              </a:solidFill>
            </a:endParaRPr>
          </a:p>
          <a:p>
            <a:r>
              <a:rPr lang="sk-SK" sz="2100" dirty="0">
                <a:solidFill>
                  <a:schemeClr val="bg1"/>
                </a:solidFill>
              </a:rPr>
              <a:t>Podľa prieskumu je to momentálne najžiadanejší odbor na trhu práce.</a:t>
            </a:r>
          </a:p>
          <a:p>
            <a:pPr>
              <a:buNone/>
            </a:pPr>
            <a:endParaRPr lang="sk-SK" sz="20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49971569-D9D4-4C2E-AE8E-2650A27F0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087" y="1567140"/>
            <a:ext cx="2298386" cy="153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F18AB446-2CC0-4770-9E93-69F2A4C16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2978" y="2423685"/>
            <a:ext cx="2527010" cy="1684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xmlns="" id="{8E5A994F-96AB-4A5A-92D5-3DFCC919D0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3139" y="3355848"/>
            <a:ext cx="2432736" cy="162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xmlns="" id="{6E1A75D0-4787-4C50-8377-13D669061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2888" y="4272140"/>
            <a:ext cx="2527011" cy="1684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xmlns="" id="{B2CAFCC6-51C5-41DB-937C-C188B96ECF64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576064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študijné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37F22E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Kozmetik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140968"/>
            <a:ext cx="4104456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Žiačka vie správne poradiť, ošetriť a upraviť pleť.</a:t>
            </a:r>
          </a:p>
          <a:p>
            <a:pPr>
              <a:buNone/>
            </a:pPr>
            <a:endParaRPr lang="sk-SK" sz="1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Nalíči pre každú príležitosť a zvládne aj nechtový dizajn.</a:t>
            </a: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B68A39F4-BB9E-4A08-82EC-46C6104A2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5078" y="2504928"/>
            <a:ext cx="2069974" cy="3104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DB5FB361-B9A0-4288-9120-D568818B6A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6747" y="3699384"/>
            <a:ext cx="3048888" cy="2032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xmlns="" id="{1CEC3BAD-4F33-4F89-ADC0-810F7CF47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980" y="4905164"/>
            <a:ext cx="2733594" cy="1822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44B0130E-A03B-448D-8F5E-3B77427079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1962" y="1582402"/>
            <a:ext cx="2771800" cy="1850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xmlns="" id="{3B9B359E-5325-49E8-8093-0706561B40ED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576064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študijné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1366442"/>
          </a:xfrm>
          <a:prstGeom prst="roundRect">
            <a:avLst/>
          </a:prstGeom>
          <a:solidFill>
            <a:srgbClr val="37F22E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1222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Mechanik </a:t>
            </a:r>
          </a:p>
          <a:p>
            <a:pPr algn="ctr">
              <a:buNone/>
            </a:pPr>
            <a:r>
              <a:rPr lang="sk-SK" sz="2400" b="1" dirty="0" err="1">
                <a:solidFill>
                  <a:schemeClr val="bg1"/>
                </a:solidFill>
              </a:rPr>
              <a:t>stavebnoinštalačných</a:t>
            </a:r>
            <a:r>
              <a:rPr lang="sk-SK" sz="2400" b="1" dirty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zariadení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750471"/>
            <a:ext cx="4104456" cy="3171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Žiak pracuje s modernými stavebnými materiálmi.</a:t>
            </a:r>
          </a:p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Navrhuje a zhotoví rozvody: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plynu,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vykurovania,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vody,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kanalizácie.</a:t>
            </a:r>
          </a:p>
          <a:p>
            <a:r>
              <a:rPr lang="sk-SK" sz="2200" dirty="0">
                <a:solidFill>
                  <a:schemeClr val="bg1"/>
                </a:solidFill>
              </a:rPr>
              <a:t>Praktické zručnosti získava aj v inštalatérskych firmách.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200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A342A17-9E14-4824-9899-42AB4FAB8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1674409"/>
            <a:ext cx="3203848" cy="2135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AC873B9C-C4EB-4ADD-9AFC-708216F12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410100" y="3546950"/>
            <a:ext cx="2564904" cy="1709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EE17644E-DD21-441B-B3ED-10E57E5380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4269" y="3738534"/>
            <a:ext cx="2699792" cy="1799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xmlns="" id="{CF8BC4A0-729C-460B-890A-7FA599CF6045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učebné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FFC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755576" y="2348880"/>
            <a:ext cx="799288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400" b="1" dirty="0">
                <a:solidFill>
                  <a:schemeClr val="bg1"/>
                </a:solidFill>
              </a:rPr>
              <a:t>Výroba konfekcie</a:t>
            </a:r>
            <a:endParaRPr lang="sk-SK" sz="2400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140968"/>
            <a:ext cx="4824536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Žiačka vie zhotoviť konfekciu.</a:t>
            </a:r>
          </a:p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Zvládne upraviť rôzne druhy odevov.</a:t>
            </a: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6" name="Obdĺžnik 25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48A8045C-ABE4-4A54-81FD-ED53902805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974307"/>
            <a:ext cx="2448272" cy="163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F2E00F55-3C9D-4E1E-BB3A-3643A9CEB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6704" y="1588795"/>
            <a:ext cx="3036338" cy="2024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xmlns="" id="{58190F03-CBC2-44DB-8880-99354CE75C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5318" y="4456294"/>
            <a:ext cx="2753478" cy="1835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Obrázok 30">
            <a:extLst>
              <a:ext uri="{FF2B5EF4-FFF2-40B4-BE49-F238E27FC236}">
                <a16:creationId xmlns:a16="http://schemas.microsoft.com/office/drawing/2014/main" xmlns="" id="{4A0D8EEF-EA02-41D2-9DE8-74972B6870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911385" y="4160619"/>
            <a:ext cx="2297140" cy="153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Obrázok 32">
            <a:extLst>
              <a:ext uri="{FF2B5EF4-FFF2-40B4-BE49-F238E27FC236}">
                <a16:creationId xmlns:a16="http://schemas.microsoft.com/office/drawing/2014/main" xmlns="" id="{530CA56E-0BA2-44D9-879E-5475B56995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502" y="3519286"/>
            <a:ext cx="2749820" cy="1835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xmlns="" id="{B648E1E7-D411-43CC-89B8-827AB34FACAF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učebné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FFC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Stavebná výroba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140968"/>
            <a:ext cx="4104456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Žiak dokáže vykonávať základné stavebné činnosti: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betónovať,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murovať,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omietať,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ukladať obklady a dlažby.</a:t>
            </a: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5" name="Obdĺžnik 24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13962881-8E6D-4C49-9DB6-D8B4DF348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3" y="1714643"/>
            <a:ext cx="2891728" cy="1930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2CC1E27F-09B3-45A6-AA2D-217585CB66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7820" y="2346657"/>
            <a:ext cx="2951820" cy="196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8D4A6FF9-A775-4769-80F5-74C9FF73EA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9915" y="3934438"/>
            <a:ext cx="3036338" cy="2024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xmlns="" id="{5543D9C8-BA6E-46E9-99C9-8AFA42B5A8DF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43204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sz="2000" b="1" dirty="0"/>
              <a:t>Stredná odborná škola, Garbiarska 1, Kežmarok</a:t>
            </a: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37444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História školy</a:t>
            </a:r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636912"/>
            <a:ext cx="5256584" cy="40324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1880 – 	Odborná tkáčska škola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200" dirty="0">
                <a:solidFill>
                  <a:schemeClr val="bg1"/>
                </a:solidFill>
              </a:rPr>
              <a:t>	(</a:t>
            </a: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jediná v Uhorsku)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1942 –	Učňovská škola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1979 –	Stredné odborné učilište miestneho	hospodárstva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1986 – 	Stredné odborné učilište služieb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2003 – 	Združená stredná škola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200" noProof="0" dirty="0">
                <a:solidFill>
                  <a:schemeClr val="bg1"/>
                </a:solidFill>
              </a:rPr>
              <a:t>             	</a:t>
            </a: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obchodu a služieb</a:t>
            </a:r>
          </a:p>
          <a:p>
            <a:pPr lvl="0">
              <a:spcBef>
                <a:spcPct val="20000"/>
              </a:spcBef>
            </a:pPr>
            <a:r>
              <a:rPr lang="sk-SK" sz="2200" dirty="0">
                <a:solidFill>
                  <a:schemeClr val="bg1"/>
                </a:solidFill>
              </a:rPr>
              <a:t>2008 – </a:t>
            </a: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Stredná odborná škola,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200" dirty="0">
                <a:solidFill>
                  <a:schemeClr val="bg1"/>
                </a:solidFill>
              </a:rPr>
              <a:t>	Garbiarska 1, Kežmarok</a:t>
            </a:r>
            <a:endParaRPr kumimoji="0" lang="sk-SK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200" dirty="0">
                <a:solidFill>
                  <a:schemeClr val="bg1"/>
                </a:solidFill>
              </a:rPr>
              <a:t>	</a:t>
            </a:r>
            <a:endParaRPr kumimoji="0" lang="sk-SK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Obrázok 16" descr="historia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4481" y="2015912"/>
            <a:ext cx="2485877" cy="1876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ok 17" descr="historia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65212" y="4270864"/>
            <a:ext cx="2547597" cy="1664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Obdĺžnik 19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</p:spTree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42844" y="1285860"/>
            <a:ext cx="8607362" cy="144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Moderné </a:t>
            </a: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vybavenie úseku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praktického vyučovania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500694" y="614364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1028" name="Picture 4" descr="F:\Školské FOTO\2018\FOTO kolonáda, salónik\DSC_77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500174"/>
            <a:ext cx="385765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F:\Školské FOTO\2018\FOTO kolonáda, salónik\DSC_77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405055"/>
            <a:ext cx="3786214" cy="2524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F:\Školské FOTO\2018\FOTO kolonáda, salónik\DSC_77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506" y="4572008"/>
            <a:ext cx="321470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F:\Školské FOTO\2018\FOTO kolonáda, salónik\DSC_78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3857628"/>
            <a:ext cx="3057190" cy="2038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F:\Školské FOTO\2018\FOTO kolonáda, salónik\DSC_77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6634238" y="3795656"/>
            <a:ext cx="2628562" cy="1752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xmlns="" id="{EC1D96CD-03BF-43D8-9D29-CCA4DC8614EF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42844" y="1285860"/>
            <a:ext cx="8607362" cy="144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Moderné vybavenie stolárskych dielní po rekonštrukcii</a:t>
            </a:r>
            <a:b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elektroinštalácie a odsávania</a:t>
            </a:r>
            <a:endParaRPr kumimoji="0" lang="sk-SK" sz="2800" b="1" i="0" u="none" strike="noStrike" kern="1200" normalizeH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Obrázok 16" descr="MSO_81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8999" y="2361230"/>
            <a:ext cx="2815967" cy="1879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ázok 15" descr="MSO_81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361230"/>
            <a:ext cx="2815968" cy="1879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ok 20" descr="MSO_81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28999" y="4444297"/>
            <a:ext cx="2825445" cy="1886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Obdĺžnik 22"/>
          <p:cNvSpPr/>
          <p:nvPr/>
        </p:nvSpPr>
        <p:spPr>
          <a:xfrm>
            <a:off x="5500694" y="614364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27" name="Obrázok 26" descr="MSO_817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594" y="4450624"/>
            <a:ext cx="2815968" cy="1879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D740EEEF-8B34-4409-B2C3-CE3CBD4404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1261" y="3521377"/>
            <a:ext cx="3073457" cy="2051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Nadpis 1">
            <a:extLst>
              <a:ext uri="{FF2B5EF4-FFF2-40B4-BE49-F238E27FC236}">
                <a16:creationId xmlns:a16="http://schemas.microsoft.com/office/drawing/2014/main" xmlns="" id="{8BC120DF-7C6F-4C72-B4E0-B048D5361F49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42844" y="1285860"/>
            <a:ext cx="8607362" cy="144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Moderné vybavenie úseku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praktického vyučovania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500694" y="614364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B00B8BA-C5E2-4BDE-A584-6B96C2C29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232044" y="3832201"/>
            <a:ext cx="3429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D9F29E1C-14A4-4B0A-8047-A95C74F802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811615" y="3109826"/>
            <a:ext cx="3462818" cy="2308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xmlns="" id="{57010EED-0725-4C56-B20F-5A1111C90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631328" y="2449778"/>
            <a:ext cx="3462820" cy="231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5881AA74-36B3-48C8-90CF-253CD21D99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955562" y="2100908"/>
            <a:ext cx="3429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xmlns="" id="{991A7912-D474-413D-B31B-A9D404D36712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Obdĺžnik 22"/>
          <p:cNvSpPr/>
          <p:nvPr/>
        </p:nvSpPr>
        <p:spPr>
          <a:xfrm>
            <a:off x="5436096" y="6417560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428230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xmlns="" id="{BF9324ED-70F2-45B7-A1F5-74556467148B}"/>
              </a:ext>
            </a:extLst>
          </p:cNvPr>
          <p:cNvSpPr txBox="1">
            <a:spLocks/>
          </p:cNvSpPr>
          <p:nvPr/>
        </p:nvSpPr>
        <p:spPr>
          <a:xfrm>
            <a:off x="179512" y="1484784"/>
            <a:ext cx="8750206" cy="144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Zo života školy ... </a:t>
            </a:r>
            <a:r>
              <a:rPr lang="sk-SK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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  <a:sym typeface="Wingdings" pitchFamily="2" charset="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DF9207F9-BA35-4091-8E51-62BFAD818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95" y="2314604"/>
            <a:ext cx="2751477" cy="183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D61BA38F-CF2E-461F-9725-8229F2F966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284" y="2314603"/>
            <a:ext cx="2759129" cy="183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89CDB0C6-04A7-4E8E-A041-0B6EFD6AA2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413" y="2314603"/>
            <a:ext cx="2751717" cy="183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xmlns="" id="{911C0612-1C68-4607-98C1-C30028C78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94" y="4291846"/>
            <a:ext cx="2751477" cy="1945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xmlns="" id="{0B410AA8-196E-4EDA-97C2-F604E96FC0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284" y="4291846"/>
            <a:ext cx="2769618" cy="1945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xmlns="" id="{B4F227EE-533B-43A3-AC7A-5837A1331E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21" r="6686"/>
          <a:stretch/>
        </p:blipFill>
        <p:spPr>
          <a:xfrm>
            <a:off x="6157412" y="4291846"/>
            <a:ext cx="2769618" cy="1945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Nadpis 1">
            <a:extLst>
              <a:ext uri="{FF2B5EF4-FFF2-40B4-BE49-F238E27FC236}">
                <a16:creationId xmlns:a16="http://schemas.microsoft.com/office/drawing/2014/main" xmlns="" id="{94EF365B-074D-417B-89C7-DB7FC209AD82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xmlns="" val="329969678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Obdĺžnik 22"/>
          <p:cNvSpPr/>
          <p:nvPr/>
        </p:nvSpPr>
        <p:spPr>
          <a:xfrm>
            <a:off x="5436096" y="6417560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428230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xmlns="" id="{BF9324ED-70F2-45B7-A1F5-74556467148B}"/>
              </a:ext>
            </a:extLst>
          </p:cNvPr>
          <p:cNvSpPr txBox="1">
            <a:spLocks/>
          </p:cNvSpPr>
          <p:nvPr/>
        </p:nvSpPr>
        <p:spPr>
          <a:xfrm>
            <a:off x="179512" y="1484784"/>
            <a:ext cx="8750206" cy="144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Zo života školy ... </a:t>
            </a:r>
            <a:r>
              <a:rPr lang="sk-SK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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  <a:sym typeface="Wingdings" pitchFamily="2" charset="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086A6F98-2740-47DE-B803-4569EAE1B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78" y="2297339"/>
            <a:ext cx="2751717" cy="183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B6881040-9002-4BCC-8C1D-66B29BDD84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5077" y="2297339"/>
            <a:ext cx="2769618" cy="183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xmlns="" id="{D8CFCD42-2460-452F-88E0-70A3780E1E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0161" y="2287477"/>
            <a:ext cx="2748062" cy="183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xmlns="" id="{01D5F03A-AB40-4067-B885-67B961A54A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455" y="4300879"/>
            <a:ext cx="2751717" cy="1936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xmlns="" id="{1650E5A8-6E31-4F9A-9D1B-7A2E967E8D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982" y="4303793"/>
            <a:ext cx="2765713" cy="193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xmlns="" id="{8C16612D-68C0-4524-9A4E-829502E59F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0162" y="4300879"/>
            <a:ext cx="2748062" cy="193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Nadpis 1">
            <a:extLst>
              <a:ext uri="{FF2B5EF4-FFF2-40B4-BE49-F238E27FC236}">
                <a16:creationId xmlns:a16="http://schemas.microsoft.com/office/drawing/2014/main" xmlns="" id="{CA522B20-B0C9-4897-AFFE-6D9B320B07E1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xmlns="" val="1028378775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Zástupný symbol obsahu 2"/>
          <p:cNvSpPr txBox="1">
            <a:spLocks/>
          </p:cNvSpPr>
          <p:nvPr/>
        </p:nvSpPr>
        <p:spPr>
          <a:xfrm>
            <a:off x="179512" y="2060848"/>
            <a:ext cx="8064896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400" dirty="0">
                <a:solidFill>
                  <a:schemeClr val="bg1"/>
                </a:solidFill>
              </a:rPr>
              <a:t>Ak ťa niektorý odbor zaujal, </a:t>
            </a:r>
          </a:p>
          <a:p>
            <a:pPr>
              <a:buNone/>
            </a:pPr>
            <a:r>
              <a:rPr lang="sk-SK" sz="2400" dirty="0">
                <a:solidFill>
                  <a:schemeClr val="bg1"/>
                </a:solidFill>
              </a:rPr>
              <a:t>porozprávaj sa o tom so svojimi rodičmi, </a:t>
            </a:r>
          </a:p>
          <a:p>
            <a:pPr>
              <a:buNone/>
            </a:pPr>
            <a:r>
              <a:rPr lang="sk-SK" sz="2400" dirty="0">
                <a:solidFill>
                  <a:schemeClr val="bg1"/>
                </a:solidFill>
              </a:rPr>
              <a:t>vypíš prihlášku a od septembra to bude aj </a:t>
            </a:r>
          </a:p>
          <a:p>
            <a:pPr>
              <a:buNone/>
            </a:pPr>
            <a:endParaRPr lang="sk-SK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sz="2400" b="1" dirty="0">
                <a:solidFill>
                  <a:schemeClr val="bg1"/>
                </a:solidFill>
              </a:rPr>
              <a:t>				</a:t>
            </a:r>
            <a:r>
              <a:rPr lang="sk-SK" sz="3600" b="1" dirty="0">
                <a:solidFill>
                  <a:schemeClr val="bg1"/>
                </a:solidFill>
              </a:rPr>
              <a:t>Tvoja škola.</a:t>
            </a:r>
          </a:p>
          <a:p>
            <a:pPr>
              <a:buNone/>
            </a:pPr>
            <a:endParaRPr lang="sk-SK" sz="36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sz="2000" b="1" dirty="0">
                <a:solidFill>
                  <a:schemeClr val="bg1"/>
                </a:solidFill>
              </a:rPr>
              <a:t>Máš nejaké otázky, niečo Ťa zaujíma, alebo Ti niečo nie je jasné?</a:t>
            </a:r>
          </a:p>
          <a:p>
            <a:pPr>
              <a:buNone/>
            </a:pPr>
            <a:r>
              <a:rPr lang="sk-SK" sz="2000" b="1" dirty="0">
                <a:solidFill>
                  <a:schemeClr val="bg1"/>
                </a:solidFill>
              </a:rPr>
              <a:t>Neboj sa a spýtaj sa nás! Radi Ti odpovieme aj mailom, pri osobnej návšteve, alebo telefonicky. Pre viac informácii o našej škole si môžeš pozrieť našu webovú stránku, kde nájdeš aj potrebné kontakty na nás:</a:t>
            </a: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08C506BC-92AD-4F19-BF28-FA6CB6D34A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5768" y="1628800"/>
            <a:ext cx="2225701" cy="1484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xmlns="" id="{F8548F14-88E2-4E8A-8647-FFA10F4D48B4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spcBef>
                <a:spcPct val="0"/>
              </a:spcBef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37444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Kvalita a rating školy:</a:t>
            </a:r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0" y="2996952"/>
            <a:ext cx="5040560" cy="3561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sk-SK" sz="2200" dirty="0">
                <a:solidFill>
                  <a:schemeClr val="bg1"/>
                </a:solidFill>
              </a:rPr>
              <a:t>Certifikát IES</a:t>
            </a:r>
          </a:p>
          <a:p>
            <a:pPr lvl="1"/>
            <a:endParaRPr lang="sk-SK" sz="2200" dirty="0">
              <a:solidFill>
                <a:schemeClr val="bg1"/>
              </a:solidFill>
            </a:endParaRPr>
          </a:p>
          <a:p>
            <a:pPr lvl="1"/>
            <a:r>
              <a:rPr lang="sk-SK" sz="2200" b="1" dirty="0">
                <a:solidFill>
                  <a:schemeClr val="bg1"/>
                </a:solidFill>
              </a:rPr>
              <a:t>Výučné listy a maturitné vysvedčenia našej školy sú platné </a:t>
            </a:r>
            <a:r>
              <a:rPr lang="sk-SK" sz="2200" b="1" u="sng" dirty="0">
                <a:solidFill>
                  <a:schemeClr val="bg1"/>
                </a:solidFill>
              </a:rPr>
              <a:t>na celom svete </a:t>
            </a:r>
            <a:r>
              <a:rPr lang="sk-SK" sz="2200" b="1" dirty="0">
                <a:solidFill>
                  <a:schemeClr val="bg1"/>
                </a:solidFill>
              </a:rPr>
              <a:t>!</a:t>
            </a:r>
          </a:p>
          <a:p>
            <a:pPr lvl="1"/>
            <a:endParaRPr lang="sk-SK" sz="2200" dirty="0">
              <a:solidFill>
                <a:schemeClr val="bg1"/>
              </a:solidFill>
            </a:endParaRPr>
          </a:p>
        </p:txBody>
      </p:sp>
      <p:pic>
        <p:nvPicPr>
          <p:cNvPr id="19" name="Obrázok 18" descr="front_larg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479506">
            <a:off x="5648378" y="1914127"/>
            <a:ext cx="2507903" cy="363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ázok 19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90496">
            <a:off x="5423705" y="2658852"/>
            <a:ext cx="1626493" cy="179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Obdĺžnik 21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9951EBA0-4552-4CAA-9596-91BBAE6425B9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37444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Dostupnosť školy:</a:t>
            </a:r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179512" y="2420888"/>
            <a:ext cx="3347864" cy="3561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Škola sa nachádza v tesnej </a:t>
            </a:r>
          </a:p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blízkosti:</a:t>
            </a: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sk-SK" sz="2200" dirty="0">
                <a:solidFill>
                  <a:schemeClr val="bg1"/>
                </a:solidFill>
              </a:rPr>
              <a:t> autobusovej stanice,</a:t>
            </a:r>
          </a:p>
          <a:p>
            <a:pPr>
              <a:buFontTx/>
              <a:buChar char="-"/>
            </a:pPr>
            <a:r>
              <a:rPr lang="sk-SK" sz="2200" dirty="0">
                <a:solidFill>
                  <a:schemeClr val="bg1"/>
                </a:solidFill>
              </a:rPr>
              <a:t> vlakovej stanice,</a:t>
            </a:r>
          </a:p>
          <a:p>
            <a:pPr>
              <a:buFontTx/>
              <a:buChar char="-"/>
            </a:pPr>
            <a:r>
              <a:rPr lang="sk-SK" sz="2200" dirty="0">
                <a:solidFill>
                  <a:schemeClr val="bg1"/>
                </a:solidFill>
              </a:rPr>
              <a:t> zastávky MHD.</a:t>
            </a:r>
            <a:endParaRPr lang="sk-SK" sz="2200" b="1" dirty="0">
              <a:solidFill>
                <a:schemeClr val="bg1"/>
              </a:solidFill>
            </a:endParaRPr>
          </a:p>
          <a:p>
            <a:pPr lvl="1"/>
            <a:endParaRPr lang="sk-SK" sz="2200" dirty="0">
              <a:solidFill>
                <a:schemeClr val="bg1"/>
              </a:solidFill>
            </a:endParaRPr>
          </a:p>
        </p:txBody>
      </p:sp>
      <p:pic>
        <p:nvPicPr>
          <p:cNvPr id="17" name="Obrázok 16" descr="mapa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3635896" y="1988840"/>
            <a:ext cx="5076056" cy="3807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Obdĺžnik 20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xmlns="" id="{2F30DF07-5162-4B7D-A4A1-D7A9A1D2103E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37444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Sociálne štipendiá: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A488B75-D3BB-4FD5-8C99-502D738901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310" y="3703946"/>
            <a:ext cx="3312368" cy="220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Zástupný symbol obsahu 2"/>
          <p:cNvSpPr txBox="1">
            <a:spLocks/>
          </p:cNvSpPr>
          <p:nvPr/>
        </p:nvSpPr>
        <p:spPr>
          <a:xfrm>
            <a:off x="179512" y="2420888"/>
            <a:ext cx="3606670" cy="3561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400" b="1" dirty="0">
                <a:solidFill>
                  <a:schemeClr val="bg1"/>
                </a:solidFill>
              </a:rPr>
              <a:t>Naša škola poskytuje žiakom v súlade so zákonom č. 245/2008 </a:t>
            </a:r>
            <a:r>
              <a:rPr lang="sk-SK" sz="2400" b="1" dirty="0" err="1">
                <a:solidFill>
                  <a:schemeClr val="bg1"/>
                </a:solidFill>
              </a:rPr>
              <a:t>Z.z</a:t>
            </a:r>
            <a:r>
              <a:rPr lang="sk-SK" sz="2400" b="1" dirty="0">
                <a:solidFill>
                  <a:schemeClr val="bg1"/>
                </a:solidFill>
              </a:rPr>
              <a:t> </a:t>
            </a:r>
            <a:br>
              <a:rPr lang="sk-SK" sz="2400" b="1" dirty="0">
                <a:solidFill>
                  <a:schemeClr val="bg1"/>
                </a:solidFill>
              </a:rPr>
            </a:br>
            <a:r>
              <a:rPr lang="sk-SK" sz="2400" b="1" dirty="0">
                <a:solidFill>
                  <a:schemeClr val="bg1"/>
                </a:solidFill>
              </a:rPr>
              <a:t>o výchove a vzdelávaní, podľa § 149 štipendium.</a:t>
            </a:r>
          </a:p>
          <a:p>
            <a:pPr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sz="2400" b="1" dirty="0">
                <a:solidFill>
                  <a:schemeClr val="bg1"/>
                </a:solidFill>
              </a:rPr>
              <a:t>Výška štipendia je </a:t>
            </a:r>
          </a:p>
          <a:p>
            <a:pPr>
              <a:buNone/>
            </a:pPr>
            <a:r>
              <a:rPr lang="sk-SK" sz="2400" b="1" dirty="0">
                <a:solidFill>
                  <a:schemeClr val="bg1"/>
                </a:solidFill>
              </a:rPr>
              <a:t>v závislosti od prospechu žiaka.</a:t>
            </a:r>
          </a:p>
        </p:txBody>
      </p:sp>
      <p:pic>
        <p:nvPicPr>
          <p:cNvPr id="18" name="Obrázok 17" descr="250px-Euro_coins_and_banknotes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3982636" y="2226700"/>
            <a:ext cx="2779781" cy="2090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Obdĺžnik 20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E65E7970-F25D-481A-9C98-DD4E46FFB579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Kto môže u nás študovať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?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Zaoblený obdĺžnik 19"/>
          <p:cNvSpPr/>
          <p:nvPr/>
        </p:nvSpPr>
        <p:spPr>
          <a:xfrm>
            <a:off x="467544" y="2303614"/>
            <a:ext cx="8280920" cy="1656184"/>
          </a:xfrm>
          <a:prstGeom prst="roundRect">
            <a:avLst/>
          </a:prstGeom>
          <a:solidFill>
            <a:srgbClr val="37F22E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Zaoblený obdĺžnik 16"/>
          <p:cNvSpPr/>
          <p:nvPr/>
        </p:nvSpPr>
        <p:spPr>
          <a:xfrm>
            <a:off x="467544" y="4258378"/>
            <a:ext cx="8280920" cy="1658403"/>
          </a:xfrm>
          <a:prstGeom prst="roundRect">
            <a:avLst/>
          </a:prstGeom>
          <a:solidFill>
            <a:srgbClr val="FFC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683568" y="2456893"/>
            <a:ext cx="7992888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000" b="1" dirty="0">
                <a:solidFill>
                  <a:schemeClr val="bg1"/>
                </a:solidFill>
              </a:rPr>
              <a:t>Žiaci s ukončením ZŠ v 9. ročníku:</a:t>
            </a:r>
          </a:p>
          <a:p>
            <a:pPr>
              <a:buNone/>
            </a:pPr>
            <a:r>
              <a:rPr lang="sk-SK" sz="2000" dirty="0">
                <a:solidFill>
                  <a:schemeClr val="bg1"/>
                </a:solidFill>
              </a:rPr>
              <a:t>	</a:t>
            </a:r>
            <a:r>
              <a:rPr lang="sk-SK" sz="2000" u="sng" dirty="0">
                <a:solidFill>
                  <a:schemeClr val="bg1"/>
                </a:solidFill>
              </a:rPr>
              <a:t>3-ročné učebné odbory + 2-ročné nadstavbové štúdium </a:t>
            </a:r>
          </a:p>
          <a:p>
            <a:pPr>
              <a:buNone/>
            </a:pPr>
            <a:r>
              <a:rPr lang="sk-SK" sz="2000" dirty="0">
                <a:solidFill>
                  <a:schemeClr val="bg1"/>
                </a:solidFill>
              </a:rPr>
              <a:t>	(výučný  list + maturitné vysvedčenie)</a:t>
            </a:r>
          </a:p>
          <a:p>
            <a:pPr>
              <a:buNone/>
            </a:pPr>
            <a:r>
              <a:rPr lang="sk-SK" sz="2000" dirty="0">
                <a:solidFill>
                  <a:schemeClr val="bg1"/>
                </a:solidFill>
              </a:rPr>
              <a:t>	</a:t>
            </a:r>
            <a:r>
              <a:rPr lang="sk-SK" sz="2000" u="sng" dirty="0">
                <a:solidFill>
                  <a:schemeClr val="bg1"/>
                </a:solidFill>
              </a:rPr>
              <a:t>4-ročné študijné odbory </a:t>
            </a:r>
            <a:r>
              <a:rPr lang="sk-SK" sz="2000" dirty="0">
                <a:solidFill>
                  <a:schemeClr val="bg1"/>
                </a:solidFill>
              </a:rPr>
              <a:t>(maturitné vysvedčenie)</a:t>
            </a:r>
          </a:p>
          <a:p>
            <a:pPr>
              <a:buNone/>
            </a:pPr>
            <a:endParaRPr lang="sk-SK" sz="2000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0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105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sk-SK" sz="2000" b="1" dirty="0">
                <a:solidFill>
                  <a:schemeClr val="bg1"/>
                </a:solidFill>
              </a:rPr>
              <a:t>Žiaci s ukončením ZŠ v nižšom ako 9. ročníku:</a:t>
            </a:r>
          </a:p>
          <a:p>
            <a:r>
              <a:rPr lang="sk-SK" sz="2000" dirty="0">
                <a:solidFill>
                  <a:schemeClr val="bg1"/>
                </a:solidFill>
              </a:rPr>
              <a:t>	</a:t>
            </a:r>
            <a:r>
              <a:rPr lang="sk-SK" sz="2000" u="sng" dirty="0">
                <a:solidFill>
                  <a:schemeClr val="bg1"/>
                </a:solidFill>
              </a:rPr>
              <a:t>2-ročné učebné odbory</a:t>
            </a:r>
            <a:r>
              <a:rPr lang="sk-SK" sz="2000" dirty="0">
                <a:solidFill>
                  <a:schemeClr val="bg1"/>
                </a:solidFill>
              </a:rPr>
              <a:t> (výučný list) + kurz na doplnenie 	základného vzdelania – po úspešnom ukončení možnosť 	pokračovať v štúdiu 3-ročného učebného odboru</a:t>
            </a:r>
          </a:p>
          <a:p>
            <a:pPr>
              <a:buNone/>
            </a:pPr>
            <a:endParaRPr lang="sk-SK" sz="2000" dirty="0">
              <a:solidFill>
                <a:schemeClr val="bg1"/>
              </a:solidFill>
            </a:endParaRPr>
          </a:p>
        </p:txBody>
      </p:sp>
      <p:sp>
        <p:nvSpPr>
          <p:cNvPr id="21" name="Obdĺžnik 20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23" name="Obrázok 22" descr="stuzka3.pn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7434064" y="2948182"/>
            <a:ext cx="1440160" cy="1249668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xmlns="" id="{1EFD817B-C0AC-46DA-85CF-68D09626305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 dirty="0"/>
              <a:t>Stredná odborná škola, Garbiarska 1, Kežmarok</a:t>
            </a:r>
          </a:p>
        </p:txBody>
      </p:sp>
    </p:spTree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učebné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Strojný mechanik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2996952"/>
            <a:ext cx="403472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z="2200" dirty="0">
                <a:solidFill>
                  <a:schemeClr val="bg1"/>
                </a:solidFill>
              </a:rPr>
              <a:t>Žiak nájde uplatnenie v strojárskej výrobe, v dopravných a stavebných firmách zameraných na výrobu, montáž a opravy strojov  a zariadení.  </a:t>
            </a: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D360DBE2-0CF6-441E-8D64-149DF22F9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620" y="1641253"/>
            <a:ext cx="3383868" cy="2255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xmlns="" id="{67A502A7-6302-4BF0-83CF-3671E20F60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3786" y="4267346"/>
            <a:ext cx="2483768" cy="1655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0364D169-CB90-47E3-AC3F-7558D2FA68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3712654"/>
            <a:ext cx="2808312" cy="1871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xmlns="" id="{DA7A364C-B380-40A2-9F25-2750FF68E849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učebné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Murár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140968"/>
            <a:ext cx="4104456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Žiak dokáže vykonávať stavebné činnosti: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murovať,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omietať,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betónovať,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ukladať obklady a dlažby,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rekonštruovať budovy.</a:t>
            </a: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B505F353-42C0-4549-9B46-3A5A948E95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7363" y="1769604"/>
            <a:ext cx="2951820" cy="196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4BD4556C-6EAE-4320-B52E-6B72F17BF0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384988" y="2092288"/>
            <a:ext cx="2780928" cy="1853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CC7C8787-4C69-47F4-AF52-5D29FDF902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0773" y="4142069"/>
            <a:ext cx="2833715" cy="1889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xmlns="" id="{51423099-F8DB-4F2E-A7BB-83F6CF8161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3624572"/>
            <a:ext cx="2699000" cy="1799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xmlns="" id="{309EB849-0716-46FD-87EE-BBA9065CEFDD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abstract-blue-background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79512" y="188640"/>
            <a:ext cx="8784976" cy="115212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logo_colo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648"/>
            <a:ext cx="1296144" cy="717601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2627784" y="692696"/>
            <a:ext cx="5400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sk-SK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...máme odbor aj pre Teba !</a:t>
            </a:r>
          </a:p>
        </p:txBody>
      </p:sp>
      <p:pic>
        <p:nvPicPr>
          <p:cNvPr id="14" name="Obrázok 13" descr="certifika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777" y="476672"/>
            <a:ext cx="589687" cy="65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179512" y="1484784"/>
            <a:ext cx="41764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3-ročné</a:t>
            </a:r>
            <a:r>
              <a:rPr kumimoji="0" lang="sk-SK" sz="2800" b="1" i="0" u="none" strike="noStrike" kern="1200" normalizeH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učebné odbory:</a:t>
            </a:r>
            <a:endParaRPr kumimoji="0" lang="sk-SK" sz="28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Zaoblený obdĺžnik 16"/>
          <p:cNvSpPr/>
          <p:nvPr/>
        </p:nvSpPr>
        <p:spPr>
          <a:xfrm>
            <a:off x="251520" y="2276872"/>
            <a:ext cx="3456384" cy="648072"/>
          </a:xfrm>
          <a:prstGeom prst="roundRect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ástupný symbol obsahu 2"/>
          <p:cNvSpPr txBox="1">
            <a:spLocks/>
          </p:cNvSpPr>
          <p:nvPr/>
        </p:nvSpPr>
        <p:spPr>
          <a:xfrm>
            <a:off x="251520" y="2348880"/>
            <a:ext cx="345638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sk-SK" sz="2400" b="1" dirty="0">
                <a:solidFill>
                  <a:schemeClr val="bg1"/>
                </a:solidFill>
              </a:rPr>
              <a:t>Stolár</a:t>
            </a:r>
            <a:endParaRPr lang="sk-SK" sz="24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51520" y="3088020"/>
            <a:ext cx="3744416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sk-SK" sz="2200" dirty="0">
                <a:solidFill>
                  <a:schemeClr val="bg1"/>
                </a:solidFill>
              </a:rPr>
              <a:t>Žiak sa naučí zhotoviť: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okná,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dvere,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>
                <a:solidFill>
                  <a:schemeClr val="bg1"/>
                </a:solidFill>
              </a:rPr>
              <a:t>rôzne druhy nábytkov s pomocou nových, moderných drevoobrábacích strojov.</a:t>
            </a:r>
          </a:p>
          <a:p>
            <a:pPr>
              <a:buNone/>
            </a:pPr>
            <a:endParaRPr lang="sk-SK" sz="2200" b="1" dirty="0">
              <a:solidFill>
                <a:schemeClr val="bg1"/>
              </a:solidFill>
            </a:endParaRPr>
          </a:p>
          <a:p>
            <a:pPr>
              <a:buNone/>
            </a:pPr>
            <a:endParaRPr lang="sk-SK" sz="2200" dirty="0">
              <a:solidFill>
                <a:schemeClr val="bg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436096" y="6165304"/>
            <a:ext cx="3312368" cy="432048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580112" y="6165304"/>
            <a:ext cx="303633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www.sos-garbiarska1-kk.sk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CB4D218E-A5C8-4E79-9A52-1DE919BA2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967552" y="1992618"/>
            <a:ext cx="2629586" cy="1753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B28D5989-CB30-4C13-8BF0-2CE772993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189" y="1667725"/>
            <a:ext cx="2780916" cy="1856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xmlns="" id="{49364500-6F61-4515-9962-2957EC798F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234" y="3716965"/>
            <a:ext cx="2569192" cy="1715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xmlns="" id="{90F4486C-21B7-43B3-B9BD-11B4525A9B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992" y="4010431"/>
            <a:ext cx="2627784" cy="1754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Nadpis 1">
            <a:extLst>
              <a:ext uri="{FF2B5EF4-FFF2-40B4-BE49-F238E27FC236}">
                <a16:creationId xmlns:a16="http://schemas.microsoft.com/office/drawing/2014/main" xmlns="" id="{91D4A70C-D0F9-4566-8A02-07493F9A75F4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b="1"/>
              <a:t>Stredná odborná škola, Garbiarska 1, Kežmarok</a:t>
            </a:r>
            <a:endParaRPr lang="sk-SK" sz="2000" b="1" dirty="0"/>
          </a:p>
        </p:txBody>
      </p:sp>
    </p:spTree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</TotalTime>
  <Words>813</Words>
  <Application>Microsoft Office PowerPoint</Application>
  <PresentationFormat>Prezentácia na obrazovke (4:3)</PresentationFormat>
  <Paragraphs>217</Paragraphs>
  <Slides>25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6" baseType="lpstr">
      <vt:lpstr>Motív Office</vt:lpstr>
      <vt:lpstr>Stredná odborná škola Garbiarska 1, Kežmarok</vt:lpstr>
      <vt:lpstr>Stredná odborná škola, Garbiarska 1, Kežmarok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Stredná odborná škola Garbiarska 1 Kežmarok</dc:title>
  <dc:creator>ZS</dc:creator>
  <cp:lastModifiedBy>peter</cp:lastModifiedBy>
  <cp:revision>236</cp:revision>
  <dcterms:created xsi:type="dcterms:W3CDTF">2012-10-23T07:37:34Z</dcterms:created>
  <dcterms:modified xsi:type="dcterms:W3CDTF">2021-02-01T16:28:21Z</dcterms:modified>
</cp:coreProperties>
</file>