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D3698-52DD-4747-8457-E4DDADB58B38}" v="258" dt="2021-01-31T19:40:13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>
                <a:solidFill>
                  <a:srgbClr val="92D050"/>
                </a:solidFill>
                <a:cs typeface="Calibri Light"/>
              </a:rPr>
              <a:t>Karnawał w Europie</a:t>
            </a:r>
            <a:endParaRPr lang="pl-PL" u="sng" dirty="0">
              <a:solidFill>
                <a:srgbClr val="92D050"/>
              </a:solidFill>
              <a:cs typeface="Calibri Light" panose="020F0302020204030204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17818" y="5515697"/>
            <a:ext cx="9144000" cy="7985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Przygotował Wiktor Gabryszak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1AF9E7-0BF4-4651-92B6-DF0E79AE9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cs typeface="Calibri Light"/>
              </a:rPr>
              <a:t>Dziekuje za obejrzenie mojej prezentacji</a:t>
            </a:r>
            <a:br>
              <a:rPr lang="pl-PL" dirty="0">
                <a:cs typeface="Calibri Light"/>
              </a:rPr>
            </a:br>
            <a:r>
              <a:rPr lang="pl-PL" dirty="0">
                <a:cs typeface="Calibri Light"/>
              </a:rPr>
              <a:t>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249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7409FC2-E40D-4752-B538-F9C66194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000000"/>
                </a:solidFill>
                <a:ea typeface="+mj-lt"/>
                <a:cs typeface="+mj-lt"/>
              </a:rPr>
              <a:t>Chorwacja: Rijeka</a:t>
            </a:r>
            <a:endParaRPr lang="pl-PL">
              <a:solidFill>
                <a:srgbClr val="000000"/>
              </a:solidFill>
              <a:cs typeface="Calibri Light" panose="020F0302020204030204"/>
            </a:endParaRP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4" descr="Obraz zawierający budynek, ulica, osoba, zewnętrzne&#10;&#10;Opis wygenerowany automatycznie">
            <a:extLst>
              <a:ext uri="{FF2B5EF4-FFF2-40B4-BE49-F238E27FC236}">
                <a16:creationId xmlns:a16="http://schemas.microsoft.com/office/drawing/2014/main" id="{4C0CA008-99C3-4D2E-BEFC-9A8FFD7E38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7510" r="15873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2294B8-6383-4D7D-8BDC-05145555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1600">
                <a:solidFill>
                  <a:srgbClr val="000000"/>
                </a:solidFill>
                <a:ea typeface="+mn-lt"/>
                <a:cs typeface="+mn-lt"/>
              </a:rPr>
              <a:t>Rijeka znana była z zabaw karnawałowych już w średniowieczu. Około 100 lat temu to właśnie tutaj karnawał świętowano najhuczniej. Pochody przebierańców i bale maskowe, w których uczestniczyła szlachta austriacka i węgierska, rosyjskie księżniczki, niemieccy baronowie, hrabiny i hrabiowie z całej Europy tworzyły niesamowity tygiel kulturowy.</a:t>
            </a:r>
          </a:p>
          <a:p>
            <a:r>
              <a:rPr lang="pl-PL" sz="1600">
                <a:solidFill>
                  <a:srgbClr val="000000"/>
                </a:solidFill>
                <a:ea typeface="+mn-lt"/>
                <a:cs typeface="+mn-lt"/>
              </a:rPr>
              <a:t>Do tradycji pochodów karnawałowych w Rijece oficjalnie powrócono w roku 1982. Nikt wówczas nie wierzył, że w ciągu kilku lat ta impreza stanie się tak popularna. karnawałowym pochodzie bierze udział około 9 000 uczestników, co czyni Karnawał w Rijece jednym z największych i najpopularniejszych w Europie.</a:t>
            </a:r>
          </a:p>
        </p:txBody>
      </p:sp>
    </p:spTree>
    <p:extLst>
      <p:ext uri="{BB962C8B-B14F-4D97-AF65-F5344CB8AC3E}">
        <p14:creationId xmlns:p14="http://schemas.microsoft.com/office/powerpoint/2010/main" val="33325181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E373E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4252D9A-7587-44AD-89CA-1FB474128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  <a:ea typeface="+mj-lt"/>
                <a:cs typeface="+mj-lt"/>
              </a:rPr>
              <a:t>Cypr: Limassol</a:t>
            </a:r>
            <a:endParaRPr lang="pl-PL">
              <a:solidFill>
                <a:srgbClr val="FFFFFF"/>
              </a:solidFill>
            </a:endParaRPr>
          </a:p>
        </p:txBody>
      </p:sp>
      <p:pic>
        <p:nvPicPr>
          <p:cNvPr id="4" name="Obraz 4" descr="Obraz zawierający budynek, zewnętrzne, droga, osoba&#10;&#10;Opis wygenerowany automatycznie">
            <a:extLst>
              <a:ext uri="{FF2B5EF4-FFF2-40B4-BE49-F238E27FC236}">
                <a16:creationId xmlns:a16="http://schemas.microsoft.com/office/drawing/2014/main" id="{2E27DCDC-ED5E-4AC1-9919-9FC6B7E91C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48" r="-2" b="-2"/>
          <a:stretch/>
        </p:blipFill>
        <p:spPr>
          <a:xfrm>
            <a:off x="606327" y="2761562"/>
            <a:ext cx="6045404" cy="349481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692246-95F4-4D83-A38C-A09D1ACD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1400">
                <a:solidFill>
                  <a:srgbClr val="FFFFFF"/>
                </a:solidFill>
                <a:ea typeface="+mn-lt"/>
                <a:cs typeface="+mn-lt"/>
              </a:rPr>
              <a:t>Limassol łączy w sobie rolę drugiego największego miasta, głównego portu, centrum przemysłu winnego oraz znanego regionu wakacyjnego. To egzotyczne, typowo lewantyjskie, miasto kocha zabawę i turystów. Nikt kto odwiedza Limassol nie może przegapić tutejszego karnawału.</a:t>
            </a:r>
          </a:p>
          <a:p>
            <a:r>
              <a:rPr lang="pl-PL" sz="1400">
                <a:solidFill>
                  <a:srgbClr val="FFFFFF"/>
                </a:solidFill>
                <a:ea typeface="+mn-lt"/>
                <a:cs typeface="+mn-lt"/>
              </a:rPr>
              <a:t>Pierwszy tydzień karnawału jest nazywany tygodniem mięsnym, podczas którego dopuszczalne jest spożywanie mięsnych potraw. W drugim tygodniu karnawału, tygodniu sera, mięsa się nie spożywa.  Na początek miasto serwuje  wielkie parady przebierańców - "Wejście Króla Karnawału". Parada gromadzi dzieci i dorosłych, którzy w kolorowych przebraniach, maskach przemierzają główne ulice Limassol. Potem następuje tydzień "szalonych masek".</a:t>
            </a:r>
            <a:endParaRPr lang="pl-PL" sz="14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949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35425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2F3B515-1CDE-4D5F-B842-7F581357C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  <a:ea typeface="+mj-lt"/>
                <a:cs typeface="+mj-lt"/>
              </a:rPr>
              <a:t>Francja: Nicea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47CF6C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6675121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1A250B-3013-4913-9787-33809D77C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6031967" cy="3283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1700">
                <a:ea typeface="+mn-lt"/>
                <a:cs typeface="+mn-lt"/>
              </a:rPr>
              <a:t>Nicea, przyciąga głównie młodych turystów swoją dynamiką, gwarnym charakterem i bogactwem nocnego życia. Kto szuka spokoju i ciszy niech lepiej omija to miasto z daleka, bo z pewnością ich tu nie znajdzie - nie zawiodą się za to poszukiwacze przygód i mocnych wrażeń. Zwłaszcza w czasie karnawału.</a:t>
            </a:r>
          </a:p>
          <a:p>
            <a:r>
              <a:rPr lang="pl-PL" sz="1700">
                <a:ea typeface="+mn-lt"/>
                <a:cs typeface="+mn-lt"/>
              </a:rPr>
              <a:t>Karnawał w Nicei odbywa się już od 1294 r. i jest jednym z najważniejszych na świecie. Podczas ostatnich dwóch tygodni przed ostatkami przez miasto przetaczają się wozy pełne  kwiatów, orszaki konne i maskarady, na ulicach odbywa się prawdziwa orgia kolorów. Na zakończenie święta nicejczycy palą kukłę Jego Wysokości Karnawału i rozpoczyna się pokaz sztucznych ogni.</a:t>
            </a:r>
            <a:endParaRPr lang="pl-PL" sz="1700">
              <a:cs typeface="Calibri"/>
            </a:endParaRPr>
          </a:p>
        </p:txBody>
      </p:sp>
      <p:pic>
        <p:nvPicPr>
          <p:cNvPr id="4" name="Obraz 4" descr="Obraz zawierający taniec, sport, budynek, kolorowy&#10;&#10;Opis wygenerowany automatycznie">
            <a:extLst>
              <a:ext uri="{FF2B5EF4-FFF2-40B4-BE49-F238E27FC236}">
                <a16:creationId xmlns:a16="http://schemas.microsoft.com/office/drawing/2014/main" id="{F27A523F-6AB5-41D6-B6D8-0B82EA43BD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00" r="1323" b="-2"/>
          <a:stretch/>
        </p:blipFill>
        <p:spPr>
          <a:xfrm>
            <a:off x="7277100" y="2480954"/>
            <a:ext cx="4455979" cy="391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77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068B58-6F94-4AFF-A8A7-18573884D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5B028C-7535-45E5-9D2C-32C50D0E0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1109935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20F816-805C-42E3-BF99-BE087CA8F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0622"/>
            <a:ext cx="4997189" cy="1893524"/>
          </a:xfrm>
        </p:spPr>
        <p:txBody>
          <a:bodyPr anchor="b">
            <a:normAutofit/>
          </a:bodyPr>
          <a:lstStyle/>
          <a:p>
            <a:r>
              <a:rPr lang="pl-PL" sz="4800" b="1">
                <a:ea typeface="+mj-lt"/>
                <a:cs typeface="+mj-lt"/>
              </a:rPr>
              <a:t>Niemcy: Kolonia</a:t>
            </a:r>
            <a:endParaRPr lang="pl-PL" sz="4800"/>
          </a:p>
          <a:p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CE4F36-8E4E-4030-8A96-E46B6F116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3"/>
            <a:ext cx="4997189" cy="29415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500">
                <a:ea typeface="+mn-lt"/>
                <a:cs typeface="+mn-lt"/>
              </a:rPr>
              <a:t>Niemcy to prawdziwy raj dla miłośników karnawału - imprezy w miastach i miasteczkach, szczególnie tych rozlokowanych wzdłuż Renu idą w setki! Ale żadna z nich nie może równać się z rozmachem, z jakim świętuje Kolonia. Nie bez przyczyny karnawał nazywany jest tu "Piątą Porą Roku".</a:t>
            </a:r>
            <a:endParaRPr lang="pl-PL" sz="1500">
              <a:cs typeface="Calibri"/>
            </a:endParaRPr>
          </a:p>
          <a:p>
            <a:r>
              <a:rPr lang="pl-PL" sz="1500">
                <a:ea typeface="+mn-lt"/>
                <a:cs typeface="+mn-lt"/>
              </a:rPr>
              <a:t>Huczny niemiecki karnawał w Kolonii</a:t>
            </a:r>
            <a:r>
              <a:rPr lang="pl-PL" sz="1500" b="1">
                <a:ea typeface="+mn-lt"/>
                <a:cs typeface="+mn-lt"/>
              </a:rPr>
              <a:t> </a:t>
            </a:r>
            <a:r>
              <a:rPr lang="pl-PL" sz="1500">
                <a:ea typeface="+mn-lt"/>
                <a:cs typeface="+mn-lt"/>
              </a:rPr>
              <a:t>i innych miastach Nadrenii może okazać się niemiłą niespodzianką dla panów. Tłusty Czwartek to czas Babskich Zapustów - uzbrojone w nożyce kobiety obcinają mężczyznom krawaty, uważane za symbol męskiego panowania nad płcią piękną. Grupy poprzebieranych pań przejmują rządy w siedzibie władz miasta, dezorganizując ich działalność.</a:t>
            </a:r>
            <a:endParaRPr lang="pl-PL" sz="1500">
              <a:cs typeface="Calibri"/>
            </a:endParaRPr>
          </a:p>
          <a:p>
            <a:endParaRPr lang="pl-PL" sz="1500">
              <a:cs typeface="Calibri"/>
            </a:endParaRPr>
          </a:p>
        </p:txBody>
      </p:sp>
      <p:pic>
        <p:nvPicPr>
          <p:cNvPr id="4" name="Obraz 4" descr="Obraz zawierający taniec, sport, osoba, budynek&#10;&#10;Opis wygenerowany automatycznie">
            <a:extLst>
              <a:ext uri="{FF2B5EF4-FFF2-40B4-BE49-F238E27FC236}">
                <a16:creationId xmlns:a16="http://schemas.microsoft.com/office/drawing/2014/main" id="{2AA04695-3410-411E-BB79-78654F59F4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99" r="10925"/>
          <a:stretch/>
        </p:blipFill>
        <p:spPr>
          <a:xfrm>
            <a:off x="8192667" y="1796999"/>
            <a:ext cx="3440918" cy="352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2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7DB2F-8A87-43D5-90F9-9406D3F0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pl-PL" b="1">
                <a:ea typeface="+mj-lt"/>
                <a:cs typeface="+mj-lt"/>
              </a:rPr>
              <a:t>Włochy: Wenecja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BF127E-235D-403E-A622-B7281D0E9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500">
                <a:ea typeface="+mn-lt"/>
                <a:cs typeface="+mn-lt"/>
              </a:rPr>
              <a:t>Nie ma wątpliwości, że to miasto jest magiczne. I choć nie można ukrywać, że Wenecja przeżywa niemały kryzys, a wielu spragnionych pocztówkowych widoków turystów nie kryje swoje rozczarowania po pierwszej wizycie, to jednak wielu z nich wraca tutaj prawie co roku. A kiedy najlepiej? Oczywiście w czasie słynnego Karnawału. </a:t>
            </a:r>
          </a:p>
          <a:p>
            <a:r>
              <a:rPr lang="pl-PL" sz="1500">
                <a:ea typeface="+mn-lt"/>
                <a:cs typeface="+mn-lt"/>
              </a:rPr>
              <a:t>Tradycyjne maski weneckie wykonuje się ze skóry lub papier mâché i są one na ogół skromne i jednokolorowe. Ulubioną wśród  uczestników jest biała maska z wysuniętą szczęką, która pozwalała zachować pełną anonimowość, ponieważ nie tylko zniekształcała głos, ale umożliwiała swobodne picie i jedzenie bez konieczności jej zdejmowania.</a:t>
            </a:r>
            <a:endParaRPr lang="pl-PL" sz="1500">
              <a:cs typeface="Calibri"/>
            </a:endParaRPr>
          </a:p>
        </p:txBody>
      </p:sp>
      <p:sp>
        <p:nvSpPr>
          <p:cNvPr id="6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4" descr="Obraz zawierający sport, ulica, woda, kobieta&#10;&#10;Opis wygenerowany automatycznie">
            <a:extLst>
              <a:ext uri="{FF2B5EF4-FFF2-40B4-BE49-F238E27FC236}">
                <a16:creationId xmlns:a16="http://schemas.microsoft.com/office/drawing/2014/main" id="{E944422C-743C-4BA1-AE36-37A0B13FA6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63" r="21799"/>
          <a:stretch/>
        </p:blipFill>
        <p:spPr>
          <a:xfrm>
            <a:off x="9147653" y="-2"/>
            <a:ext cx="3044348" cy="3173794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7128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1B078EF-7C30-4244-B97C-54AA2A1D7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2800" b="1">
                <a:solidFill>
                  <a:srgbClr val="FFFFFF"/>
                </a:solidFill>
                <a:ea typeface="+mj-lt"/>
                <a:cs typeface="+mj-lt"/>
              </a:rPr>
              <a:t>Szwajcaria: Lucerna</a:t>
            </a:r>
            <a:endParaRPr lang="pl-PL" sz="2800">
              <a:solidFill>
                <a:srgbClr val="FFFFFF"/>
              </a:solidFill>
            </a:endParaRPr>
          </a:p>
          <a:p>
            <a:br>
              <a:rPr lang="en-US" sz="2800">
                <a:solidFill>
                  <a:srgbClr val="FFFFFF"/>
                </a:solidFill>
              </a:rPr>
            </a:b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5790F7-5134-4E94-8FBF-4A4A6C735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300">
                <a:ea typeface="+mn-lt"/>
                <a:cs typeface="+mn-lt"/>
              </a:rPr>
              <a:t>Lucerna - dawniej mała wioska rybacka założona wokół drewnianego Kapellbrücke  przez wielu uważana jest za kwintesencję Szwajcarii. "Miasto światła" między XIII a XIX w. rozrosła się i nabrała znaczenia jako ważny przystanek na szlaku handlowym wiodącym przez Alpy. Dziś, ze swym uroczym średniowiecznym centrum, jest jednym z głównych ośrodków przyciągających turystów. A kiedy najlepiej odwiedzić to miasto? Oczywiście w czasie karnawału!</a:t>
            </a:r>
            <a:endParaRPr lang="pl-PL" sz="1300">
              <a:cs typeface="Calibri" panose="020F0502020204030204"/>
            </a:endParaRPr>
          </a:p>
          <a:p>
            <a:r>
              <a:rPr lang="pl-PL" sz="1300">
                <a:ea typeface="+mn-lt"/>
                <a:cs typeface="+mn-lt"/>
              </a:rPr>
              <a:t>Obchody "Fasnacht"</a:t>
            </a:r>
            <a:r>
              <a:rPr lang="pl-PL" sz="1300" b="1">
                <a:ea typeface="+mn-lt"/>
                <a:cs typeface="+mn-lt"/>
              </a:rPr>
              <a:t> </a:t>
            </a:r>
            <a:r>
              <a:rPr lang="pl-PL" sz="1300">
                <a:ea typeface="+mn-lt"/>
                <a:cs typeface="+mn-lt"/>
              </a:rPr>
              <a:t>rozpoczynają się w ostatni czwartek przed środą popielcową. Przebierańcy w fantazyjnych maskach i kostiumach przechadzają się po ulicach, orkiestry Guggenmusik wygrywają radosne marsze, a tysiące kolorowo ubranych mieszkańców i turystów tańczy i w ten sposób przegania zimę.</a:t>
            </a:r>
            <a:endParaRPr lang="pl-PL" sz="1300"/>
          </a:p>
          <a:p>
            <a:endParaRPr lang="pl-PL" sz="1300">
              <a:cs typeface="Calibri"/>
            </a:endParaRPr>
          </a:p>
        </p:txBody>
      </p:sp>
      <p:pic>
        <p:nvPicPr>
          <p:cNvPr id="4" name="Obraz 4" descr="Obraz zawierający budynek, osoba, mężczyzna, kobieta&#10;&#10;Opis wygenerowany automatycznie">
            <a:extLst>
              <a:ext uri="{FF2B5EF4-FFF2-40B4-BE49-F238E27FC236}">
                <a16:creationId xmlns:a16="http://schemas.microsoft.com/office/drawing/2014/main" id="{92AA013D-068E-4601-97E2-90E8BC65FD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0" r="9565" b="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4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206FA00-0E1C-48D1-8BEF-A95712E8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000000"/>
                </a:solidFill>
                <a:latin typeface="Calibri"/>
                <a:cs typeface="Calibri"/>
              </a:rPr>
              <a:t>Macedonia: Strumica</a:t>
            </a:r>
            <a:endParaRPr lang="pl-PL">
              <a:solidFill>
                <a:srgbClr val="000000"/>
              </a:solidFill>
            </a:endParaRP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4" descr="Obraz zawierający stół, grupa, stojące, kolorowy&#10;&#10;Opis wygenerowany automatycznie">
            <a:extLst>
              <a:ext uri="{FF2B5EF4-FFF2-40B4-BE49-F238E27FC236}">
                <a16:creationId xmlns:a16="http://schemas.microsoft.com/office/drawing/2014/main" id="{81EDC3C9-158A-4B95-B027-C906201B37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1627" r="24679" b="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B8E6CC-7507-40D0-95BA-FE625AE5C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pl-PL" sz="1700" b="1">
              <a:solidFill>
                <a:srgbClr val="000000"/>
              </a:solidFill>
              <a:cs typeface="Calibri" panose="020F0502020204030204"/>
            </a:endParaRPr>
          </a:p>
          <a:p>
            <a:r>
              <a:rPr lang="pl-PL" sz="1700">
                <a:solidFill>
                  <a:srgbClr val="000000"/>
                </a:solidFill>
                <a:ea typeface="+mn-lt"/>
                <a:cs typeface="+mn-lt"/>
              </a:rPr>
              <a:t>Historyczna Macedonia leży obecnie na ternie trzech państw - Republiki Macedonii  (FYROM), Grecji i Bułgarii. To prawdziwy tygiel kulturowy i etniczny o zawiłej historii i fascynującym klimacie  - prawdziwe Bałkany. Czyż inny mógłby być tutaj karnawał - huczny, barwny i różnorodny?</a:t>
            </a:r>
            <a:endParaRPr lang="pl-PL" sz="1700">
              <a:solidFill>
                <a:srgbClr val="000000"/>
              </a:solidFill>
            </a:endParaRPr>
          </a:p>
          <a:p>
            <a:r>
              <a:rPr lang="pl-PL" sz="1700">
                <a:solidFill>
                  <a:srgbClr val="000000"/>
                </a:solidFill>
                <a:ea typeface="+mn-lt"/>
                <a:cs typeface="+mn-lt"/>
              </a:rPr>
              <a:t>Najsłynniejszy jest ten w Strumicy - mieście, które leży tuż przy granicy bułgarskiej. Jego tradycje sięgają XVII w. Najpiękniejsza jest wielka parada, organizowana tradycyjnie w ostatnią niedzielę karnawału. Całe grupy przebierańców rywalizują o nagrodę burmistrza, a pomysłowość uczestników nie zna granic.</a:t>
            </a:r>
            <a:endParaRPr lang="pl-PL" sz="1700">
              <a:solidFill>
                <a:srgbClr val="000000"/>
              </a:solidFill>
            </a:endParaRPr>
          </a:p>
          <a:p>
            <a:endParaRPr lang="pl-PL" sz="17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269848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3355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EDA7356-3B3C-49F5-9090-741AE77F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pl-PL" b="1">
                <a:solidFill>
                  <a:srgbClr val="FFFFFF"/>
                </a:solidFill>
                <a:ea typeface="+mj-lt"/>
                <a:cs typeface="+mj-lt"/>
              </a:rPr>
              <a:t>Holandia: Maastricht</a:t>
            </a:r>
            <a:endParaRPr lang="pl-PL">
              <a:solidFill>
                <a:srgbClr val="FFFFFF"/>
              </a:solidFill>
            </a:endParaRPr>
          </a:p>
        </p:txBody>
      </p:sp>
      <p:pic>
        <p:nvPicPr>
          <p:cNvPr id="4" name="Obraz 4" descr="Obraz zawierający mężczyzna, jazda, osoby, tłum&#10;&#10;Opis wygenerowany automatycznie">
            <a:extLst>
              <a:ext uri="{FF2B5EF4-FFF2-40B4-BE49-F238E27FC236}">
                <a16:creationId xmlns:a16="http://schemas.microsoft.com/office/drawing/2014/main" id="{8899F417-510C-448C-BC20-1CC3F339D7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3" r="-2" b="-2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227601-ED64-420D-A749-78871C943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1400">
                <a:solidFill>
                  <a:srgbClr val="FFFFFF"/>
                </a:solidFill>
                <a:ea typeface="+mn-lt"/>
                <a:cs typeface="+mn-lt"/>
              </a:rPr>
              <a:t>Maastricht, najstarsze miasto Holandii znane jest przede wszystkim z aktu podpisania w tym mieście traktatu, który powołał do życia Unię Europejską. Ale tak naprawdę warto odwiedzić to miasto z innego względu - miejscowe karnawałowe szaleństwo nie ma konkurencji w tej części Europy.</a:t>
            </a:r>
            <a:endParaRPr lang="pl-PL" sz="1400">
              <a:solidFill>
                <a:srgbClr val="FFFFFF"/>
              </a:solidFill>
              <a:cs typeface="Calibri" panose="020F0502020204030204"/>
            </a:endParaRPr>
          </a:p>
          <a:p>
            <a:r>
              <a:rPr lang="pl-PL" sz="1400">
                <a:solidFill>
                  <a:srgbClr val="FFFFFF"/>
                </a:solidFill>
                <a:ea typeface="+mn-lt"/>
                <a:cs typeface="+mn-lt"/>
              </a:rPr>
              <a:t>Już przed karnawałem,  jedenastego dnia, jedenastego miesiąca zbierają się Rady Jedenastu aby ustalić porządek rzeczy na nadchodzący karnawał. Rada Jedenastu wybiera Księcia Karnawału - osobę która w pełnym karnawałowym ornacie przejmuje władzę lokalna na czas trwania karnawału. W sobotę przed karnawałem burmistrz przekazuje klucze miasta księciu karnawału i miasto zmienia nazwę z Maastricht na Mestreech.</a:t>
            </a:r>
            <a:endParaRPr lang="pl-PL" sz="1400">
              <a:solidFill>
                <a:srgbClr val="FFFFFF"/>
              </a:solidFill>
            </a:endParaRPr>
          </a:p>
          <a:p>
            <a:endParaRPr lang="pl-PL" sz="14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092879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Karnawał w Europie</vt:lpstr>
      <vt:lpstr>Chorwacja: Rijeka</vt:lpstr>
      <vt:lpstr>Cypr: Limassol</vt:lpstr>
      <vt:lpstr>Francja: Nicea</vt:lpstr>
      <vt:lpstr>Niemcy: Kolonia </vt:lpstr>
      <vt:lpstr>Włochy: Wenecja</vt:lpstr>
      <vt:lpstr>Szwajcaria: Lucerna  </vt:lpstr>
      <vt:lpstr>Macedonia: Strumica</vt:lpstr>
      <vt:lpstr>Holandia: Maastricht</vt:lpstr>
      <vt:lpstr>Dziekuje za obejrzenie mojej prezentacji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107</cp:revision>
  <dcterms:created xsi:type="dcterms:W3CDTF">2021-01-31T08:56:13Z</dcterms:created>
  <dcterms:modified xsi:type="dcterms:W3CDTF">2021-01-31T19:40:55Z</dcterms:modified>
</cp:coreProperties>
</file>